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82" r:id="rId2"/>
  </p:sldMasterIdLst>
  <p:notesMasterIdLst>
    <p:notesMasterId r:id="rId24"/>
  </p:notesMasterIdLst>
  <p:handoutMasterIdLst>
    <p:handoutMasterId r:id="rId25"/>
  </p:handoutMasterIdLst>
  <p:sldIdLst>
    <p:sldId id="297" r:id="rId3"/>
    <p:sldId id="395" r:id="rId4"/>
    <p:sldId id="379" r:id="rId5"/>
    <p:sldId id="380" r:id="rId6"/>
    <p:sldId id="390" r:id="rId7"/>
    <p:sldId id="381" r:id="rId8"/>
    <p:sldId id="339" r:id="rId9"/>
    <p:sldId id="383" r:id="rId10"/>
    <p:sldId id="384" r:id="rId11"/>
    <p:sldId id="385" r:id="rId12"/>
    <p:sldId id="386" r:id="rId13"/>
    <p:sldId id="387" r:id="rId14"/>
    <p:sldId id="256" r:id="rId15"/>
    <p:sldId id="382" r:id="rId16"/>
    <p:sldId id="368" r:id="rId17"/>
    <p:sldId id="369" r:id="rId18"/>
    <p:sldId id="371" r:id="rId19"/>
    <p:sldId id="389" r:id="rId20"/>
    <p:sldId id="393" r:id="rId21"/>
    <p:sldId id="394" r:id="rId22"/>
    <p:sldId id="392" r:id="rId23"/>
  </p:sldIdLst>
  <p:sldSz cx="9144000" cy="6858000" type="screen4x3"/>
  <p:notesSz cx="6858000" cy="9144000"/>
  <p:custDataLst>
    <p:tags r:id="rId26"/>
  </p:custDataLst>
  <p:defaultTextStyle>
    <a:defPPr>
      <a:defRPr lang="en-US"/>
    </a:defPPr>
    <a:lvl1pPr algn="r" rtl="0" eaLnBrk="0" fontAlgn="base" hangingPunct="0">
      <a:spcBef>
        <a:spcPct val="0"/>
      </a:spcBef>
      <a:spcAft>
        <a:spcPct val="0"/>
      </a:spcAft>
      <a:defRPr kumimoji="1" sz="2400" i="1" kern="1200">
        <a:solidFill>
          <a:schemeClr val="tx1"/>
        </a:solidFill>
        <a:latin typeface="Arial" charset="0"/>
        <a:ea typeface="+mn-ea"/>
        <a:cs typeface="+mn-cs"/>
      </a:defRPr>
    </a:lvl1pPr>
    <a:lvl2pPr marL="457200" algn="r" rtl="0" eaLnBrk="0" fontAlgn="base" hangingPunct="0">
      <a:spcBef>
        <a:spcPct val="0"/>
      </a:spcBef>
      <a:spcAft>
        <a:spcPct val="0"/>
      </a:spcAft>
      <a:defRPr kumimoji="1" sz="2400" i="1" kern="1200">
        <a:solidFill>
          <a:schemeClr val="tx1"/>
        </a:solidFill>
        <a:latin typeface="Arial" charset="0"/>
        <a:ea typeface="+mn-ea"/>
        <a:cs typeface="+mn-cs"/>
      </a:defRPr>
    </a:lvl2pPr>
    <a:lvl3pPr marL="914400" algn="r" rtl="0" eaLnBrk="0" fontAlgn="base" hangingPunct="0">
      <a:spcBef>
        <a:spcPct val="0"/>
      </a:spcBef>
      <a:spcAft>
        <a:spcPct val="0"/>
      </a:spcAft>
      <a:defRPr kumimoji="1" sz="2400" i="1" kern="1200">
        <a:solidFill>
          <a:schemeClr val="tx1"/>
        </a:solidFill>
        <a:latin typeface="Arial" charset="0"/>
        <a:ea typeface="+mn-ea"/>
        <a:cs typeface="+mn-cs"/>
      </a:defRPr>
    </a:lvl3pPr>
    <a:lvl4pPr marL="1371600" algn="r" rtl="0" eaLnBrk="0" fontAlgn="base" hangingPunct="0">
      <a:spcBef>
        <a:spcPct val="0"/>
      </a:spcBef>
      <a:spcAft>
        <a:spcPct val="0"/>
      </a:spcAft>
      <a:defRPr kumimoji="1" sz="2400" i="1" kern="1200">
        <a:solidFill>
          <a:schemeClr val="tx1"/>
        </a:solidFill>
        <a:latin typeface="Arial" charset="0"/>
        <a:ea typeface="+mn-ea"/>
        <a:cs typeface="+mn-cs"/>
      </a:defRPr>
    </a:lvl4pPr>
    <a:lvl5pPr marL="1828800" algn="r" rtl="0" eaLnBrk="0" fontAlgn="base" hangingPunct="0">
      <a:spcBef>
        <a:spcPct val="0"/>
      </a:spcBef>
      <a:spcAft>
        <a:spcPct val="0"/>
      </a:spcAft>
      <a:defRPr kumimoji="1" sz="2400" i="1" kern="1200">
        <a:solidFill>
          <a:schemeClr val="tx1"/>
        </a:solidFill>
        <a:latin typeface="Arial" charset="0"/>
        <a:ea typeface="+mn-ea"/>
        <a:cs typeface="+mn-cs"/>
      </a:defRPr>
    </a:lvl5pPr>
    <a:lvl6pPr marL="2286000" algn="l" defTabSz="914400" rtl="0" eaLnBrk="1" latinLnBrk="0" hangingPunct="1">
      <a:defRPr kumimoji="1" sz="2400" i="1" kern="1200">
        <a:solidFill>
          <a:schemeClr val="tx1"/>
        </a:solidFill>
        <a:latin typeface="Arial" charset="0"/>
        <a:ea typeface="+mn-ea"/>
        <a:cs typeface="+mn-cs"/>
      </a:defRPr>
    </a:lvl6pPr>
    <a:lvl7pPr marL="2743200" algn="l" defTabSz="914400" rtl="0" eaLnBrk="1" latinLnBrk="0" hangingPunct="1">
      <a:defRPr kumimoji="1" sz="2400" i="1" kern="1200">
        <a:solidFill>
          <a:schemeClr val="tx1"/>
        </a:solidFill>
        <a:latin typeface="Arial" charset="0"/>
        <a:ea typeface="+mn-ea"/>
        <a:cs typeface="+mn-cs"/>
      </a:defRPr>
    </a:lvl7pPr>
    <a:lvl8pPr marL="3200400" algn="l" defTabSz="914400" rtl="0" eaLnBrk="1" latinLnBrk="0" hangingPunct="1">
      <a:defRPr kumimoji="1" sz="2400" i="1" kern="1200">
        <a:solidFill>
          <a:schemeClr val="tx1"/>
        </a:solidFill>
        <a:latin typeface="Arial" charset="0"/>
        <a:ea typeface="+mn-ea"/>
        <a:cs typeface="+mn-cs"/>
      </a:defRPr>
    </a:lvl8pPr>
    <a:lvl9pPr marL="3657600" algn="l" defTabSz="914400" rtl="0" eaLnBrk="1" latinLnBrk="0" hangingPunct="1">
      <a:defRPr kumimoji="1" sz="2400"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FF821"/>
    <a:srgbClr val="0C34FA"/>
    <a:srgbClr val="4E2FFA"/>
    <a:srgbClr val="FA0F32"/>
    <a:srgbClr val="FF30E7"/>
    <a:srgbClr val="FF8AEE"/>
    <a:srgbClr val="2FFA4E"/>
    <a:srgbClr val="DBFF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9116"/>
  </p:normalViewPr>
  <p:slideViewPr>
    <p:cSldViewPr showGuides="1">
      <p:cViewPr varScale="1">
        <p:scale>
          <a:sx n="101" d="100"/>
          <a:sy n="101" d="100"/>
        </p:scale>
        <p:origin x="200" y="360"/>
      </p:cViewPr>
      <p:guideLst>
        <p:guide orient="horz" pos="2160"/>
        <p:guide pos="2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472"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kumimoji="0" sz="1200" i="0">
                <a:latin typeface="Times" charset="0"/>
              </a:defRPr>
            </a:lvl1pPr>
          </a:lstStyle>
          <a:p>
            <a:endParaRPr lang="fr-FR" altLang="x-none"/>
          </a:p>
        </p:txBody>
      </p:sp>
      <p:sp>
        <p:nvSpPr>
          <p:cNvPr id="17411"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kumimoji="0" sz="1200" i="0">
                <a:latin typeface="Times" charset="0"/>
              </a:defRPr>
            </a:lvl1pPr>
          </a:lstStyle>
          <a:p>
            <a:fld id="{FC7572D1-C768-B24F-98D2-ADA72FD97D3D}" type="datetime1">
              <a:rPr lang="fr-FR" altLang="x-none"/>
              <a:pPr/>
              <a:t>15/10/2021</a:t>
            </a:fld>
            <a:endParaRPr lang="fr-FR" altLang="x-none"/>
          </a:p>
        </p:txBody>
      </p:sp>
      <p:sp>
        <p:nvSpPr>
          <p:cNvPr id="17412"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kumimoji="0" sz="1200" i="0">
                <a:latin typeface="Times" charset="0"/>
              </a:defRPr>
            </a:lvl1pPr>
          </a:lstStyle>
          <a:p>
            <a:endParaRPr lang="fr-FR" altLang="x-none"/>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kumimoji="0" sz="1200" i="0">
                <a:latin typeface="Times" charset="0"/>
              </a:defRPr>
            </a:lvl1pPr>
          </a:lstStyle>
          <a:p>
            <a:fld id="{58C98C53-8D58-5649-996C-4BD331947ACC}" type="slidenum">
              <a:rPr lang="fr-FR" altLang="x-none"/>
              <a:pPr/>
              <a:t>‹N°›</a:t>
            </a:fld>
            <a:endParaRPr lang="fr-FR" altLang="x-none"/>
          </a:p>
        </p:txBody>
      </p:sp>
    </p:spTree>
    <p:extLst>
      <p:ext uri="{BB962C8B-B14F-4D97-AF65-F5344CB8AC3E}">
        <p14:creationId xmlns:p14="http://schemas.microsoft.com/office/powerpoint/2010/main" val="2436034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kumimoji="0" sz="1200" i="0">
                <a:latin typeface="Times New Roman" charset="0"/>
              </a:defRPr>
            </a:lvl1pPr>
          </a:lstStyle>
          <a:p>
            <a:endParaRPr lang="fr-FR" altLang="x-none"/>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kumimoji="0" sz="1200" i="0">
                <a:latin typeface="Times New Roman" charset="0"/>
              </a:defRPr>
            </a:lvl1pPr>
          </a:lstStyle>
          <a:p>
            <a:fld id="{39138C44-23E6-4348-B783-6206DE28C4A4}" type="datetime1">
              <a:rPr lang="fr-FR" altLang="x-none"/>
              <a:pPr/>
              <a:t>15/10/2021</a:t>
            </a:fld>
            <a:endParaRPr lang="fr-FR" altLang="x-none"/>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ltLang="x-none"/>
              <a:t>Cliquez pour modifier les styles du texte du masque</a:t>
            </a:r>
          </a:p>
          <a:p>
            <a:pPr lvl="1"/>
            <a:r>
              <a:rPr lang="fr-FR" altLang="x-none"/>
              <a:t>Deuxième niveau</a:t>
            </a:r>
          </a:p>
          <a:p>
            <a:pPr lvl="2"/>
            <a:r>
              <a:rPr lang="fr-FR" altLang="x-none"/>
              <a:t>Troisième niveau</a:t>
            </a:r>
          </a:p>
          <a:p>
            <a:pPr lvl="3"/>
            <a:r>
              <a:rPr lang="fr-FR" altLang="x-none"/>
              <a:t>Quatrième niveau</a:t>
            </a:r>
          </a:p>
          <a:p>
            <a:pPr lvl="4"/>
            <a:r>
              <a:rPr lang="fr-FR" altLang="x-none"/>
              <a:t>Cinquième niveau</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kumimoji="0" sz="1200" i="0">
                <a:latin typeface="Times New Roman" charset="0"/>
              </a:defRPr>
            </a:lvl1pPr>
          </a:lstStyle>
          <a:p>
            <a:endParaRPr lang="fr-FR" altLang="x-none"/>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kumimoji="0" sz="1200" i="0">
                <a:latin typeface="Times New Roman" charset="0"/>
              </a:defRPr>
            </a:lvl1pPr>
          </a:lstStyle>
          <a:p>
            <a:fld id="{F51FF80A-F45D-D14F-8563-BB75C2495B03}" type="slidenum">
              <a:rPr lang="fr-FR" altLang="x-none"/>
              <a:pPr/>
              <a:t>‹N°›</a:t>
            </a:fld>
            <a:endParaRPr lang="fr-FR" altLang="x-none"/>
          </a:p>
        </p:txBody>
      </p:sp>
    </p:spTree>
    <p:extLst>
      <p:ext uri="{BB962C8B-B14F-4D97-AF65-F5344CB8AC3E}">
        <p14:creationId xmlns:p14="http://schemas.microsoft.com/office/powerpoint/2010/main" val="1959301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D390450-1937-2A40-A4C2-08AF83FC99AA}" type="datetime1">
              <a:rPr kumimoji="0" lang="fr-FR" altLang="x-none" sz="12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15/10/2021</a:t>
            </a:fld>
            <a:endParaRPr kumimoji="0" lang="fr-FR" altLang="x-none" sz="12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9D717B-4470-914B-BEFC-7EE492899064}" type="slidenum">
              <a:rPr kumimoji="0" lang="fr-FR" altLang="x-none" sz="12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fr-FR" altLang="x-none" sz="12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fr-FR"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2FE4AF4-1A7E-DB48-B36B-CC4AD7D8231C}" type="datetime1">
              <a:rPr lang="fr-FR" altLang="x-none"/>
              <a:pPr/>
              <a:t>15/10/2021</a:t>
            </a:fld>
            <a:endParaRPr lang="fr-FR" altLang="x-none"/>
          </a:p>
        </p:txBody>
      </p:sp>
      <p:sp>
        <p:nvSpPr>
          <p:cNvPr id="7" name="Rectangle 7"/>
          <p:cNvSpPr>
            <a:spLocks noGrp="1" noChangeArrowheads="1"/>
          </p:cNvSpPr>
          <p:nvPr>
            <p:ph type="sldNum" sz="quarter" idx="5"/>
          </p:nvPr>
        </p:nvSpPr>
        <p:spPr>
          <a:ln/>
        </p:spPr>
        <p:txBody>
          <a:bodyPr/>
          <a:lstStyle/>
          <a:p>
            <a:fld id="{E20B0200-C5D2-5E4D-A3AC-B217024BF709}" type="slidenum">
              <a:rPr lang="fr-FR" altLang="x-none"/>
              <a:pPr/>
              <a:t>10</a:t>
            </a:fld>
            <a:endParaRPr lang="fr-FR" altLang="x-none"/>
          </a:p>
        </p:txBody>
      </p:sp>
      <p:sp>
        <p:nvSpPr>
          <p:cNvPr id="248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8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ltLang="x-none"/>
          </a:p>
        </p:txBody>
      </p:sp>
    </p:spTree>
    <p:extLst>
      <p:ext uri="{BB962C8B-B14F-4D97-AF65-F5344CB8AC3E}">
        <p14:creationId xmlns:p14="http://schemas.microsoft.com/office/powerpoint/2010/main" val="2695063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69F5ED2-8275-B94F-887E-64077D1A3DC8}" type="datetime1">
              <a:rPr lang="fr-FR" altLang="x-none"/>
              <a:pPr/>
              <a:t>15/10/2021</a:t>
            </a:fld>
            <a:endParaRPr lang="fr-FR" altLang="x-none"/>
          </a:p>
        </p:txBody>
      </p:sp>
      <p:sp>
        <p:nvSpPr>
          <p:cNvPr id="7" name="Rectangle 7"/>
          <p:cNvSpPr>
            <a:spLocks noGrp="1" noChangeArrowheads="1"/>
          </p:cNvSpPr>
          <p:nvPr>
            <p:ph type="sldNum" sz="quarter" idx="5"/>
          </p:nvPr>
        </p:nvSpPr>
        <p:spPr>
          <a:ln/>
        </p:spPr>
        <p:txBody>
          <a:bodyPr/>
          <a:lstStyle/>
          <a:p>
            <a:fld id="{47706AE2-BC53-F241-8786-9FE66FE036BA}" type="slidenum">
              <a:rPr lang="fr-FR" altLang="x-none"/>
              <a:pPr/>
              <a:t>11</a:t>
            </a:fld>
            <a:endParaRPr lang="fr-FR" altLang="x-none"/>
          </a:p>
        </p:txBody>
      </p:sp>
      <p:sp>
        <p:nvSpPr>
          <p:cNvPr id="250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08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ltLang="x-none"/>
          </a:p>
        </p:txBody>
      </p:sp>
    </p:spTree>
    <p:extLst>
      <p:ext uri="{BB962C8B-B14F-4D97-AF65-F5344CB8AC3E}">
        <p14:creationId xmlns:p14="http://schemas.microsoft.com/office/powerpoint/2010/main" val="208443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D2B59FE-D423-9144-A748-68582E45F23F}" type="datetime1">
              <a:rPr lang="fr-FR" altLang="x-none"/>
              <a:pPr/>
              <a:t>15/10/2021</a:t>
            </a:fld>
            <a:endParaRPr lang="fr-FR" altLang="x-none"/>
          </a:p>
        </p:txBody>
      </p:sp>
      <p:sp>
        <p:nvSpPr>
          <p:cNvPr id="7" name="Rectangle 7"/>
          <p:cNvSpPr>
            <a:spLocks noGrp="1" noChangeArrowheads="1"/>
          </p:cNvSpPr>
          <p:nvPr>
            <p:ph type="sldNum" sz="quarter" idx="5"/>
          </p:nvPr>
        </p:nvSpPr>
        <p:spPr>
          <a:ln/>
        </p:spPr>
        <p:txBody>
          <a:bodyPr/>
          <a:lstStyle/>
          <a:p>
            <a:fld id="{C0CD2F59-D2E1-8942-9B91-D50A11AED849}" type="slidenum">
              <a:rPr lang="fr-FR" altLang="x-none"/>
              <a:pPr/>
              <a:t>12</a:t>
            </a:fld>
            <a:endParaRPr lang="fr-FR" altLang="x-none"/>
          </a:p>
        </p:txBody>
      </p:sp>
      <p:sp>
        <p:nvSpPr>
          <p:cNvPr id="2529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29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ltLang="x-none"/>
          </a:p>
        </p:txBody>
      </p:sp>
    </p:spTree>
    <p:extLst>
      <p:ext uri="{BB962C8B-B14F-4D97-AF65-F5344CB8AC3E}">
        <p14:creationId xmlns:p14="http://schemas.microsoft.com/office/powerpoint/2010/main" val="1737246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F5754DB-9D34-E245-8E41-A3C4F1A01185}" type="datetime1">
              <a:rPr lang="fr-FR" altLang="x-none"/>
              <a:pPr/>
              <a:t>15/10/2021</a:t>
            </a:fld>
            <a:endParaRPr lang="fr-FR" altLang="x-none"/>
          </a:p>
        </p:txBody>
      </p:sp>
      <p:sp>
        <p:nvSpPr>
          <p:cNvPr id="7" name="Rectangle 7"/>
          <p:cNvSpPr>
            <a:spLocks noGrp="1" noChangeArrowheads="1"/>
          </p:cNvSpPr>
          <p:nvPr>
            <p:ph type="sldNum" sz="quarter" idx="5"/>
          </p:nvPr>
        </p:nvSpPr>
        <p:spPr>
          <a:ln/>
        </p:spPr>
        <p:txBody>
          <a:bodyPr/>
          <a:lstStyle/>
          <a:p>
            <a:fld id="{B18DB85E-17C8-B14F-9B82-B328F35A105E}" type="slidenum">
              <a:rPr lang="fr-FR" altLang="x-none"/>
              <a:pPr/>
              <a:t>14</a:t>
            </a:fld>
            <a:endParaRPr lang="fr-FR" altLang="x-none"/>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fr-FR" altLang="x-none"/>
          </a:p>
        </p:txBody>
      </p:sp>
    </p:spTree>
    <p:extLst>
      <p:ext uri="{BB962C8B-B14F-4D97-AF65-F5344CB8AC3E}">
        <p14:creationId xmlns:p14="http://schemas.microsoft.com/office/powerpoint/2010/main" val="3310011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CCE856A-0F48-A140-BCE8-5AF611875EC2}" type="datetime1">
              <a:rPr lang="fr-FR" altLang="x-none"/>
              <a:pPr/>
              <a:t>15/10/2021</a:t>
            </a:fld>
            <a:endParaRPr lang="fr-FR" altLang="x-none"/>
          </a:p>
        </p:txBody>
      </p:sp>
      <p:sp>
        <p:nvSpPr>
          <p:cNvPr id="7" name="Rectangle 7"/>
          <p:cNvSpPr>
            <a:spLocks noGrp="1" noChangeArrowheads="1"/>
          </p:cNvSpPr>
          <p:nvPr>
            <p:ph type="sldNum" sz="quarter" idx="5"/>
          </p:nvPr>
        </p:nvSpPr>
        <p:spPr>
          <a:ln/>
        </p:spPr>
        <p:txBody>
          <a:bodyPr/>
          <a:lstStyle/>
          <a:p>
            <a:fld id="{C231CC51-D758-3C46-A644-8BEA887650F7}" type="slidenum">
              <a:rPr lang="fr-FR" altLang="x-none"/>
              <a:pPr/>
              <a:t>15</a:t>
            </a:fld>
            <a:endParaRPr lang="fr-FR" altLang="x-none"/>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fr-FR" altLang="x-none"/>
          </a:p>
        </p:txBody>
      </p:sp>
    </p:spTree>
    <p:extLst>
      <p:ext uri="{BB962C8B-B14F-4D97-AF65-F5344CB8AC3E}">
        <p14:creationId xmlns:p14="http://schemas.microsoft.com/office/powerpoint/2010/main" val="2914010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FF82B3C-E41C-8C4F-B962-699B6100B1DC}" type="datetime1">
              <a:rPr lang="fr-FR" altLang="x-none"/>
              <a:pPr/>
              <a:t>15/10/2021</a:t>
            </a:fld>
            <a:endParaRPr lang="fr-FR" altLang="x-none"/>
          </a:p>
        </p:txBody>
      </p:sp>
      <p:sp>
        <p:nvSpPr>
          <p:cNvPr id="7" name="Rectangle 7"/>
          <p:cNvSpPr>
            <a:spLocks noGrp="1" noChangeArrowheads="1"/>
          </p:cNvSpPr>
          <p:nvPr>
            <p:ph type="sldNum" sz="quarter" idx="5"/>
          </p:nvPr>
        </p:nvSpPr>
        <p:spPr>
          <a:ln/>
        </p:spPr>
        <p:txBody>
          <a:bodyPr/>
          <a:lstStyle/>
          <a:p>
            <a:fld id="{A445766C-818A-0C4F-A0E3-5A65F0C005E1}" type="slidenum">
              <a:rPr lang="fr-FR" altLang="x-none"/>
              <a:pPr/>
              <a:t>16</a:t>
            </a:fld>
            <a:endParaRPr lang="fr-FR" altLang="x-none"/>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fr-FR" altLang="x-none"/>
          </a:p>
        </p:txBody>
      </p:sp>
    </p:spTree>
    <p:extLst>
      <p:ext uri="{BB962C8B-B14F-4D97-AF65-F5344CB8AC3E}">
        <p14:creationId xmlns:p14="http://schemas.microsoft.com/office/powerpoint/2010/main" val="2197052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E1A5DD4-A82C-634B-9F58-EDD7E40DC7D6}" type="datetime1">
              <a:rPr lang="fr-FR" altLang="x-none"/>
              <a:pPr/>
              <a:t>15/10/2021</a:t>
            </a:fld>
            <a:endParaRPr lang="fr-FR" altLang="x-none"/>
          </a:p>
        </p:txBody>
      </p:sp>
      <p:sp>
        <p:nvSpPr>
          <p:cNvPr id="7" name="Rectangle 7"/>
          <p:cNvSpPr>
            <a:spLocks noGrp="1" noChangeArrowheads="1"/>
          </p:cNvSpPr>
          <p:nvPr>
            <p:ph type="sldNum" sz="quarter" idx="5"/>
          </p:nvPr>
        </p:nvSpPr>
        <p:spPr>
          <a:ln/>
        </p:spPr>
        <p:txBody>
          <a:bodyPr/>
          <a:lstStyle/>
          <a:p>
            <a:fld id="{CC350BED-0F64-D14F-BF62-5C592034ACF4}" type="slidenum">
              <a:rPr lang="fr-FR" altLang="x-none"/>
              <a:pPr/>
              <a:t>17</a:t>
            </a:fld>
            <a:endParaRPr lang="fr-FR" altLang="x-none"/>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fr-FR" altLang="x-none"/>
          </a:p>
        </p:txBody>
      </p:sp>
    </p:spTree>
    <p:extLst>
      <p:ext uri="{BB962C8B-B14F-4D97-AF65-F5344CB8AC3E}">
        <p14:creationId xmlns:p14="http://schemas.microsoft.com/office/powerpoint/2010/main" val="4062131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E2AF989-C762-4749-AD7E-1D65D9947556}" type="datetime1">
              <a:rPr lang="fr-FR" altLang="x-none"/>
              <a:pPr/>
              <a:t>15/10/2021</a:t>
            </a:fld>
            <a:endParaRPr lang="fr-FR" altLang="x-none"/>
          </a:p>
        </p:txBody>
      </p:sp>
      <p:sp>
        <p:nvSpPr>
          <p:cNvPr id="7" name="Rectangle 7"/>
          <p:cNvSpPr>
            <a:spLocks noGrp="1" noChangeArrowheads="1"/>
          </p:cNvSpPr>
          <p:nvPr>
            <p:ph type="sldNum" sz="quarter" idx="5"/>
          </p:nvPr>
        </p:nvSpPr>
        <p:spPr>
          <a:ln/>
        </p:spPr>
        <p:txBody>
          <a:bodyPr/>
          <a:lstStyle/>
          <a:p>
            <a:fld id="{398CE4D8-28B8-4E49-9419-FB0DD8CFE18D}" type="slidenum">
              <a:rPr lang="fr-FR" altLang="x-none"/>
              <a:pPr/>
              <a:t>18</a:t>
            </a:fld>
            <a:endParaRPr lang="fr-FR" altLang="x-none"/>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fr-FR" altLang="x-none" dirty="0"/>
          </a:p>
        </p:txBody>
      </p:sp>
    </p:spTree>
    <p:extLst>
      <p:ext uri="{BB962C8B-B14F-4D97-AF65-F5344CB8AC3E}">
        <p14:creationId xmlns:p14="http://schemas.microsoft.com/office/powerpoint/2010/main" val="240024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E2AF989-C762-4749-AD7E-1D65D9947556}" type="datetime1">
              <a:rPr lang="fr-FR" altLang="x-none">
                <a:solidFill>
                  <a:srgbClr val="000000"/>
                </a:solidFill>
              </a:rPr>
              <a:pPr/>
              <a:t>15/10/2021</a:t>
            </a:fld>
            <a:endParaRPr lang="fr-FR" altLang="x-none">
              <a:solidFill>
                <a:srgbClr val="000000"/>
              </a:solidFill>
            </a:endParaRPr>
          </a:p>
        </p:txBody>
      </p:sp>
      <p:sp>
        <p:nvSpPr>
          <p:cNvPr id="7" name="Rectangle 7"/>
          <p:cNvSpPr>
            <a:spLocks noGrp="1" noChangeArrowheads="1"/>
          </p:cNvSpPr>
          <p:nvPr>
            <p:ph type="sldNum" sz="quarter" idx="5"/>
          </p:nvPr>
        </p:nvSpPr>
        <p:spPr>
          <a:ln/>
        </p:spPr>
        <p:txBody>
          <a:bodyPr/>
          <a:lstStyle/>
          <a:p>
            <a:fld id="{398CE4D8-28B8-4E49-9419-FB0DD8CFE18D}" type="slidenum">
              <a:rPr lang="fr-FR" altLang="x-none">
                <a:solidFill>
                  <a:srgbClr val="000000"/>
                </a:solidFill>
              </a:rPr>
              <a:pPr/>
              <a:t>19</a:t>
            </a:fld>
            <a:endParaRPr lang="fr-FR" altLang="x-none">
              <a:solidFill>
                <a:srgbClr val="000000"/>
              </a:solidFill>
            </a:endParaRPr>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fr-FR" altLang="x-none" dirty="0"/>
          </a:p>
        </p:txBody>
      </p:sp>
    </p:spTree>
    <p:extLst>
      <p:ext uri="{BB962C8B-B14F-4D97-AF65-F5344CB8AC3E}">
        <p14:creationId xmlns:p14="http://schemas.microsoft.com/office/powerpoint/2010/main" val="3324711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E2AF989-C762-4749-AD7E-1D65D9947556}" type="datetime1">
              <a:rPr lang="fr-FR" altLang="x-none">
                <a:solidFill>
                  <a:srgbClr val="000000"/>
                </a:solidFill>
              </a:rPr>
              <a:pPr/>
              <a:t>15/10/2021</a:t>
            </a:fld>
            <a:endParaRPr lang="fr-FR" altLang="x-none">
              <a:solidFill>
                <a:srgbClr val="000000"/>
              </a:solidFill>
            </a:endParaRPr>
          </a:p>
        </p:txBody>
      </p:sp>
      <p:sp>
        <p:nvSpPr>
          <p:cNvPr id="7" name="Rectangle 7"/>
          <p:cNvSpPr>
            <a:spLocks noGrp="1" noChangeArrowheads="1"/>
          </p:cNvSpPr>
          <p:nvPr>
            <p:ph type="sldNum" sz="quarter" idx="5"/>
          </p:nvPr>
        </p:nvSpPr>
        <p:spPr>
          <a:ln/>
        </p:spPr>
        <p:txBody>
          <a:bodyPr/>
          <a:lstStyle/>
          <a:p>
            <a:fld id="{398CE4D8-28B8-4E49-9419-FB0DD8CFE18D}" type="slidenum">
              <a:rPr lang="fr-FR" altLang="x-none">
                <a:solidFill>
                  <a:srgbClr val="000000"/>
                </a:solidFill>
              </a:rPr>
              <a:pPr/>
              <a:t>20</a:t>
            </a:fld>
            <a:endParaRPr lang="fr-FR" altLang="x-none">
              <a:solidFill>
                <a:srgbClr val="000000"/>
              </a:solidFill>
            </a:endParaRPr>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fr-FR" altLang="x-none" dirty="0"/>
          </a:p>
        </p:txBody>
      </p:sp>
    </p:spTree>
    <p:extLst>
      <p:ext uri="{BB962C8B-B14F-4D97-AF65-F5344CB8AC3E}">
        <p14:creationId xmlns:p14="http://schemas.microsoft.com/office/powerpoint/2010/main" val="331397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5095484-00BB-7346-9DF8-893498D78663}" type="datetime1">
              <a:rPr kumimoji="0" lang="fr-FR" altLang="x-none" sz="12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15/10/2021</a:t>
            </a:fld>
            <a:endParaRPr kumimoji="0" lang="fr-FR" altLang="x-none" sz="12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7DB89DF-6F37-FF42-9DD3-FF33641C50E5}" type="slidenum">
              <a:rPr kumimoji="0" lang="fr-FR" altLang="x-none" sz="12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fr-FR" altLang="x-none" sz="12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2334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3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ltLang="x-none"/>
          </a:p>
        </p:txBody>
      </p:sp>
    </p:spTree>
    <p:extLst>
      <p:ext uri="{BB962C8B-B14F-4D97-AF65-F5344CB8AC3E}">
        <p14:creationId xmlns:p14="http://schemas.microsoft.com/office/powerpoint/2010/main" val="592414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E2AF989-C762-4749-AD7E-1D65D9947556}" type="datetime1">
              <a:rPr lang="fr-FR" altLang="x-none">
                <a:solidFill>
                  <a:srgbClr val="000000"/>
                </a:solidFill>
              </a:rPr>
              <a:pPr/>
              <a:t>15/10/2021</a:t>
            </a:fld>
            <a:endParaRPr lang="fr-FR" altLang="x-none">
              <a:solidFill>
                <a:srgbClr val="000000"/>
              </a:solidFill>
            </a:endParaRPr>
          </a:p>
        </p:txBody>
      </p:sp>
      <p:sp>
        <p:nvSpPr>
          <p:cNvPr id="7" name="Rectangle 7"/>
          <p:cNvSpPr>
            <a:spLocks noGrp="1" noChangeArrowheads="1"/>
          </p:cNvSpPr>
          <p:nvPr>
            <p:ph type="sldNum" sz="quarter" idx="5"/>
          </p:nvPr>
        </p:nvSpPr>
        <p:spPr>
          <a:ln/>
        </p:spPr>
        <p:txBody>
          <a:bodyPr/>
          <a:lstStyle/>
          <a:p>
            <a:fld id="{398CE4D8-28B8-4E49-9419-FB0DD8CFE18D}" type="slidenum">
              <a:rPr lang="fr-FR" altLang="x-none">
                <a:solidFill>
                  <a:srgbClr val="000000"/>
                </a:solidFill>
              </a:rPr>
              <a:pPr/>
              <a:t>21</a:t>
            </a:fld>
            <a:endParaRPr lang="fr-FR" altLang="x-none">
              <a:solidFill>
                <a:srgbClr val="000000"/>
              </a:solidFill>
            </a:endParaRPr>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fr-FR" altLang="x-none"/>
          </a:p>
        </p:txBody>
      </p:sp>
    </p:spTree>
    <p:extLst>
      <p:ext uri="{BB962C8B-B14F-4D97-AF65-F5344CB8AC3E}">
        <p14:creationId xmlns:p14="http://schemas.microsoft.com/office/powerpoint/2010/main" val="310639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5095484-00BB-7346-9DF8-893498D78663}" type="datetime1">
              <a:rPr lang="fr-FR" altLang="x-none"/>
              <a:pPr/>
              <a:t>15/10/2021</a:t>
            </a:fld>
            <a:endParaRPr lang="fr-FR" altLang="x-none"/>
          </a:p>
        </p:txBody>
      </p:sp>
      <p:sp>
        <p:nvSpPr>
          <p:cNvPr id="7" name="Rectangle 7"/>
          <p:cNvSpPr>
            <a:spLocks noGrp="1" noChangeArrowheads="1"/>
          </p:cNvSpPr>
          <p:nvPr>
            <p:ph type="sldNum" sz="quarter" idx="5"/>
          </p:nvPr>
        </p:nvSpPr>
        <p:spPr>
          <a:ln/>
        </p:spPr>
        <p:txBody>
          <a:bodyPr/>
          <a:lstStyle/>
          <a:p>
            <a:fld id="{37DB89DF-6F37-FF42-9DD3-FF33641C50E5}" type="slidenum">
              <a:rPr lang="fr-FR" altLang="x-none"/>
              <a:pPr/>
              <a:t>3</a:t>
            </a:fld>
            <a:endParaRPr lang="fr-FR" altLang="x-none"/>
          </a:p>
        </p:txBody>
      </p:sp>
      <p:sp>
        <p:nvSpPr>
          <p:cNvPr id="2334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3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ltLang="x-none"/>
          </a:p>
        </p:txBody>
      </p:sp>
    </p:spTree>
    <p:extLst>
      <p:ext uri="{BB962C8B-B14F-4D97-AF65-F5344CB8AC3E}">
        <p14:creationId xmlns:p14="http://schemas.microsoft.com/office/powerpoint/2010/main" val="286616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CC1FBC2-D3F8-B245-929E-90B4D6539CE7}" type="datetime1">
              <a:rPr lang="fr-FR" altLang="x-none"/>
              <a:pPr/>
              <a:t>15/10/2021</a:t>
            </a:fld>
            <a:endParaRPr lang="fr-FR" altLang="x-none"/>
          </a:p>
        </p:txBody>
      </p:sp>
      <p:sp>
        <p:nvSpPr>
          <p:cNvPr id="7" name="Rectangle 7"/>
          <p:cNvSpPr>
            <a:spLocks noGrp="1" noChangeArrowheads="1"/>
          </p:cNvSpPr>
          <p:nvPr>
            <p:ph type="sldNum" sz="quarter" idx="5"/>
          </p:nvPr>
        </p:nvSpPr>
        <p:spPr>
          <a:ln/>
        </p:spPr>
        <p:txBody>
          <a:bodyPr/>
          <a:lstStyle/>
          <a:p>
            <a:fld id="{717B9AB9-5E48-1E43-B210-0D3766BD281B}" type="slidenum">
              <a:rPr lang="fr-FR" altLang="x-none"/>
              <a:pPr/>
              <a:t>4</a:t>
            </a:fld>
            <a:endParaRPr lang="fr-FR" altLang="x-none"/>
          </a:p>
        </p:txBody>
      </p:sp>
      <p:sp>
        <p:nvSpPr>
          <p:cNvPr id="2385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8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ltLang="x-none"/>
          </a:p>
        </p:txBody>
      </p:sp>
    </p:spTree>
    <p:extLst>
      <p:ext uri="{BB962C8B-B14F-4D97-AF65-F5344CB8AC3E}">
        <p14:creationId xmlns:p14="http://schemas.microsoft.com/office/powerpoint/2010/main" val="1364013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82C29EF-8901-0046-96B6-0AFD79BF55DF}" type="datetime1">
              <a:rPr lang="fr-FR" altLang="x-none"/>
              <a:pPr/>
              <a:t>15/10/2021</a:t>
            </a:fld>
            <a:endParaRPr lang="fr-FR" altLang="x-none"/>
          </a:p>
        </p:txBody>
      </p:sp>
      <p:sp>
        <p:nvSpPr>
          <p:cNvPr id="7" name="Rectangle 7"/>
          <p:cNvSpPr>
            <a:spLocks noGrp="1" noChangeArrowheads="1"/>
          </p:cNvSpPr>
          <p:nvPr>
            <p:ph type="sldNum" sz="quarter" idx="5"/>
          </p:nvPr>
        </p:nvSpPr>
        <p:spPr>
          <a:ln/>
        </p:spPr>
        <p:txBody>
          <a:bodyPr/>
          <a:lstStyle/>
          <a:p>
            <a:fld id="{77D76004-58E1-9D49-A0D0-84930411EBAC}" type="slidenum">
              <a:rPr lang="fr-FR" altLang="x-none"/>
              <a:pPr/>
              <a:t>5</a:t>
            </a:fld>
            <a:endParaRPr lang="fr-FR" altLang="x-none"/>
          </a:p>
        </p:txBody>
      </p:sp>
      <p:sp>
        <p:nvSpPr>
          <p:cNvPr id="25907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907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ltLang="x-none"/>
          </a:p>
        </p:txBody>
      </p:sp>
    </p:spTree>
    <p:extLst>
      <p:ext uri="{BB962C8B-B14F-4D97-AF65-F5344CB8AC3E}">
        <p14:creationId xmlns:p14="http://schemas.microsoft.com/office/powerpoint/2010/main" val="203327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46BCE99-A93D-5243-8E9F-16FA54FCAE53}" type="datetime1">
              <a:rPr lang="fr-FR" altLang="x-none"/>
              <a:pPr/>
              <a:t>15/10/2021</a:t>
            </a:fld>
            <a:endParaRPr lang="fr-FR" altLang="x-none"/>
          </a:p>
        </p:txBody>
      </p:sp>
      <p:sp>
        <p:nvSpPr>
          <p:cNvPr id="7" name="Rectangle 7"/>
          <p:cNvSpPr>
            <a:spLocks noGrp="1" noChangeArrowheads="1"/>
          </p:cNvSpPr>
          <p:nvPr>
            <p:ph type="sldNum" sz="quarter" idx="5"/>
          </p:nvPr>
        </p:nvSpPr>
        <p:spPr>
          <a:ln/>
        </p:spPr>
        <p:txBody>
          <a:bodyPr/>
          <a:lstStyle/>
          <a:p>
            <a:fld id="{AF483BA2-6EDF-A541-8D23-98C5E081CF69}" type="slidenum">
              <a:rPr lang="fr-FR" altLang="x-none"/>
              <a:pPr/>
              <a:t>6</a:t>
            </a:fld>
            <a:endParaRPr lang="fr-FR" altLang="x-none"/>
          </a:p>
        </p:txBody>
      </p:sp>
      <p:sp>
        <p:nvSpPr>
          <p:cNvPr id="2406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06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ltLang="x-none"/>
          </a:p>
        </p:txBody>
      </p:sp>
    </p:spTree>
    <p:extLst>
      <p:ext uri="{BB962C8B-B14F-4D97-AF65-F5344CB8AC3E}">
        <p14:creationId xmlns:p14="http://schemas.microsoft.com/office/powerpoint/2010/main" val="318774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F3C65BA-2AC9-CC47-B169-E62E7DD71C43}" type="datetime1">
              <a:rPr lang="fr-FR" altLang="x-none"/>
              <a:pPr/>
              <a:t>15/10/2021</a:t>
            </a:fld>
            <a:endParaRPr lang="fr-FR" altLang="x-none"/>
          </a:p>
        </p:txBody>
      </p:sp>
      <p:sp>
        <p:nvSpPr>
          <p:cNvPr id="7" name="Rectangle 7"/>
          <p:cNvSpPr>
            <a:spLocks noGrp="1" noChangeArrowheads="1"/>
          </p:cNvSpPr>
          <p:nvPr>
            <p:ph type="sldNum" sz="quarter" idx="5"/>
          </p:nvPr>
        </p:nvSpPr>
        <p:spPr>
          <a:ln/>
        </p:spPr>
        <p:txBody>
          <a:bodyPr/>
          <a:lstStyle/>
          <a:p>
            <a:fld id="{708F748D-886E-7949-8C3B-7D87CE919661}" type="slidenum">
              <a:rPr lang="fr-FR" altLang="x-none"/>
              <a:pPr/>
              <a:t>7</a:t>
            </a:fld>
            <a:endParaRPr lang="fr-FR" altLang="x-none"/>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fr-FR" altLang="x-none"/>
          </a:p>
        </p:txBody>
      </p:sp>
    </p:spTree>
    <p:extLst>
      <p:ext uri="{BB962C8B-B14F-4D97-AF65-F5344CB8AC3E}">
        <p14:creationId xmlns:p14="http://schemas.microsoft.com/office/powerpoint/2010/main" val="2607618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FE6A662-B189-9842-9956-E5D9125A4312}" type="datetime1">
              <a:rPr lang="fr-FR" altLang="x-none"/>
              <a:pPr/>
              <a:t>15/10/2021</a:t>
            </a:fld>
            <a:endParaRPr lang="fr-FR" altLang="x-none"/>
          </a:p>
        </p:txBody>
      </p:sp>
      <p:sp>
        <p:nvSpPr>
          <p:cNvPr id="7" name="Rectangle 7"/>
          <p:cNvSpPr>
            <a:spLocks noGrp="1" noChangeArrowheads="1"/>
          </p:cNvSpPr>
          <p:nvPr>
            <p:ph type="sldNum" sz="quarter" idx="5"/>
          </p:nvPr>
        </p:nvSpPr>
        <p:spPr>
          <a:ln/>
        </p:spPr>
        <p:txBody>
          <a:bodyPr/>
          <a:lstStyle/>
          <a:p>
            <a:fld id="{22C17A18-F2BB-504F-9623-279503760F70}" type="slidenum">
              <a:rPr lang="fr-FR" altLang="x-none"/>
              <a:pPr/>
              <a:t>8</a:t>
            </a:fld>
            <a:endParaRPr lang="fr-FR" altLang="x-none"/>
          </a:p>
        </p:txBody>
      </p:sp>
      <p:sp>
        <p:nvSpPr>
          <p:cNvPr id="244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4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ltLang="x-none"/>
          </a:p>
        </p:txBody>
      </p:sp>
    </p:spTree>
    <p:extLst>
      <p:ext uri="{BB962C8B-B14F-4D97-AF65-F5344CB8AC3E}">
        <p14:creationId xmlns:p14="http://schemas.microsoft.com/office/powerpoint/2010/main" val="3378669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B1AB8FC-DB9E-1743-AD26-BBBC5FBBA2DA}" type="datetime1">
              <a:rPr lang="fr-FR" altLang="x-none"/>
              <a:pPr/>
              <a:t>15/10/2021</a:t>
            </a:fld>
            <a:endParaRPr lang="fr-FR" altLang="x-none"/>
          </a:p>
        </p:txBody>
      </p:sp>
      <p:sp>
        <p:nvSpPr>
          <p:cNvPr id="7" name="Rectangle 7"/>
          <p:cNvSpPr>
            <a:spLocks noGrp="1" noChangeArrowheads="1"/>
          </p:cNvSpPr>
          <p:nvPr>
            <p:ph type="sldNum" sz="quarter" idx="5"/>
          </p:nvPr>
        </p:nvSpPr>
        <p:spPr>
          <a:ln/>
        </p:spPr>
        <p:txBody>
          <a:bodyPr/>
          <a:lstStyle/>
          <a:p>
            <a:fld id="{3EAE2F02-9DBA-8D46-831E-F50CFAC813C8}" type="slidenum">
              <a:rPr lang="fr-FR" altLang="x-none"/>
              <a:pPr/>
              <a:t>9</a:t>
            </a:fld>
            <a:endParaRPr lang="fr-FR" altLang="x-none"/>
          </a:p>
        </p:txBody>
      </p:sp>
      <p:sp>
        <p:nvSpPr>
          <p:cNvPr id="246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6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ltLang="x-none"/>
          </a:p>
        </p:txBody>
      </p:sp>
    </p:spTree>
    <p:extLst>
      <p:ext uri="{BB962C8B-B14F-4D97-AF65-F5344CB8AC3E}">
        <p14:creationId xmlns:p14="http://schemas.microsoft.com/office/powerpoint/2010/main" val="4062686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Cliquez et modifiez le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fld id="{DD4D2C20-06C9-4D44-A075-A2BB42D8CBAE}" type="datetime1">
              <a:rPr lang="fr-FR" altLang="x-none"/>
              <a:pPr/>
              <a:t>15/10/2021</a:t>
            </a:fld>
            <a:endParaRPr lang="fr-FR" altLang="x-none"/>
          </a:p>
        </p:txBody>
      </p:sp>
      <p:sp>
        <p:nvSpPr>
          <p:cNvPr id="5" name="Espace réservé du pied de page 4"/>
          <p:cNvSpPr>
            <a:spLocks noGrp="1"/>
          </p:cNvSpPr>
          <p:nvPr>
            <p:ph type="ftr" sz="quarter" idx="11"/>
          </p:nvPr>
        </p:nvSpPr>
        <p:spPr/>
        <p:txBody>
          <a:bodyPr/>
          <a:lstStyle>
            <a:lvl1pPr>
              <a:defRPr/>
            </a:lvl1pPr>
          </a:lstStyle>
          <a:p>
            <a:endParaRPr lang="fr-FR" altLang="x-none"/>
          </a:p>
        </p:txBody>
      </p:sp>
      <p:sp>
        <p:nvSpPr>
          <p:cNvPr id="6" name="Espace réservé du numéro de diapositive 5"/>
          <p:cNvSpPr>
            <a:spLocks noGrp="1"/>
          </p:cNvSpPr>
          <p:nvPr>
            <p:ph type="sldNum" sz="quarter" idx="12"/>
          </p:nvPr>
        </p:nvSpPr>
        <p:spPr/>
        <p:txBody>
          <a:bodyPr/>
          <a:lstStyle>
            <a:lvl1pPr>
              <a:defRPr/>
            </a:lvl1pPr>
          </a:lstStyle>
          <a:p>
            <a:fld id="{1E98D4A1-0060-4340-9B15-A86CBECF2B18}" type="slidenum">
              <a:rPr lang="fr-FR" altLang="x-none"/>
              <a:pPr/>
              <a:t>‹N°›</a:t>
            </a:fld>
            <a:endParaRPr lang="fr-FR" altLang="x-none"/>
          </a:p>
        </p:txBody>
      </p:sp>
    </p:spTree>
    <p:extLst>
      <p:ext uri="{BB962C8B-B14F-4D97-AF65-F5344CB8AC3E}">
        <p14:creationId xmlns:p14="http://schemas.microsoft.com/office/powerpoint/2010/main" val="423377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78127919-127B-404D-A11E-D254D7E0C6DA}" type="datetime1">
              <a:rPr lang="fr-FR" altLang="x-none"/>
              <a:pPr/>
              <a:t>15/10/2021</a:t>
            </a:fld>
            <a:endParaRPr lang="fr-FR" altLang="x-none"/>
          </a:p>
        </p:txBody>
      </p:sp>
      <p:sp>
        <p:nvSpPr>
          <p:cNvPr id="5" name="Espace réservé du pied de page 4"/>
          <p:cNvSpPr>
            <a:spLocks noGrp="1"/>
          </p:cNvSpPr>
          <p:nvPr>
            <p:ph type="ftr" sz="quarter" idx="11"/>
          </p:nvPr>
        </p:nvSpPr>
        <p:spPr/>
        <p:txBody>
          <a:bodyPr/>
          <a:lstStyle>
            <a:lvl1pPr>
              <a:defRPr/>
            </a:lvl1pPr>
          </a:lstStyle>
          <a:p>
            <a:endParaRPr lang="fr-FR" altLang="x-none"/>
          </a:p>
        </p:txBody>
      </p:sp>
      <p:sp>
        <p:nvSpPr>
          <p:cNvPr id="6" name="Espace réservé du numéro de diapositive 5"/>
          <p:cNvSpPr>
            <a:spLocks noGrp="1"/>
          </p:cNvSpPr>
          <p:nvPr>
            <p:ph type="sldNum" sz="quarter" idx="12"/>
          </p:nvPr>
        </p:nvSpPr>
        <p:spPr/>
        <p:txBody>
          <a:bodyPr/>
          <a:lstStyle>
            <a:lvl1pPr>
              <a:defRPr/>
            </a:lvl1pPr>
          </a:lstStyle>
          <a:p>
            <a:fld id="{400A8F33-BC9E-6F43-8C85-24463EF32CAA}" type="slidenum">
              <a:rPr lang="fr-FR" altLang="x-none"/>
              <a:pPr/>
              <a:t>‹N°›</a:t>
            </a:fld>
            <a:endParaRPr lang="fr-FR" altLang="x-none"/>
          </a:p>
        </p:txBody>
      </p:sp>
    </p:spTree>
    <p:extLst>
      <p:ext uri="{BB962C8B-B14F-4D97-AF65-F5344CB8AC3E}">
        <p14:creationId xmlns:p14="http://schemas.microsoft.com/office/powerpoint/2010/main" val="210063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9E3A2BA2-7846-6146-AB62-D2177D9CE9D0}" type="datetime1">
              <a:rPr lang="fr-FR" altLang="x-none"/>
              <a:pPr/>
              <a:t>15/10/2021</a:t>
            </a:fld>
            <a:endParaRPr lang="fr-FR" altLang="x-none"/>
          </a:p>
        </p:txBody>
      </p:sp>
      <p:sp>
        <p:nvSpPr>
          <p:cNvPr id="5" name="Espace réservé du pied de page 4"/>
          <p:cNvSpPr>
            <a:spLocks noGrp="1"/>
          </p:cNvSpPr>
          <p:nvPr>
            <p:ph type="ftr" sz="quarter" idx="11"/>
          </p:nvPr>
        </p:nvSpPr>
        <p:spPr/>
        <p:txBody>
          <a:bodyPr/>
          <a:lstStyle>
            <a:lvl1pPr>
              <a:defRPr/>
            </a:lvl1pPr>
          </a:lstStyle>
          <a:p>
            <a:endParaRPr lang="fr-FR" altLang="x-none"/>
          </a:p>
        </p:txBody>
      </p:sp>
      <p:sp>
        <p:nvSpPr>
          <p:cNvPr id="6" name="Espace réservé du numéro de diapositive 5"/>
          <p:cNvSpPr>
            <a:spLocks noGrp="1"/>
          </p:cNvSpPr>
          <p:nvPr>
            <p:ph type="sldNum" sz="quarter" idx="12"/>
          </p:nvPr>
        </p:nvSpPr>
        <p:spPr/>
        <p:txBody>
          <a:bodyPr/>
          <a:lstStyle>
            <a:lvl1pPr>
              <a:defRPr/>
            </a:lvl1pPr>
          </a:lstStyle>
          <a:p>
            <a:fld id="{3EEC3C9B-4B58-734C-8BA2-6966F22348D7}" type="slidenum">
              <a:rPr lang="fr-FR" altLang="x-none"/>
              <a:pPr/>
              <a:t>‹N°›</a:t>
            </a:fld>
            <a:endParaRPr lang="fr-FR" altLang="x-none"/>
          </a:p>
        </p:txBody>
      </p:sp>
    </p:spTree>
    <p:extLst>
      <p:ext uri="{BB962C8B-B14F-4D97-AF65-F5344CB8AC3E}">
        <p14:creationId xmlns:p14="http://schemas.microsoft.com/office/powerpoint/2010/main" val="701926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104EAB-6F40-9541-8B6A-55D342DF5DBF}"/>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32D0CCD7-58AB-224F-BCEE-0B0EB0F0F60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EFC4A37-448F-AE44-9A89-7D3CAC385F38}"/>
              </a:ext>
            </a:extLst>
          </p:cNvPr>
          <p:cNvSpPr>
            <a:spLocks noGrp="1"/>
          </p:cNvSpPr>
          <p:nvPr>
            <p:ph type="dt" sz="half" idx="10"/>
          </p:nvPr>
        </p:nvSpPr>
        <p:spPr/>
        <p:txBody>
          <a:bodyPr/>
          <a:lstStyle/>
          <a:p>
            <a:fld id="{8B2BC969-588C-9B44-955E-2073AF28FF72}" type="datetimeFigureOut">
              <a:rPr lang="fr-FR" smtClean="0"/>
              <a:t>15/10/2021</a:t>
            </a:fld>
            <a:endParaRPr lang="fr-FR"/>
          </a:p>
        </p:txBody>
      </p:sp>
      <p:sp>
        <p:nvSpPr>
          <p:cNvPr id="5" name="Espace réservé du pied de page 4">
            <a:extLst>
              <a:ext uri="{FF2B5EF4-FFF2-40B4-BE49-F238E27FC236}">
                <a16:creationId xmlns:a16="http://schemas.microsoft.com/office/drawing/2014/main" id="{B211857C-F601-1947-948B-E657588CC0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7D6355F-F585-804D-8B67-AD3B19BED21C}"/>
              </a:ext>
            </a:extLst>
          </p:cNvPr>
          <p:cNvSpPr>
            <a:spLocks noGrp="1"/>
          </p:cNvSpPr>
          <p:nvPr>
            <p:ph type="sldNum" sz="quarter" idx="12"/>
          </p:nvPr>
        </p:nvSpPr>
        <p:spPr/>
        <p:txBody>
          <a:bodyPr/>
          <a:lstStyle/>
          <a:p>
            <a:fld id="{882832E4-F35A-9549-83A0-8235DA7DA88B}" type="slidenum">
              <a:rPr lang="fr-FR" smtClean="0"/>
              <a:t>‹N°›</a:t>
            </a:fld>
            <a:endParaRPr lang="fr-FR"/>
          </a:p>
        </p:txBody>
      </p:sp>
    </p:spTree>
    <p:extLst>
      <p:ext uri="{BB962C8B-B14F-4D97-AF65-F5344CB8AC3E}">
        <p14:creationId xmlns:p14="http://schemas.microsoft.com/office/powerpoint/2010/main" val="1826362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F85927-F8E6-B043-8326-9CBB72D237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0F61546-1FF4-D748-8487-33584588E13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68F7D8-9FEA-F842-815C-74DF43E442F9}"/>
              </a:ext>
            </a:extLst>
          </p:cNvPr>
          <p:cNvSpPr>
            <a:spLocks noGrp="1"/>
          </p:cNvSpPr>
          <p:nvPr>
            <p:ph type="dt" sz="half" idx="10"/>
          </p:nvPr>
        </p:nvSpPr>
        <p:spPr/>
        <p:txBody>
          <a:bodyPr/>
          <a:lstStyle/>
          <a:p>
            <a:fld id="{8B2BC969-588C-9B44-955E-2073AF28FF72}" type="datetimeFigureOut">
              <a:rPr lang="fr-FR" smtClean="0"/>
              <a:t>15/10/2021</a:t>
            </a:fld>
            <a:endParaRPr lang="fr-FR"/>
          </a:p>
        </p:txBody>
      </p:sp>
      <p:sp>
        <p:nvSpPr>
          <p:cNvPr id="5" name="Espace réservé du pied de page 4">
            <a:extLst>
              <a:ext uri="{FF2B5EF4-FFF2-40B4-BE49-F238E27FC236}">
                <a16:creationId xmlns:a16="http://schemas.microsoft.com/office/drawing/2014/main" id="{314D85F2-17D3-7540-ABB8-5163D9698B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E7474E-631F-0148-A1D5-0D72D1FE8FC7}"/>
              </a:ext>
            </a:extLst>
          </p:cNvPr>
          <p:cNvSpPr>
            <a:spLocks noGrp="1"/>
          </p:cNvSpPr>
          <p:nvPr>
            <p:ph type="sldNum" sz="quarter" idx="12"/>
          </p:nvPr>
        </p:nvSpPr>
        <p:spPr/>
        <p:txBody>
          <a:bodyPr/>
          <a:lstStyle/>
          <a:p>
            <a:fld id="{882832E4-F35A-9549-83A0-8235DA7DA88B}" type="slidenum">
              <a:rPr lang="fr-FR" smtClean="0"/>
              <a:t>‹N°›</a:t>
            </a:fld>
            <a:endParaRPr lang="fr-FR"/>
          </a:p>
        </p:txBody>
      </p:sp>
    </p:spTree>
    <p:extLst>
      <p:ext uri="{BB962C8B-B14F-4D97-AF65-F5344CB8AC3E}">
        <p14:creationId xmlns:p14="http://schemas.microsoft.com/office/powerpoint/2010/main" val="4108107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08DB9-17B1-C346-9A02-243B8855DB35}"/>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58875CDB-902E-BD41-93D6-CB9BF0257BC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D74512C-F80F-6040-81FD-1597E2FE024B}"/>
              </a:ext>
            </a:extLst>
          </p:cNvPr>
          <p:cNvSpPr>
            <a:spLocks noGrp="1"/>
          </p:cNvSpPr>
          <p:nvPr>
            <p:ph type="dt" sz="half" idx="10"/>
          </p:nvPr>
        </p:nvSpPr>
        <p:spPr/>
        <p:txBody>
          <a:bodyPr/>
          <a:lstStyle/>
          <a:p>
            <a:fld id="{8B2BC969-588C-9B44-955E-2073AF28FF72}" type="datetimeFigureOut">
              <a:rPr lang="fr-FR" smtClean="0"/>
              <a:t>15/10/2021</a:t>
            </a:fld>
            <a:endParaRPr lang="fr-FR"/>
          </a:p>
        </p:txBody>
      </p:sp>
      <p:sp>
        <p:nvSpPr>
          <p:cNvPr id="5" name="Espace réservé du pied de page 4">
            <a:extLst>
              <a:ext uri="{FF2B5EF4-FFF2-40B4-BE49-F238E27FC236}">
                <a16:creationId xmlns:a16="http://schemas.microsoft.com/office/drawing/2014/main" id="{D4CF7F24-C21F-7747-A20C-F3D66635AE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D53BE2E-4266-B94E-9B0E-E5D840E1962E}"/>
              </a:ext>
            </a:extLst>
          </p:cNvPr>
          <p:cNvSpPr>
            <a:spLocks noGrp="1"/>
          </p:cNvSpPr>
          <p:nvPr>
            <p:ph type="sldNum" sz="quarter" idx="12"/>
          </p:nvPr>
        </p:nvSpPr>
        <p:spPr/>
        <p:txBody>
          <a:bodyPr/>
          <a:lstStyle/>
          <a:p>
            <a:fld id="{882832E4-F35A-9549-83A0-8235DA7DA88B}" type="slidenum">
              <a:rPr lang="fr-FR" smtClean="0"/>
              <a:t>‹N°›</a:t>
            </a:fld>
            <a:endParaRPr lang="fr-FR"/>
          </a:p>
        </p:txBody>
      </p:sp>
    </p:spTree>
    <p:extLst>
      <p:ext uri="{BB962C8B-B14F-4D97-AF65-F5344CB8AC3E}">
        <p14:creationId xmlns:p14="http://schemas.microsoft.com/office/powerpoint/2010/main" val="2869302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2046C2-26B0-C046-937E-51AF93F0029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8CA8E9-0A33-CD4C-9989-47D5D65CDF9E}"/>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5593FC6-D38D-B841-8DC6-FFFC0C851006}"/>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9140207-EE40-F140-90EF-C0F3CEBCFE30}"/>
              </a:ext>
            </a:extLst>
          </p:cNvPr>
          <p:cNvSpPr>
            <a:spLocks noGrp="1"/>
          </p:cNvSpPr>
          <p:nvPr>
            <p:ph type="dt" sz="half" idx="10"/>
          </p:nvPr>
        </p:nvSpPr>
        <p:spPr/>
        <p:txBody>
          <a:bodyPr/>
          <a:lstStyle/>
          <a:p>
            <a:fld id="{8B2BC969-588C-9B44-955E-2073AF28FF72}" type="datetimeFigureOut">
              <a:rPr lang="fr-FR" smtClean="0"/>
              <a:t>15/10/2021</a:t>
            </a:fld>
            <a:endParaRPr lang="fr-FR"/>
          </a:p>
        </p:txBody>
      </p:sp>
      <p:sp>
        <p:nvSpPr>
          <p:cNvPr id="6" name="Espace réservé du pied de page 5">
            <a:extLst>
              <a:ext uri="{FF2B5EF4-FFF2-40B4-BE49-F238E27FC236}">
                <a16:creationId xmlns:a16="http://schemas.microsoft.com/office/drawing/2014/main" id="{73118C13-A614-B74D-B92F-265226B887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1F8D84-1B28-3A4B-AA45-24D3362D6474}"/>
              </a:ext>
            </a:extLst>
          </p:cNvPr>
          <p:cNvSpPr>
            <a:spLocks noGrp="1"/>
          </p:cNvSpPr>
          <p:nvPr>
            <p:ph type="sldNum" sz="quarter" idx="12"/>
          </p:nvPr>
        </p:nvSpPr>
        <p:spPr/>
        <p:txBody>
          <a:bodyPr/>
          <a:lstStyle/>
          <a:p>
            <a:fld id="{882832E4-F35A-9549-83A0-8235DA7DA88B}" type="slidenum">
              <a:rPr lang="fr-FR" smtClean="0"/>
              <a:t>‹N°›</a:t>
            </a:fld>
            <a:endParaRPr lang="fr-FR"/>
          </a:p>
        </p:txBody>
      </p:sp>
    </p:spTree>
    <p:extLst>
      <p:ext uri="{BB962C8B-B14F-4D97-AF65-F5344CB8AC3E}">
        <p14:creationId xmlns:p14="http://schemas.microsoft.com/office/powerpoint/2010/main" val="2117965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A039C-A244-D34B-80BB-35A2D4E39888}"/>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0D0BD33-C40E-DA44-8F57-B7D8FFA5F1E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C08D827-30EE-3141-86DE-22E9636D98CB}"/>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E65D643-1DCE-A84C-8415-7BF0569E332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66FCAFB-A2EB-D149-B466-EDE7F9150D06}"/>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6B4DC98-7B04-C94E-BF7F-FFC094701581}"/>
              </a:ext>
            </a:extLst>
          </p:cNvPr>
          <p:cNvSpPr>
            <a:spLocks noGrp="1"/>
          </p:cNvSpPr>
          <p:nvPr>
            <p:ph type="dt" sz="half" idx="10"/>
          </p:nvPr>
        </p:nvSpPr>
        <p:spPr/>
        <p:txBody>
          <a:bodyPr/>
          <a:lstStyle/>
          <a:p>
            <a:fld id="{8B2BC969-588C-9B44-955E-2073AF28FF72}" type="datetimeFigureOut">
              <a:rPr lang="fr-FR" smtClean="0"/>
              <a:t>15/10/2021</a:t>
            </a:fld>
            <a:endParaRPr lang="fr-FR"/>
          </a:p>
        </p:txBody>
      </p:sp>
      <p:sp>
        <p:nvSpPr>
          <p:cNvPr id="8" name="Espace réservé du pied de page 7">
            <a:extLst>
              <a:ext uri="{FF2B5EF4-FFF2-40B4-BE49-F238E27FC236}">
                <a16:creationId xmlns:a16="http://schemas.microsoft.com/office/drawing/2014/main" id="{3B9E5DE3-F18E-154F-AFA6-16B454A984F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8426279-ABB8-0448-AFFE-0B98BA24E3A8}"/>
              </a:ext>
            </a:extLst>
          </p:cNvPr>
          <p:cNvSpPr>
            <a:spLocks noGrp="1"/>
          </p:cNvSpPr>
          <p:nvPr>
            <p:ph type="sldNum" sz="quarter" idx="12"/>
          </p:nvPr>
        </p:nvSpPr>
        <p:spPr/>
        <p:txBody>
          <a:bodyPr/>
          <a:lstStyle/>
          <a:p>
            <a:fld id="{882832E4-F35A-9549-83A0-8235DA7DA88B}" type="slidenum">
              <a:rPr lang="fr-FR" smtClean="0"/>
              <a:t>‹N°›</a:t>
            </a:fld>
            <a:endParaRPr lang="fr-FR"/>
          </a:p>
        </p:txBody>
      </p:sp>
    </p:spTree>
    <p:extLst>
      <p:ext uri="{BB962C8B-B14F-4D97-AF65-F5344CB8AC3E}">
        <p14:creationId xmlns:p14="http://schemas.microsoft.com/office/powerpoint/2010/main" val="2160280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E5452A-1D90-D74B-9C42-2B9D1BC6B6A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2ED66E5-518C-B943-B4C3-9BBE232FEC60}"/>
              </a:ext>
            </a:extLst>
          </p:cNvPr>
          <p:cNvSpPr>
            <a:spLocks noGrp="1"/>
          </p:cNvSpPr>
          <p:nvPr>
            <p:ph type="dt" sz="half" idx="10"/>
          </p:nvPr>
        </p:nvSpPr>
        <p:spPr/>
        <p:txBody>
          <a:bodyPr/>
          <a:lstStyle/>
          <a:p>
            <a:fld id="{8B2BC969-588C-9B44-955E-2073AF28FF72}" type="datetimeFigureOut">
              <a:rPr lang="fr-FR" smtClean="0"/>
              <a:t>15/10/2021</a:t>
            </a:fld>
            <a:endParaRPr lang="fr-FR"/>
          </a:p>
        </p:txBody>
      </p:sp>
      <p:sp>
        <p:nvSpPr>
          <p:cNvPr id="4" name="Espace réservé du pied de page 3">
            <a:extLst>
              <a:ext uri="{FF2B5EF4-FFF2-40B4-BE49-F238E27FC236}">
                <a16:creationId xmlns:a16="http://schemas.microsoft.com/office/drawing/2014/main" id="{4CF8FF82-8F7D-B74F-8BC1-810F1C4C951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8AE2AD9-1101-BF4B-9F5D-D13594952E3D}"/>
              </a:ext>
            </a:extLst>
          </p:cNvPr>
          <p:cNvSpPr>
            <a:spLocks noGrp="1"/>
          </p:cNvSpPr>
          <p:nvPr>
            <p:ph type="sldNum" sz="quarter" idx="12"/>
          </p:nvPr>
        </p:nvSpPr>
        <p:spPr/>
        <p:txBody>
          <a:bodyPr/>
          <a:lstStyle/>
          <a:p>
            <a:fld id="{882832E4-F35A-9549-83A0-8235DA7DA88B}" type="slidenum">
              <a:rPr lang="fr-FR" smtClean="0"/>
              <a:t>‹N°›</a:t>
            </a:fld>
            <a:endParaRPr lang="fr-FR"/>
          </a:p>
        </p:txBody>
      </p:sp>
    </p:spTree>
    <p:extLst>
      <p:ext uri="{BB962C8B-B14F-4D97-AF65-F5344CB8AC3E}">
        <p14:creationId xmlns:p14="http://schemas.microsoft.com/office/powerpoint/2010/main" val="1440468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A31C9C7-5409-5547-8452-C6815E85C2E4}"/>
              </a:ext>
            </a:extLst>
          </p:cNvPr>
          <p:cNvSpPr>
            <a:spLocks noGrp="1"/>
          </p:cNvSpPr>
          <p:nvPr>
            <p:ph type="dt" sz="half" idx="10"/>
          </p:nvPr>
        </p:nvSpPr>
        <p:spPr/>
        <p:txBody>
          <a:bodyPr/>
          <a:lstStyle/>
          <a:p>
            <a:fld id="{8B2BC969-588C-9B44-955E-2073AF28FF72}" type="datetimeFigureOut">
              <a:rPr lang="fr-FR" smtClean="0"/>
              <a:t>15/10/2021</a:t>
            </a:fld>
            <a:endParaRPr lang="fr-FR"/>
          </a:p>
        </p:txBody>
      </p:sp>
      <p:sp>
        <p:nvSpPr>
          <p:cNvPr id="3" name="Espace réservé du pied de page 2">
            <a:extLst>
              <a:ext uri="{FF2B5EF4-FFF2-40B4-BE49-F238E27FC236}">
                <a16:creationId xmlns:a16="http://schemas.microsoft.com/office/drawing/2014/main" id="{130B3124-89D0-4642-97F5-04FF5E3BA61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8013711-E0D4-1942-A4C5-E97026F2EDAF}"/>
              </a:ext>
            </a:extLst>
          </p:cNvPr>
          <p:cNvSpPr>
            <a:spLocks noGrp="1"/>
          </p:cNvSpPr>
          <p:nvPr>
            <p:ph type="sldNum" sz="quarter" idx="12"/>
          </p:nvPr>
        </p:nvSpPr>
        <p:spPr/>
        <p:txBody>
          <a:bodyPr/>
          <a:lstStyle/>
          <a:p>
            <a:fld id="{882832E4-F35A-9549-83A0-8235DA7DA88B}" type="slidenum">
              <a:rPr lang="fr-FR" smtClean="0"/>
              <a:t>‹N°›</a:t>
            </a:fld>
            <a:endParaRPr lang="fr-FR"/>
          </a:p>
        </p:txBody>
      </p:sp>
    </p:spTree>
    <p:extLst>
      <p:ext uri="{BB962C8B-B14F-4D97-AF65-F5344CB8AC3E}">
        <p14:creationId xmlns:p14="http://schemas.microsoft.com/office/powerpoint/2010/main" val="2929311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D97C44-7A16-E844-908B-287D9ED59E44}"/>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6C89330B-259F-524C-B017-C6014D2747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85C5266-5F2D-0741-AADE-784256860EB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630DF95-AF8A-FA41-9AFE-B6A79174A386}"/>
              </a:ext>
            </a:extLst>
          </p:cNvPr>
          <p:cNvSpPr>
            <a:spLocks noGrp="1"/>
          </p:cNvSpPr>
          <p:nvPr>
            <p:ph type="dt" sz="half" idx="10"/>
          </p:nvPr>
        </p:nvSpPr>
        <p:spPr/>
        <p:txBody>
          <a:bodyPr/>
          <a:lstStyle/>
          <a:p>
            <a:fld id="{8B2BC969-588C-9B44-955E-2073AF28FF72}" type="datetimeFigureOut">
              <a:rPr lang="fr-FR" smtClean="0"/>
              <a:t>15/10/2021</a:t>
            </a:fld>
            <a:endParaRPr lang="fr-FR"/>
          </a:p>
        </p:txBody>
      </p:sp>
      <p:sp>
        <p:nvSpPr>
          <p:cNvPr id="6" name="Espace réservé du pied de page 5">
            <a:extLst>
              <a:ext uri="{FF2B5EF4-FFF2-40B4-BE49-F238E27FC236}">
                <a16:creationId xmlns:a16="http://schemas.microsoft.com/office/drawing/2014/main" id="{395B45AD-0481-7749-8FF4-567D63853B1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107CB92-10B1-074F-A9E1-B635E5634389}"/>
              </a:ext>
            </a:extLst>
          </p:cNvPr>
          <p:cNvSpPr>
            <a:spLocks noGrp="1"/>
          </p:cNvSpPr>
          <p:nvPr>
            <p:ph type="sldNum" sz="quarter" idx="12"/>
          </p:nvPr>
        </p:nvSpPr>
        <p:spPr/>
        <p:txBody>
          <a:bodyPr/>
          <a:lstStyle/>
          <a:p>
            <a:fld id="{882832E4-F35A-9549-83A0-8235DA7DA88B}" type="slidenum">
              <a:rPr lang="fr-FR" smtClean="0"/>
              <a:t>‹N°›</a:t>
            </a:fld>
            <a:endParaRPr lang="fr-FR"/>
          </a:p>
        </p:txBody>
      </p:sp>
    </p:spTree>
    <p:extLst>
      <p:ext uri="{BB962C8B-B14F-4D97-AF65-F5344CB8AC3E}">
        <p14:creationId xmlns:p14="http://schemas.microsoft.com/office/powerpoint/2010/main" val="136730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D2DEEFE5-7F70-0F4C-974E-58923DF0743B}" type="datetime1">
              <a:rPr lang="fr-FR" altLang="x-none"/>
              <a:pPr/>
              <a:t>15/10/2021</a:t>
            </a:fld>
            <a:endParaRPr lang="fr-FR" altLang="x-none"/>
          </a:p>
        </p:txBody>
      </p:sp>
      <p:sp>
        <p:nvSpPr>
          <p:cNvPr id="5" name="Espace réservé du pied de page 4"/>
          <p:cNvSpPr>
            <a:spLocks noGrp="1"/>
          </p:cNvSpPr>
          <p:nvPr>
            <p:ph type="ftr" sz="quarter" idx="11"/>
          </p:nvPr>
        </p:nvSpPr>
        <p:spPr/>
        <p:txBody>
          <a:bodyPr/>
          <a:lstStyle>
            <a:lvl1pPr>
              <a:defRPr/>
            </a:lvl1pPr>
          </a:lstStyle>
          <a:p>
            <a:endParaRPr lang="fr-FR" altLang="x-none"/>
          </a:p>
        </p:txBody>
      </p:sp>
      <p:sp>
        <p:nvSpPr>
          <p:cNvPr id="6" name="Espace réservé du numéro de diapositive 5"/>
          <p:cNvSpPr>
            <a:spLocks noGrp="1"/>
          </p:cNvSpPr>
          <p:nvPr>
            <p:ph type="sldNum" sz="quarter" idx="12"/>
          </p:nvPr>
        </p:nvSpPr>
        <p:spPr/>
        <p:txBody>
          <a:bodyPr/>
          <a:lstStyle>
            <a:lvl1pPr>
              <a:defRPr/>
            </a:lvl1pPr>
          </a:lstStyle>
          <a:p>
            <a:fld id="{C76B7AB3-FE87-D845-A122-B4F68A73253B}" type="slidenum">
              <a:rPr lang="fr-FR" altLang="x-none"/>
              <a:pPr/>
              <a:t>‹N°›</a:t>
            </a:fld>
            <a:endParaRPr lang="fr-FR" altLang="x-none"/>
          </a:p>
        </p:txBody>
      </p:sp>
    </p:spTree>
    <p:extLst>
      <p:ext uri="{BB962C8B-B14F-4D97-AF65-F5344CB8AC3E}">
        <p14:creationId xmlns:p14="http://schemas.microsoft.com/office/powerpoint/2010/main" val="1089546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E91025-4DF1-FD4F-8876-3F29D4DCDF73}"/>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4121F6A1-05BE-6F4A-A433-1EE5674ECF1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5606E799-7A83-5F42-BCF3-C8819C24B51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911941D-D5CC-1C45-8ED3-98201CD8A90E}"/>
              </a:ext>
            </a:extLst>
          </p:cNvPr>
          <p:cNvSpPr>
            <a:spLocks noGrp="1"/>
          </p:cNvSpPr>
          <p:nvPr>
            <p:ph type="dt" sz="half" idx="10"/>
          </p:nvPr>
        </p:nvSpPr>
        <p:spPr/>
        <p:txBody>
          <a:bodyPr/>
          <a:lstStyle/>
          <a:p>
            <a:fld id="{8B2BC969-588C-9B44-955E-2073AF28FF72}" type="datetimeFigureOut">
              <a:rPr lang="fr-FR" smtClean="0"/>
              <a:t>15/10/2021</a:t>
            </a:fld>
            <a:endParaRPr lang="fr-FR"/>
          </a:p>
        </p:txBody>
      </p:sp>
      <p:sp>
        <p:nvSpPr>
          <p:cNvPr id="6" name="Espace réservé du pied de page 5">
            <a:extLst>
              <a:ext uri="{FF2B5EF4-FFF2-40B4-BE49-F238E27FC236}">
                <a16:creationId xmlns:a16="http://schemas.microsoft.com/office/drawing/2014/main" id="{8EB3BB8D-47B9-224B-A728-AB20C9D5C8F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562F6A0-AA8B-7947-A4E7-EEE647B4C7E3}"/>
              </a:ext>
            </a:extLst>
          </p:cNvPr>
          <p:cNvSpPr>
            <a:spLocks noGrp="1"/>
          </p:cNvSpPr>
          <p:nvPr>
            <p:ph type="sldNum" sz="quarter" idx="12"/>
          </p:nvPr>
        </p:nvSpPr>
        <p:spPr/>
        <p:txBody>
          <a:bodyPr/>
          <a:lstStyle/>
          <a:p>
            <a:fld id="{882832E4-F35A-9549-83A0-8235DA7DA88B}" type="slidenum">
              <a:rPr lang="fr-FR" smtClean="0"/>
              <a:t>‹N°›</a:t>
            </a:fld>
            <a:endParaRPr lang="fr-FR"/>
          </a:p>
        </p:txBody>
      </p:sp>
    </p:spTree>
    <p:extLst>
      <p:ext uri="{BB962C8B-B14F-4D97-AF65-F5344CB8AC3E}">
        <p14:creationId xmlns:p14="http://schemas.microsoft.com/office/powerpoint/2010/main" val="618546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1F161-86FE-6E44-8EDF-15B631585D7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66F6465-62D8-A14D-B91C-5B89955D436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9C3DF2-B0E6-C845-89DB-155EB393C3BC}"/>
              </a:ext>
            </a:extLst>
          </p:cNvPr>
          <p:cNvSpPr>
            <a:spLocks noGrp="1"/>
          </p:cNvSpPr>
          <p:nvPr>
            <p:ph type="dt" sz="half" idx="10"/>
          </p:nvPr>
        </p:nvSpPr>
        <p:spPr/>
        <p:txBody>
          <a:bodyPr/>
          <a:lstStyle/>
          <a:p>
            <a:fld id="{8B2BC969-588C-9B44-955E-2073AF28FF72}" type="datetimeFigureOut">
              <a:rPr lang="fr-FR" smtClean="0"/>
              <a:t>15/10/2021</a:t>
            </a:fld>
            <a:endParaRPr lang="fr-FR"/>
          </a:p>
        </p:txBody>
      </p:sp>
      <p:sp>
        <p:nvSpPr>
          <p:cNvPr id="5" name="Espace réservé du pied de page 4">
            <a:extLst>
              <a:ext uri="{FF2B5EF4-FFF2-40B4-BE49-F238E27FC236}">
                <a16:creationId xmlns:a16="http://schemas.microsoft.com/office/drawing/2014/main" id="{5A98AA2A-9EA5-9F43-B95B-5B64F54E06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430522-790B-164B-B666-F797448FB506}"/>
              </a:ext>
            </a:extLst>
          </p:cNvPr>
          <p:cNvSpPr>
            <a:spLocks noGrp="1"/>
          </p:cNvSpPr>
          <p:nvPr>
            <p:ph type="sldNum" sz="quarter" idx="12"/>
          </p:nvPr>
        </p:nvSpPr>
        <p:spPr/>
        <p:txBody>
          <a:bodyPr/>
          <a:lstStyle/>
          <a:p>
            <a:fld id="{882832E4-F35A-9549-83A0-8235DA7DA88B}" type="slidenum">
              <a:rPr lang="fr-FR" smtClean="0"/>
              <a:t>‹N°›</a:t>
            </a:fld>
            <a:endParaRPr lang="fr-FR"/>
          </a:p>
        </p:txBody>
      </p:sp>
    </p:spTree>
    <p:extLst>
      <p:ext uri="{BB962C8B-B14F-4D97-AF65-F5344CB8AC3E}">
        <p14:creationId xmlns:p14="http://schemas.microsoft.com/office/powerpoint/2010/main" val="3010590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C865416-DC1C-7D47-A012-6E149C60936D}"/>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3632152-CDA4-194F-82E9-F08B6EA14A6F}"/>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56EEBB-5A45-4C4C-9A1B-10DDF3982CF6}"/>
              </a:ext>
            </a:extLst>
          </p:cNvPr>
          <p:cNvSpPr>
            <a:spLocks noGrp="1"/>
          </p:cNvSpPr>
          <p:nvPr>
            <p:ph type="dt" sz="half" idx="10"/>
          </p:nvPr>
        </p:nvSpPr>
        <p:spPr/>
        <p:txBody>
          <a:bodyPr/>
          <a:lstStyle/>
          <a:p>
            <a:fld id="{8B2BC969-588C-9B44-955E-2073AF28FF72}" type="datetimeFigureOut">
              <a:rPr lang="fr-FR" smtClean="0"/>
              <a:t>15/10/2021</a:t>
            </a:fld>
            <a:endParaRPr lang="fr-FR"/>
          </a:p>
        </p:txBody>
      </p:sp>
      <p:sp>
        <p:nvSpPr>
          <p:cNvPr id="5" name="Espace réservé du pied de page 4">
            <a:extLst>
              <a:ext uri="{FF2B5EF4-FFF2-40B4-BE49-F238E27FC236}">
                <a16:creationId xmlns:a16="http://schemas.microsoft.com/office/drawing/2014/main" id="{C7F2BCE7-CD63-AF48-9732-D77A25C39F9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42F1320-92B7-5A49-8EB5-3344A25FF352}"/>
              </a:ext>
            </a:extLst>
          </p:cNvPr>
          <p:cNvSpPr>
            <a:spLocks noGrp="1"/>
          </p:cNvSpPr>
          <p:nvPr>
            <p:ph type="sldNum" sz="quarter" idx="12"/>
          </p:nvPr>
        </p:nvSpPr>
        <p:spPr/>
        <p:txBody>
          <a:bodyPr/>
          <a:lstStyle/>
          <a:p>
            <a:fld id="{882832E4-F35A-9549-83A0-8235DA7DA88B}" type="slidenum">
              <a:rPr lang="fr-FR" smtClean="0"/>
              <a:t>‹N°›</a:t>
            </a:fld>
            <a:endParaRPr lang="fr-FR"/>
          </a:p>
        </p:txBody>
      </p:sp>
    </p:spTree>
    <p:extLst>
      <p:ext uri="{BB962C8B-B14F-4D97-AF65-F5344CB8AC3E}">
        <p14:creationId xmlns:p14="http://schemas.microsoft.com/office/powerpoint/2010/main" val="101793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C133280D-4813-2340-882B-2BA5209034B3}" type="datetime1">
              <a:rPr lang="fr-FR" altLang="x-none"/>
              <a:pPr/>
              <a:t>15/10/2021</a:t>
            </a:fld>
            <a:endParaRPr lang="fr-FR" altLang="x-none"/>
          </a:p>
        </p:txBody>
      </p:sp>
      <p:sp>
        <p:nvSpPr>
          <p:cNvPr id="5" name="Espace réservé du pied de page 4"/>
          <p:cNvSpPr>
            <a:spLocks noGrp="1"/>
          </p:cNvSpPr>
          <p:nvPr>
            <p:ph type="ftr" sz="quarter" idx="11"/>
          </p:nvPr>
        </p:nvSpPr>
        <p:spPr/>
        <p:txBody>
          <a:bodyPr/>
          <a:lstStyle>
            <a:lvl1pPr>
              <a:defRPr/>
            </a:lvl1pPr>
          </a:lstStyle>
          <a:p>
            <a:endParaRPr lang="fr-FR" altLang="x-none"/>
          </a:p>
        </p:txBody>
      </p:sp>
      <p:sp>
        <p:nvSpPr>
          <p:cNvPr id="6" name="Espace réservé du numéro de diapositive 5"/>
          <p:cNvSpPr>
            <a:spLocks noGrp="1"/>
          </p:cNvSpPr>
          <p:nvPr>
            <p:ph type="sldNum" sz="quarter" idx="12"/>
          </p:nvPr>
        </p:nvSpPr>
        <p:spPr/>
        <p:txBody>
          <a:bodyPr/>
          <a:lstStyle>
            <a:lvl1pPr>
              <a:defRPr/>
            </a:lvl1pPr>
          </a:lstStyle>
          <a:p>
            <a:fld id="{B812370A-9E73-9040-B92D-79E4E692069E}" type="slidenum">
              <a:rPr lang="fr-FR" altLang="x-none"/>
              <a:pPr/>
              <a:t>‹N°›</a:t>
            </a:fld>
            <a:endParaRPr lang="fr-FR" altLang="x-none"/>
          </a:p>
        </p:txBody>
      </p:sp>
    </p:spTree>
    <p:extLst>
      <p:ext uri="{BB962C8B-B14F-4D97-AF65-F5344CB8AC3E}">
        <p14:creationId xmlns:p14="http://schemas.microsoft.com/office/powerpoint/2010/main" val="42058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858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fld id="{0A5CD263-CBFA-A24F-8FD7-781A51B4319B}" type="datetime1">
              <a:rPr lang="fr-FR" altLang="x-none"/>
              <a:pPr/>
              <a:t>15/10/2021</a:t>
            </a:fld>
            <a:endParaRPr lang="fr-FR" altLang="x-none"/>
          </a:p>
        </p:txBody>
      </p:sp>
      <p:sp>
        <p:nvSpPr>
          <p:cNvPr id="6" name="Espace réservé du pied de page 5"/>
          <p:cNvSpPr>
            <a:spLocks noGrp="1"/>
          </p:cNvSpPr>
          <p:nvPr>
            <p:ph type="ftr" sz="quarter" idx="11"/>
          </p:nvPr>
        </p:nvSpPr>
        <p:spPr/>
        <p:txBody>
          <a:bodyPr/>
          <a:lstStyle>
            <a:lvl1pPr>
              <a:defRPr/>
            </a:lvl1pPr>
          </a:lstStyle>
          <a:p>
            <a:endParaRPr lang="fr-FR" altLang="x-none"/>
          </a:p>
        </p:txBody>
      </p:sp>
      <p:sp>
        <p:nvSpPr>
          <p:cNvPr id="7" name="Espace réservé du numéro de diapositive 6"/>
          <p:cNvSpPr>
            <a:spLocks noGrp="1"/>
          </p:cNvSpPr>
          <p:nvPr>
            <p:ph type="sldNum" sz="quarter" idx="12"/>
          </p:nvPr>
        </p:nvSpPr>
        <p:spPr/>
        <p:txBody>
          <a:bodyPr/>
          <a:lstStyle>
            <a:lvl1pPr>
              <a:defRPr/>
            </a:lvl1pPr>
          </a:lstStyle>
          <a:p>
            <a:fld id="{C135DB5D-728A-2148-A989-26577CB6E9DB}" type="slidenum">
              <a:rPr lang="fr-FR" altLang="x-none"/>
              <a:pPr/>
              <a:t>‹N°›</a:t>
            </a:fld>
            <a:endParaRPr lang="fr-FR" altLang="x-none"/>
          </a:p>
        </p:txBody>
      </p:sp>
    </p:spTree>
    <p:extLst>
      <p:ext uri="{BB962C8B-B14F-4D97-AF65-F5344CB8AC3E}">
        <p14:creationId xmlns:p14="http://schemas.microsoft.com/office/powerpoint/2010/main" val="133734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Cliquez et modifiez le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fld id="{F903AA79-8428-EF45-A0D0-E431CF733BF0}" type="datetime1">
              <a:rPr lang="fr-FR" altLang="x-none"/>
              <a:pPr/>
              <a:t>15/10/2021</a:t>
            </a:fld>
            <a:endParaRPr lang="fr-FR" altLang="x-none"/>
          </a:p>
        </p:txBody>
      </p:sp>
      <p:sp>
        <p:nvSpPr>
          <p:cNvPr id="8" name="Espace réservé du pied de page 7"/>
          <p:cNvSpPr>
            <a:spLocks noGrp="1"/>
          </p:cNvSpPr>
          <p:nvPr>
            <p:ph type="ftr" sz="quarter" idx="11"/>
          </p:nvPr>
        </p:nvSpPr>
        <p:spPr/>
        <p:txBody>
          <a:bodyPr/>
          <a:lstStyle>
            <a:lvl1pPr>
              <a:defRPr/>
            </a:lvl1pPr>
          </a:lstStyle>
          <a:p>
            <a:endParaRPr lang="fr-FR" altLang="x-none"/>
          </a:p>
        </p:txBody>
      </p:sp>
      <p:sp>
        <p:nvSpPr>
          <p:cNvPr id="9" name="Espace réservé du numéro de diapositive 8"/>
          <p:cNvSpPr>
            <a:spLocks noGrp="1"/>
          </p:cNvSpPr>
          <p:nvPr>
            <p:ph type="sldNum" sz="quarter" idx="12"/>
          </p:nvPr>
        </p:nvSpPr>
        <p:spPr/>
        <p:txBody>
          <a:bodyPr/>
          <a:lstStyle>
            <a:lvl1pPr>
              <a:defRPr/>
            </a:lvl1pPr>
          </a:lstStyle>
          <a:p>
            <a:fld id="{55D006B6-C661-3440-8535-FF66C09F6B94}" type="slidenum">
              <a:rPr lang="fr-FR" altLang="x-none"/>
              <a:pPr/>
              <a:t>‹N°›</a:t>
            </a:fld>
            <a:endParaRPr lang="fr-FR" altLang="x-none"/>
          </a:p>
        </p:txBody>
      </p:sp>
    </p:spTree>
    <p:extLst>
      <p:ext uri="{BB962C8B-B14F-4D97-AF65-F5344CB8AC3E}">
        <p14:creationId xmlns:p14="http://schemas.microsoft.com/office/powerpoint/2010/main" val="118358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lvl1pPr>
              <a:defRPr/>
            </a:lvl1pPr>
          </a:lstStyle>
          <a:p>
            <a:fld id="{5AF9F81C-8A4B-384C-BC85-8E06C612033B}" type="datetime1">
              <a:rPr lang="fr-FR" altLang="x-none"/>
              <a:pPr/>
              <a:t>15/10/2021</a:t>
            </a:fld>
            <a:endParaRPr lang="fr-FR" altLang="x-none"/>
          </a:p>
        </p:txBody>
      </p:sp>
      <p:sp>
        <p:nvSpPr>
          <p:cNvPr id="4" name="Espace réservé du pied de page 3"/>
          <p:cNvSpPr>
            <a:spLocks noGrp="1"/>
          </p:cNvSpPr>
          <p:nvPr>
            <p:ph type="ftr" sz="quarter" idx="11"/>
          </p:nvPr>
        </p:nvSpPr>
        <p:spPr/>
        <p:txBody>
          <a:bodyPr/>
          <a:lstStyle>
            <a:lvl1pPr>
              <a:defRPr/>
            </a:lvl1pPr>
          </a:lstStyle>
          <a:p>
            <a:endParaRPr lang="fr-FR" altLang="x-none"/>
          </a:p>
        </p:txBody>
      </p:sp>
      <p:sp>
        <p:nvSpPr>
          <p:cNvPr id="5" name="Espace réservé du numéro de diapositive 4"/>
          <p:cNvSpPr>
            <a:spLocks noGrp="1"/>
          </p:cNvSpPr>
          <p:nvPr>
            <p:ph type="sldNum" sz="quarter" idx="12"/>
          </p:nvPr>
        </p:nvSpPr>
        <p:spPr/>
        <p:txBody>
          <a:bodyPr/>
          <a:lstStyle>
            <a:lvl1pPr>
              <a:defRPr/>
            </a:lvl1pPr>
          </a:lstStyle>
          <a:p>
            <a:fld id="{2EB5A93E-4E85-504F-A8B4-A6327F058F75}" type="slidenum">
              <a:rPr lang="fr-FR" altLang="x-none"/>
              <a:pPr/>
              <a:t>‹N°›</a:t>
            </a:fld>
            <a:endParaRPr lang="fr-FR" altLang="x-none"/>
          </a:p>
        </p:txBody>
      </p:sp>
    </p:spTree>
    <p:extLst>
      <p:ext uri="{BB962C8B-B14F-4D97-AF65-F5344CB8AC3E}">
        <p14:creationId xmlns:p14="http://schemas.microsoft.com/office/powerpoint/2010/main" val="32400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7702820B-FA30-954B-B82D-9F3B6BE2B468}" type="datetime1">
              <a:rPr lang="fr-FR" altLang="x-none"/>
              <a:pPr/>
              <a:t>15/10/2021</a:t>
            </a:fld>
            <a:endParaRPr lang="fr-FR" altLang="x-none"/>
          </a:p>
        </p:txBody>
      </p:sp>
      <p:sp>
        <p:nvSpPr>
          <p:cNvPr id="3" name="Espace réservé du pied de page 2"/>
          <p:cNvSpPr>
            <a:spLocks noGrp="1"/>
          </p:cNvSpPr>
          <p:nvPr>
            <p:ph type="ftr" sz="quarter" idx="11"/>
          </p:nvPr>
        </p:nvSpPr>
        <p:spPr/>
        <p:txBody>
          <a:bodyPr/>
          <a:lstStyle>
            <a:lvl1pPr>
              <a:defRPr/>
            </a:lvl1pPr>
          </a:lstStyle>
          <a:p>
            <a:endParaRPr lang="fr-FR" altLang="x-none"/>
          </a:p>
        </p:txBody>
      </p:sp>
      <p:sp>
        <p:nvSpPr>
          <p:cNvPr id="4" name="Espace réservé du numéro de diapositive 3"/>
          <p:cNvSpPr>
            <a:spLocks noGrp="1"/>
          </p:cNvSpPr>
          <p:nvPr>
            <p:ph type="sldNum" sz="quarter" idx="12"/>
          </p:nvPr>
        </p:nvSpPr>
        <p:spPr/>
        <p:txBody>
          <a:bodyPr/>
          <a:lstStyle>
            <a:lvl1pPr>
              <a:defRPr/>
            </a:lvl1pPr>
          </a:lstStyle>
          <a:p>
            <a:fld id="{6239E557-A9F6-3C49-A8E6-210630015EE7}" type="slidenum">
              <a:rPr lang="fr-FR" altLang="x-none"/>
              <a:pPr/>
              <a:t>‹N°›</a:t>
            </a:fld>
            <a:endParaRPr lang="fr-FR" altLang="x-none"/>
          </a:p>
        </p:txBody>
      </p:sp>
    </p:spTree>
    <p:extLst>
      <p:ext uri="{BB962C8B-B14F-4D97-AF65-F5344CB8AC3E}">
        <p14:creationId xmlns:p14="http://schemas.microsoft.com/office/powerpoint/2010/main" val="167794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8337DA53-7CF1-1744-BCF9-984296B2203C}" type="datetime1">
              <a:rPr lang="fr-FR" altLang="x-none"/>
              <a:pPr/>
              <a:t>15/10/2021</a:t>
            </a:fld>
            <a:endParaRPr lang="fr-FR" altLang="x-none"/>
          </a:p>
        </p:txBody>
      </p:sp>
      <p:sp>
        <p:nvSpPr>
          <p:cNvPr id="6" name="Espace réservé du pied de page 5"/>
          <p:cNvSpPr>
            <a:spLocks noGrp="1"/>
          </p:cNvSpPr>
          <p:nvPr>
            <p:ph type="ftr" sz="quarter" idx="11"/>
          </p:nvPr>
        </p:nvSpPr>
        <p:spPr/>
        <p:txBody>
          <a:bodyPr/>
          <a:lstStyle>
            <a:lvl1pPr>
              <a:defRPr/>
            </a:lvl1pPr>
          </a:lstStyle>
          <a:p>
            <a:endParaRPr lang="fr-FR" altLang="x-none"/>
          </a:p>
        </p:txBody>
      </p:sp>
      <p:sp>
        <p:nvSpPr>
          <p:cNvPr id="7" name="Espace réservé du numéro de diapositive 6"/>
          <p:cNvSpPr>
            <a:spLocks noGrp="1"/>
          </p:cNvSpPr>
          <p:nvPr>
            <p:ph type="sldNum" sz="quarter" idx="12"/>
          </p:nvPr>
        </p:nvSpPr>
        <p:spPr/>
        <p:txBody>
          <a:bodyPr/>
          <a:lstStyle>
            <a:lvl1pPr>
              <a:defRPr/>
            </a:lvl1pPr>
          </a:lstStyle>
          <a:p>
            <a:fld id="{F7FAD7BC-D0E0-FE45-AB8D-37C96C8B42B7}" type="slidenum">
              <a:rPr lang="fr-FR" altLang="x-none"/>
              <a:pPr/>
              <a:t>‹N°›</a:t>
            </a:fld>
            <a:endParaRPr lang="fr-FR" altLang="x-none"/>
          </a:p>
        </p:txBody>
      </p:sp>
    </p:spTree>
    <p:extLst>
      <p:ext uri="{BB962C8B-B14F-4D97-AF65-F5344CB8AC3E}">
        <p14:creationId xmlns:p14="http://schemas.microsoft.com/office/powerpoint/2010/main" val="51322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20FF93B1-C91E-F64F-B684-FD2543D7B9DF}" type="datetime1">
              <a:rPr lang="fr-FR" altLang="x-none"/>
              <a:pPr/>
              <a:t>15/10/2021</a:t>
            </a:fld>
            <a:endParaRPr lang="fr-FR" altLang="x-none"/>
          </a:p>
        </p:txBody>
      </p:sp>
      <p:sp>
        <p:nvSpPr>
          <p:cNvPr id="6" name="Espace réservé du pied de page 5"/>
          <p:cNvSpPr>
            <a:spLocks noGrp="1"/>
          </p:cNvSpPr>
          <p:nvPr>
            <p:ph type="ftr" sz="quarter" idx="11"/>
          </p:nvPr>
        </p:nvSpPr>
        <p:spPr/>
        <p:txBody>
          <a:bodyPr/>
          <a:lstStyle>
            <a:lvl1pPr>
              <a:defRPr/>
            </a:lvl1pPr>
          </a:lstStyle>
          <a:p>
            <a:endParaRPr lang="fr-FR" altLang="x-none"/>
          </a:p>
        </p:txBody>
      </p:sp>
      <p:sp>
        <p:nvSpPr>
          <p:cNvPr id="7" name="Espace réservé du numéro de diapositive 6"/>
          <p:cNvSpPr>
            <a:spLocks noGrp="1"/>
          </p:cNvSpPr>
          <p:nvPr>
            <p:ph type="sldNum" sz="quarter" idx="12"/>
          </p:nvPr>
        </p:nvSpPr>
        <p:spPr/>
        <p:txBody>
          <a:bodyPr/>
          <a:lstStyle>
            <a:lvl1pPr>
              <a:defRPr/>
            </a:lvl1pPr>
          </a:lstStyle>
          <a:p>
            <a:fld id="{A555EB59-E9AC-564D-9F5B-68D8BF00F8E3}" type="slidenum">
              <a:rPr lang="fr-FR" altLang="x-none"/>
              <a:pPr/>
              <a:t>‹N°›</a:t>
            </a:fld>
            <a:endParaRPr lang="fr-FR" altLang="x-none"/>
          </a:p>
        </p:txBody>
      </p:sp>
    </p:spTree>
    <p:extLst>
      <p:ext uri="{BB962C8B-B14F-4D97-AF65-F5344CB8AC3E}">
        <p14:creationId xmlns:p14="http://schemas.microsoft.com/office/powerpoint/2010/main" val="140281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altLang="x-none"/>
              <a:t>Cliquez et modifiez le titre</a:t>
            </a:r>
          </a:p>
        </p:txBody>
      </p:sp>
      <p:sp>
        <p:nvSpPr>
          <p:cNvPr id="15769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ltLang="x-none"/>
              <a:t>Cliquez pour modifier les styles du texte du masque</a:t>
            </a:r>
          </a:p>
          <a:p>
            <a:pPr lvl="1"/>
            <a:r>
              <a:rPr lang="fr-FR" altLang="x-none"/>
              <a:t>Deuxième niveau</a:t>
            </a:r>
          </a:p>
          <a:p>
            <a:pPr lvl="2"/>
            <a:r>
              <a:rPr lang="fr-FR" altLang="x-none"/>
              <a:t>Troisième niveau</a:t>
            </a:r>
          </a:p>
          <a:p>
            <a:pPr lvl="3"/>
            <a:r>
              <a:rPr lang="fr-FR" altLang="x-none"/>
              <a:t>Quatrième niveau</a:t>
            </a:r>
          </a:p>
          <a:p>
            <a:pPr lvl="4"/>
            <a:r>
              <a:rPr lang="fr-FR" altLang="x-none"/>
              <a:t>Cinquième niveau</a:t>
            </a:r>
          </a:p>
        </p:txBody>
      </p:sp>
      <p:sp>
        <p:nvSpPr>
          <p:cNvPr id="15770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kumimoji="0" sz="1400" i="0">
                <a:latin typeface="+mn-lt"/>
              </a:defRPr>
            </a:lvl1pPr>
          </a:lstStyle>
          <a:p>
            <a:fld id="{A5BA19D5-41E5-EC49-BE23-48500CCB87BB}" type="datetime1">
              <a:rPr lang="fr-FR" altLang="x-none"/>
              <a:pPr/>
              <a:t>15/10/2021</a:t>
            </a:fld>
            <a:endParaRPr lang="fr-FR" altLang="x-none"/>
          </a:p>
        </p:txBody>
      </p:sp>
      <p:sp>
        <p:nvSpPr>
          <p:cNvPr id="1577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kumimoji="0" sz="1400" i="0">
                <a:latin typeface="+mn-lt"/>
              </a:defRPr>
            </a:lvl1pPr>
          </a:lstStyle>
          <a:p>
            <a:endParaRPr lang="fr-FR" altLang="x-none"/>
          </a:p>
        </p:txBody>
      </p:sp>
      <p:sp>
        <p:nvSpPr>
          <p:cNvPr id="15770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kumimoji="0" sz="1400" i="0">
                <a:latin typeface="+mn-lt"/>
              </a:defRPr>
            </a:lvl1pPr>
          </a:lstStyle>
          <a:p>
            <a:fld id="{0C273045-8BC0-814C-A8CA-35242B9C3D9E}" type="slidenum">
              <a:rPr lang="fr-FR" altLang="x-none"/>
              <a:pPr/>
              <a:t>‹N°›</a:t>
            </a:fld>
            <a:endParaRPr lang="fr-FR" altLang="x-none"/>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51C016-01B0-5B4F-BAC2-A33005EC5D3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8AFE518-B21E-4544-9D70-72A451DDDD5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EB3F736-231B-3641-89D3-36CC86FFEB7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B2BC969-588C-9B44-955E-2073AF28FF72}" type="datetimeFigureOut">
              <a:rPr lang="fr-FR" smtClean="0"/>
              <a:t>15/10/2021</a:t>
            </a:fld>
            <a:endParaRPr lang="fr-FR"/>
          </a:p>
        </p:txBody>
      </p:sp>
      <p:sp>
        <p:nvSpPr>
          <p:cNvPr id="5" name="Espace réservé du pied de page 4">
            <a:extLst>
              <a:ext uri="{FF2B5EF4-FFF2-40B4-BE49-F238E27FC236}">
                <a16:creationId xmlns:a16="http://schemas.microsoft.com/office/drawing/2014/main" id="{6FFC8F20-BB7C-424B-B827-CE3C7EDCF1D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0BB3EE3-488B-8747-9616-EB43C8B5C27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2832E4-F35A-9549-83A0-8235DA7DA88B}" type="slidenum">
              <a:rPr lang="fr-FR" smtClean="0"/>
              <a:t>‹N°›</a:t>
            </a:fld>
            <a:endParaRPr lang="fr-FR"/>
          </a:p>
        </p:txBody>
      </p:sp>
    </p:spTree>
    <p:extLst>
      <p:ext uri="{BB962C8B-B14F-4D97-AF65-F5344CB8AC3E}">
        <p14:creationId xmlns:p14="http://schemas.microsoft.com/office/powerpoint/2010/main" val="19167429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ot-pourri.fltr.ucl.ac.be/itinera/enseignement/glor2390/Deproost/Orphee_chretien.html#D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gallimardmontreal.com/catalogue/livre/poeme-judeo-hellenistique-attribue-a-orphee-production-juive-et-jourdan-fabienne-9782251742069"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remacle.org/bloodwolf/historiens/eusebe/constantin5a.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remacle.org/bloodwolf/eglise/lactance/instit1.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62000" y="304800"/>
            <a:ext cx="7848600" cy="2671936"/>
          </a:xfrm>
          <a:noFill/>
          <a:ln/>
        </p:spPr>
        <p:txBody>
          <a:bodyPr/>
          <a:lstStyle/>
          <a:p>
            <a:r>
              <a:rPr lang="fr-FR" altLang="x-none" i="1" dirty="0">
                <a:solidFill>
                  <a:srgbClr val="FFF821"/>
                </a:solidFill>
              </a:rPr>
              <a:t>Les chants d’Orphée</a:t>
            </a:r>
            <a:endParaRPr lang="fr-FR" altLang="x-none" dirty="0"/>
          </a:p>
        </p:txBody>
      </p:sp>
      <p:pic>
        <p:nvPicPr>
          <p:cNvPr id="6862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943600"/>
            <a:ext cx="1524000" cy="609600"/>
          </a:xfrm>
          <a:prstGeom prst="rect">
            <a:avLst/>
          </a:prstGeom>
          <a:noFill/>
          <a:extLst>
            <a:ext uri="{909E8E84-426E-40DD-AFC4-6F175D3DCCD1}">
              <a14:hiddenFill xmlns:a14="http://schemas.microsoft.com/office/drawing/2010/main">
                <a:solidFill>
                  <a:srgbClr val="FFFFFF"/>
                </a:solidFill>
              </a14:hiddenFill>
            </a:ext>
          </a:extLst>
        </p:spPr>
      </p:pic>
      <p:sp>
        <p:nvSpPr>
          <p:cNvPr id="68623" name="Text Box 15"/>
          <p:cNvSpPr txBox="1">
            <a:spLocks noChangeArrowheads="1"/>
          </p:cNvSpPr>
          <p:nvPr/>
        </p:nvSpPr>
        <p:spPr bwMode="auto">
          <a:xfrm>
            <a:off x="6840488" y="60198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fr-FR" altLang="x-none" sz="1200" b="0" i="0" u="none" strike="noStrike" kern="1200" cap="none" spc="0" normalizeH="0" baseline="0" noProof="0" dirty="0">
                <a:ln>
                  <a:noFill/>
                </a:ln>
                <a:solidFill>
                  <a:srgbClr val="FFF821"/>
                </a:solidFill>
                <a:effectLst/>
                <a:uLnTx/>
                <a:uFillTx/>
                <a:latin typeface="Arial" charset="0"/>
                <a:ea typeface="+mn-ea"/>
                <a:cs typeface="+mn-cs"/>
              </a:rPr>
              <a:t>Jean Delville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fr-FR" altLang="x-none" sz="1200" b="0" i="1" u="none" strike="noStrike" kern="1200" cap="none" spc="0" normalizeH="0" baseline="0" noProof="0" dirty="0">
                <a:ln>
                  <a:noFill/>
                </a:ln>
                <a:solidFill>
                  <a:srgbClr val="FFF821"/>
                </a:solidFill>
                <a:effectLst/>
                <a:uLnTx/>
                <a:uFillTx/>
                <a:latin typeface="Arial" charset="0"/>
                <a:ea typeface="+mn-ea"/>
                <a:cs typeface="+mn-cs"/>
              </a:rPr>
              <a:t>Orphée mort</a:t>
            </a:r>
            <a:endParaRPr kumimoji="1" lang="fr-FR" altLang="x-none" sz="2400" b="0" i="1" u="none" strike="noStrike" kern="1200" cap="none" spc="0" normalizeH="0" baseline="0" noProof="0" dirty="0">
              <a:ln>
                <a:noFill/>
              </a:ln>
              <a:solidFill>
                <a:srgbClr val="FFF821"/>
              </a:solidFill>
              <a:effectLst/>
              <a:uLnTx/>
              <a:uFillTx/>
              <a:latin typeface="Arial" charset="0"/>
              <a:ea typeface="+mn-ea"/>
              <a:cs typeface="+mn-cs"/>
            </a:endParaRP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4E2FFA"/>
            </a:gs>
            <a:gs pos="100000">
              <a:srgbClr val="FA0F32"/>
            </a:gs>
          </a:gsLst>
          <a:path path="rect">
            <a:fillToRect r="100000" b="100000"/>
          </a:path>
        </a:gradFill>
        <a:effectLst/>
      </p:bgPr>
    </p:bg>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3390900" y="228600"/>
            <a:ext cx="5524500" cy="6858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b="1" i="0">
                <a:solidFill>
                  <a:srgbClr val="FFF821"/>
                </a:solidFill>
                <a:latin typeface="Arial Black" charset="0"/>
              </a:rPr>
              <a:t>II. La figure du poète musicien</a:t>
            </a:r>
            <a:endParaRPr lang="fr-FR" altLang="x-none" i="0">
              <a:latin typeface="Times New Roman" charset="0"/>
            </a:endParaRPr>
          </a:p>
        </p:txBody>
      </p:sp>
      <p:sp>
        <p:nvSpPr>
          <p:cNvPr id="247811" name="Rectangle 3"/>
          <p:cNvSpPr>
            <a:spLocks noChangeArrowheads="1"/>
          </p:cNvSpPr>
          <p:nvPr/>
        </p:nvSpPr>
        <p:spPr bwMode="auto">
          <a:xfrm>
            <a:off x="228600" y="762000"/>
            <a:ext cx="8534400" cy="5334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sz="2000" b="1" i="0">
                <a:solidFill>
                  <a:srgbClr val="FFF821"/>
                </a:solidFill>
                <a:latin typeface="Arial Black" charset="0"/>
              </a:rPr>
              <a:t>E. Les poètes chrétiens et les symbolismes de la cithare</a:t>
            </a:r>
            <a:endParaRPr lang="fr-FR" altLang="x-none" i="0">
              <a:latin typeface="Times New Roman" charset="0"/>
            </a:endParaRPr>
          </a:p>
        </p:txBody>
      </p:sp>
      <p:sp>
        <p:nvSpPr>
          <p:cNvPr id="247813" name="Rectangle 5"/>
          <p:cNvSpPr>
            <a:spLocks noChangeArrowheads="1"/>
          </p:cNvSpPr>
          <p:nvPr/>
        </p:nvSpPr>
        <p:spPr bwMode="auto">
          <a:xfrm>
            <a:off x="165100" y="1371600"/>
            <a:ext cx="8763000" cy="5334000"/>
          </a:xfrm>
          <a:prstGeom prst="rect">
            <a:avLst/>
          </a:prstGeom>
          <a:solidFill>
            <a:srgbClr val="FFF82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endParaRPr lang="fr-FR" altLang="x-none" sz="1800"/>
          </a:p>
          <a:p>
            <a:pPr algn="l"/>
            <a:r>
              <a:rPr lang="fr-FR" altLang="x-none" sz="1800" i="0"/>
              <a:t>2. Paulin de Nole (fin du IVe s.) :</a:t>
            </a:r>
          </a:p>
          <a:p>
            <a:pPr algn="l"/>
            <a:r>
              <a:rPr lang="fr-FR" altLang="x-none" sz="1800" i="0"/>
              <a:t>(</a:t>
            </a:r>
            <a:r>
              <a:rPr lang="fr-FR" altLang="x-none" sz="1800"/>
              <a:t>carm.</a:t>
            </a:r>
            <a:r>
              <a:rPr lang="fr-FR" altLang="x-none" sz="1800" i="0"/>
              <a:t> 20, 32 sq) :</a:t>
            </a:r>
          </a:p>
          <a:p>
            <a:pPr algn="l"/>
            <a:endParaRPr lang="fr-FR" altLang="x-none" sz="1800" i="0"/>
          </a:p>
          <a:p>
            <a:pPr algn="just"/>
            <a:r>
              <a:rPr lang="fr-FR" altLang="x-none" sz="1600" i="0"/>
              <a:t>« Nous n’avons qu’un art, la foi ; qu’une musique, le Christ : il enseigna à réconcilier la merveilleuse paix de l'harmonie, autrefois dissonante, qu'il conféra à un seul corps en assumant l'humanité ; il y mêla la bonté de la divinité en y infusant sa puissance, afin d'établir et d'unifier en sa personne les deux natures si éloignées l'une de l'autre... Il est donc vraiment pour nous le Créateur musicien, le David authentique : il restaura la cithare de notre corps, qui gisait depuis longtemps désassemblée et tombée en poussière, et en Seigneur la répara en l’assumant à son usage, alors que ses cordes rompues par l'antique faute la réduisaient au silence... C'est pour rénover cette cithare que Dieu lui-même, notre maître, la déposa et la suspendit lui-même à l'arbre de son bois, et la renouvela en détruisant par sa croix le péché de la chair. Et c’est ainsi qu’il assembla une cithare mortelle, unie par des nombres célestes, cithare unique composée à partir de peuples divers, en ajustant en un seul corps des peuples de toute race. Par suite, quand ses cordes sont touchées par le plectre du Verbe, la voix de la cithare évangélique emplit toutes choses de la louange de Dieu ; par tout l’univers résonne sans cesser la lyre d’or du Christ, d’une seule mélodie en langues innombrables, et celles-ci font entendre à Dieu, en réponse, des chants nouveaux sur des cordes égales. »</a:t>
            </a:r>
            <a:endParaRPr lang="fr-FR" altLang="x-none" sz="1800" i="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7810"/>
                                        </p:tgtEl>
                                        <p:attrNameLst>
                                          <p:attrName>style.visibility</p:attrName>
                                        </p:attrNameLst>
                                      </p:cBhvr>
                                      <p:to>
                                        <p:strVal val="visible"/>
                                      </p:to>
                                    </p:set>
                                    <p:animEffect transition="in" filter="box(out)">
                                      <p:cBhvr>
                                        <p:cTn id="7" dur="500"/>
                                        <p:tgtEl>
                                          <p:spTgt spid="247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7811"/>
                                        </p:tgtEl>
                                        <p:attrNameLst>
                                          <p:attrName>style.visibility</p:attrName>
                                        </p:attrNameLst>
                                      </p:cBhvr>
                                      <p:to>
                                        <p:strVal val="visible"/>
                                      </p:to>
                                    </p:set>
                                    <p:animEffect transition="in" filter="box(out)">
                                      <p:cBhvr>
                                        <p:cTn id="12" dur="500"/>
                                        <p:tgtEl>
                                          <p:spTgt spid="247811"/>
                                        </p:tgtEl>
                                      </p:cBhvr>
                                    </p:animEffect>
                                  </p:childTnLst>
                                </p:cTn>
                              </p:par>
                              <p:par>
                                <p:cTn id="13" presetID="13" presetClass="entr" presetSubtype="16" fill="hold" nodeType="withEffect">
                                  <p:stCondLst>
                                    <p:cond delay="0"/>
                                  </p:stCondLst>
                                  <p:childTnLst>
                                    <p:set>
                                      <p:cBhvr>
                                        <p:cTn id="14" dur="1" fill="hold">
                                          <p:stCondLst>
                                            <p:cond delay="0"/>
                                          </p:stCondLst>
                                        </p:cTn>
                                        <p:tgtEl>
                                          <p:spTgt spid="247813"/>
                                        </p:tgtEl>
                                        <p:attrNameLst>
                                          <p:attrName>style.visibility</p:attrName>
                                        </p:attrNameLst>
                                      </p:cBhvr>
                                      <p:to>
                                        <p:strVal val="visible"/>
                                      </p:to>
                                    </p:set>
                                    <p:animEffect transition="in" filter="plus(in)">
                                      <p:cBhvr>
                                        <p:cTn id="15" dur="2000"/>
                                        <p:tgtEl>
                                          <p:spTgt spid="247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p:bldP spid="2478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9858" name="Rectangle 2"/>
          <p:cNvSpPr>
            <a:spLocks noChangeArrowheads="1"/>
          </p:cNvSpPr>
          <p:nvPr/>
        </p:nvSpPr>
        <p:spPr bwMode="auto">
          <a:xfrm>
            <a:off x="1866900" y="228600"/>
            <a:ext cx="5524500" cy="6858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b="1" i="0">
                <a:solidFill>
                  <a:srgbClr val="FA0F32"/>
                </a:solidFill>
                <a:latin typeface="Arial Black" charset="0"/>
              </a:rPr>
              <a:t>II. La figure du poète musicien</a:t>
            </a:r>
            <a:endParaRPr lang="fr-FR" altLang="x-none" i="0">
              <a:solidFill>
                <a:srgbClr val="FA0F32"/>
              </a:solidFill>
              <a:latin typeface="Times New Roman" charset="0"/>
            </a:endParaRPr>
          </a:p>
        </p:txBody>
      </p:sp>
      <p:sp>
        <p:nvSpPr>
          <p:cNvPr id="249859" name="Rectangle 3"/>
          <p:cNvSpPr>
            <a:spLocks noChangeArrowheads="1"/>
          </p:cNvSpPr>
          <p:nvPr/>
        </p:nvSpPr>
        <p:spPr bwMode="auto">
          <a:xfrm>
            <a:off x="279400" y="1066800"/>
            <a:ext cx="8534400" cy="5334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sz="2000" b="1" i="0">
                <a:solidFill>
                  <a:srgbClr val="FA0F32"/>
                </a:solidFill>
                <a:latin typeface="Arial Black" charset="0"/>
              </a:rPr>
              <a:t>E. Les poètes chrétiens et les symbolismes de la cithare</a:t>
            </a:r>
            <a:endParaRPr lang="fr-FR" altLang="x-none" i="0">
              <a:solidFill>
                <a:srgbClr val="4E2FFA"/>
              </a:solidFill>
              <a:latin typeface="Times New Roman" charset="0"/>
            </a:endParaRPr>
          </a:p>
        </p:txBody>
      </p:sp>
      <p:sp>
        <p:nvSpPr>
          <p:cNvPr id="249860" name="Rectangle 4"/>
          <p:cNvSpPr>
            <a:spLocks noChangeArrowheads="1"/>
          </p:cNvSpPr>
          <p:nvPr/>
        </p:nvSpPr>
        <p:spPr bwMode="auto">
          <a:xfrm>
            <a:off x="241300" y="2132856"/>
            <a:ext cx="8610600" cy="3794720"/>
          </a:xfrm>
          <a:prstGeom prst="rect">
            <a:avLst/>
          </a:prstGeom>
          <a:solidFill>
            <a:srgbClr val="4E2FFA">
              <a:alpha val="60001"/>
            </a:srgb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endParaRPr lang="fr-FR" altLang="x-none" sz="1800" dirty="0"/>
          </a:p>
          <a:p>
            <a:pPr algn="l"/>
            <a:endParaRPr lang="fr-FR" altLang="x-none" sz="1800" i="0" dirty="0">
              <a:solidFill>
                <a:srgbClr val="FA0F32"/>
              </a:solidFill>
            </a:endParaRPr>
          </a:p>
          <a:p>
            <a:pPr algn="l"/>
            <a:endParaRPr lang="fr-FR" altLang="x-none" sz="1400" i="0" dirty="0">
              <a:solidFill>
                <a:srgbClr val="FA0F32"/>
              </a:solidFill>
            </a:endParaRPr>
          </a:p>
          <a:p>
            <a:pPr algn="just"/>
            <a:r>
              <a:rPr lang="fr-FR" altLang="x-none" sz="1800" i="0" dirty="0">
                <a:solidFill>
                  <a:schemeClr val="bg1"/>
                </a:solidFill>
              </a:rPr>
              <a:t>Tout le mystère du salut se trouve ainsi exprimé dans une imagerie musicale qui évoque successivement:</a:t>
            </a:r>
          </a:p>
          <a:p>
            <a:pPr algn="just"/>
            <a:endParaRPr lang="fr-FR" altLang="x-none" sz="1800" i="0" dirty="0">
              <a:solidFill>
                <a:schemeClr val="bg1"/>
              </a:solidFill>
            </a:endParaRPr>
          </a:p>
          <a:p>
            <a:pPr lvl="1" algn="just"/>
            <a:r>
              <a:rPr lang="fr-FR" altLang="x-none" sz="1800" i="0" dirty="0">
                <a:solidFill>
                  <a:schemeClr val="bg1"/>
                </a:solidFill>
              </a:rPr>
              <a:t>– l’Incarnation : le Christ rétablit l’harmonie primitive en réconciliant dans sa personne les deux natures, divine et humaine ; image (néo-) platonicienne du corps/cithare: le corps est une « cithare muette » animée par l’âme;</a:t>
            </a:r>
          </a:p>
          <a:p>
            <a:pPr lvl="1" algn="just"/>
            <a:r>
              <a:rPr lang="fr-FR" altLang="x-none" sz="1800" i="0" dirty="0">
                <a:solidFill>
                  <a:schemeClr val="bg1"/>
                </a:solidFill>
              </a:rPr>
              <a:t>– la Rédemption : le bois de la cithare // bois de la Croix (cf. </a:t>
            </a:r>
            <a:r>
              <a:rPr lang="fr-FR" altLang="x-none" sz="1800" i="0" dirty="0" err="1">
                <a:solidFill>
                  <a:schemeClr val="bg1"/>
                </a:solidFill>
              </a:rPr>
              <a:t>Nicétas</a:t>
            </a:r>
            <a:r>
              <a:rPr lang="fr-FR" altLang="x-none" sz="1800" i="0" dirty="0">
                <a:solidFill>
                  <a:schemeClr val="bg1"/>
                </a:solidFill>
              </a:rPr>
              <a:t> de </a:t>
            </a:r>
            <a:r>
              <a:rPr lang="fr-FR" altLang="x-none" sz="1800" i="0" dirty="0" err="1">
                <a:solidFill>
                  <a:schemeClr val="bg1"/>
                </a:solidFill>
              </a:rPr>
              <a:t>Rémésiana</a:t>
            </a:r>
            <a:r>
              <a:rPr lang="fr-FR" altLang="x-none" sz="1800" i="0" dirty="0">
                <a:solidFill>
                  <a:schemeClr val="bg1"/>
                </a:solidFill>
              </a:rPr>
              <a:t>) ; lecture christique du psaume 136 (</a:t>
            </a:r>
            <a:r>
              <a:rPr lang="fr-FR" altLang="x-none" sz="1800" dirty="0">
                <a:solidFill>
                  <a:schemeClr val="bg1"/>
                </a:solidFill>
              </a:rPr>
              <a:t>Sur les fleuves de Babylone</a:t>
            </a:r>
            <a:r>
              <a:rPr lang="fr-FR" altLang="x-none" sz="1800" i="0" dirty="0">
                <a:solidFill>
                  <a:schemeClr val="bg1"/>
                </a:solidFill>
              </a:rPr>
              <a:t>); </a:t>
            </a:r>
          </a:p>
          <a:p>
            <a:pPr lvl="1" algn="just"/>
            <a:r>
              <a:rPr lang="fr-FR" altLang="x-none" sz="1800" i="0" dirty="0">
                <a:solidFill>
                  <a:schemeClr val="bg1"/>
                </a:solidFill>
              </a:rPr>
              <a:t>– la Pentecôte : la « lyre d’or » (cf. Pindare, Horace) est l’instrument de la consonance universelle ; </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9858"/>
                                        </p:tgtEl>
                                        <p:attrNameLst>
                                          <p:attrName>style.visibility</p:attrName>
                                        </p:attrNameLst>
                                      </p:cBhvr>
                                      <p:to>
                                        <p:strVal val="visible"/>
                                      </p:to>
                                    </p:set>
                                    <p:animEffect transition="in" filter="box(out)">
                                      <p:cBhvr>
                                        <p:cTn id="7" dur="500"/>
                                        <p:tgtEl>
                                          <p:spTgt spid="249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9859"/>
                                        </p:tgtEl>
                                        <p:attrNameLst>
                                          <p:attrName>style.visibility</p:attrName>
                                        </p:attrNameLst>
                                      </p:cBhvr>
                                      <p:to>
                                        <p:strVal val="visible"/>
                                      </p:to>
                                    </p:set>
                                    <p:animEffect transition="in" filter="box(in)">
                                      <p:cBhvr>
                                        <p:cTn id="12" dur="500"/>
                                        <p:tgtEl>
                                          <p:spTgt spid="2498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9860"/>
                                        </p:tgtEl>
                                        <p:attrNameLst>
                                          <p:attrName>style.visibility</p:attrName>
                                        </p:attrNameLst>
                                      </p:cBhvr>
                                      <p:to>
                                        <p:strVal val="visible"/>
                                      </p:to>
                                    </p:set>
                                    <p:animEffect transition="in" filter="diamond(in)">
                                      <p:cBhvr>
                                        <p:cTn id="17" dur="2000"/>
                                        <p:tgtEl>
                                          <p:spTgt spid="249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p:bldP spid="249859" grpId="0"/>
      <p:bldP spid="24986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4E2FFA"/>
            </a:gs>
            <a:gs pos="100000">
              <a:srgbClr val="FA0F32"/>
            </a:gs>
          </a:gsLst>
          <a:path path="rect">
            <a:fillToRect r="100000" b="100000"/>
          </a:path>
        </a:gradFill>
        <a:effectLst/>
      </p:bgPr>
    </p:bg>
    <p:spTree>
      <p:nvGrpSpPr>
        <p:cNvPr id="1" name=""/>
        <p:cNvGrpSpPr/>
        <p:nvPr/>
      </p:nvGrpSpPr>
      <p:grpSpPr>
        <a:xfrm>
          <a:off x="0" y="0"/>
          <a:ext cx="0" cy="0"/>
          <a:chOff x="0" y="0"/>
          <a:chExt cx="0" cy="0"/>
        </a:xfrm>
      </p:grpSpPr>
      <p:sp>
        <p:nvSpPr>
          <p:cNvPr id="251906" name="Rectangle 2"/>
          <p:cNvSpPr>
            <a:spLocks noChangeArrowheads="1"/>
          </p:cNvSpPr>
          <p:nvPr/>
        </p:nvSpPr>
        <p:spPr bwMode="auto">
          <a:xfrm>
            <a:off x="3390900" y="228600"/>
            <a:ext cx="5524500" cy="6858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b="1" i="0">
                <a:solidFill>
                  <a:srgbClr val="FFF821"/>
                </a:solidFill>
                <a:latin typeface="Arial Black" charset="0"/>
              </a:rPr>
              <a:t>II. La figure du poète musicien</a:t>
            </a:r>
            <a:endParaRPr lang="fr-FR" altLang="x-none" i="0">
              <a:latin typeface="Times New Roman" charset="0"/>
            </a:endParaRPr>
          </a:p>
        </p:txBody>
      </p:sp>
      <p:sp>
        <p:nvSpPr>
          <p:cNvPr id="251907" name="Rectangle 3"/>
          <p:cNvSpPr>
            <a:spLocks noChangeArrowheads="1"/>
          </p:cNvSpPr>
          <p:nvPr/>
        </p:nvSpPr>
        <p:spPr bwMode="auto">
          <a:xfrm>
            <a:off x="228600" y="762000"/>
            <a:ext cx="8534400" cy="5334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sz="2000" b="1" i="0">
                <a:solidFill>
                  <a:srgbClr val="FFF821"/>
                </a:solidFill>
                <a:latin typeface="Arial Black" charset="0"/>
              </a:rPr>
              <a:t>E. Les poètes chrétiens et les symbolismes de la cithare</a:t>
            </a:r>
            <a:endParaRPr lang="fr-FR" altLang="x-none" i="0">
              <a:latin typeface="Times New Roman" charset="0"/>
            </a:endParaRPr>
          </a:p>
        </p:txBody>
      </p:sp>
      <p:sp>
        <p:nvSpPr>
          <p:cNvPr id="251908" name="Rectangle 4"/>
          <p:cNvSpPr>
            <a:spLocks noChangeArrowheads="1"/>
          </p:cNvSpPr>
          <p:nvPr/>
        </p:nvSpPr>
        <p:spPr bwMode="auto">
          <a:xfrm>
            <a:off x="165100" y="2362200"/>
            <a:ext cx="8763000" cy="3048000"/>
          </a:xfrm>
          <a:prstGeom prst="rect">
            <a:avLst/>
          </a:prstGeom>
          <a:solidFill>
            <a:srgbClr val="FFF82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endParaRPr lang="fr-FR" altLang="x-none" sz="1800" dirty="0"/>
          </a:p>
          <a:p>
            <a:pPr algn="l"/>
            <a:r>
              <a:rPr lang="fr-FR" altLang="x-none" sz="1800" i="0" dirty="0"/>
              <a:t>2. Paulin de </a:t>
            </a:r>
            <a:r>
              <a:rPr lang="fr-FR" altLang="x-none" sz="1800" i="0" dirty="0" err="1"/>
              <a:t>Nole</a:t>
            </a:r>
            <a:r>
              <a:rPr lang="fr-FR" altLang="x-none" sz="1800" i="0" dirty="0"/>
              <a:t> (fin du IVe s.) :</a:t>
            </a:r>
          </a:p>
          <a:p>
            <a:pPr algn="l"/>
            <a:r>
              <a:rPr lang="fr-FR" altLang="x-none" sz="1800" i="0" dirty="0"/>
              <a:t>(</a:t>
            </a:r>
            <a:r>
              <a:rPr lang="fr-FR" altLang="x-none" sz="1800" dirty="0" err="1"/>
              <a:t>carm</a:t>
            </a:r>
            <a:r>
              <a:rPr lang="fr-FR" altLang="x-none" sz="1800" dirty="0"/>
              <a:t>.</a:t>
            </a:r>
            <a:r>
              <a:rPr lang="fr-FR" altLang="x-none" sz="1800" i="0" dirty="0"/>
              <a:t> 27, 72 </a:t>
            </a:r>
            <a:r>
              <a:rPr lang="fr-FR" altLang="x-none" sz="1800" i="0" dirty="0" err="1"/>
              <a:t>sq</a:t>
            </a:r>
            <a:r>
              <a:rPr lang="fr-FR" altLang="x-none" sz="1800" i="0" dirty="0"/>
              <a:t>) :</a:t>
            </a:r>
            <a:endParaRPr lang="fr-FR" altLang="x-none" i="0" dirty="0">
              <a:latin typeface="Times New Roman" charset="0"/>
            </a:endParaRPr>
          </a:p>
          <a:p>
            <a:pPr algn="l"/>
            <a:endParaRPr lang="fr-FR" altLang="x-none" i="0" dirty="0">
              <a:latin typeface="Times New Roman" charset="0"/>
            </a:endParaRPr>
          </a:p>
          <a:p>
            <a:pPr algn="just"/>
            <a:r>
              <a:rPr lang="fr-FR" altLang="x-none" sz="1600" i="0" dirty="0"/>
              <a:t>« Ainsi que, sur la cithare, l’exécutant, sous le coup d’un seul plectre, émeut les cordes dissonantes,… ainsi le Dieu musicien et unique arbitre de l’harmonie de tous les sons, émue par lui à travers tous les éléments de l’univers, le Dieu artisan de la nature et de tout art,… par son souffle unique en tous les hommes, comme s’il avait joué d’un plectre aisé sur les cordes d’une lyre, il fit résonner la même proclamation en des langues diverses, en faisant retentir des sons variés à travers des instruments humains. »</a:t>
            </a:r>
            <a:endParaRPr lang="fr-FR" altLang="x-none" i="0" dirty="0">
              <a:latin typeface="Times New Roman"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1906"/>
                                        </p:tgtEl>
                                        <p:attrNameLst>
                                          <p:attrName>style.visibility</p:attrName>
                                        </p:attrNameLst>
                                      </p:cBhvr>
                                      <p:to>
                                        <p:strVal val="visible"/>
                                      </p:to>
                                    </p:set>
                                    <p:animEffect transition="in" filter="box(out)">
                                      <p:cBhvr>
                                        <p:cTn id="7" dur="500"/>
                                        <p:tgtEl>
                                          <p:spTgt spid="2519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1907"/>
                                        </p:tgtEl>
                                        <p:attrNameLst>
                                          <p:attrName>style.visibility</p:attrName>
                                        </p:attrNameLst>
                                      </p:cBhvr>
                                      <p:to>
                                        <p:strVal val="visible"/>
                                      </p:to>
                                    </p:set>
                                    <p:animEffect transition="in" filter="box(out)">
                                      <p:cBhvr>
                                        <p:cTn id="12" dur="500"/>
                                        <p:tgtEl>
                                          <p:spTgt spid="2519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51908"/>
                                        </p:tgtEl>
                                        <p:attrNameLst>
                                          <p:attrName>style.visibility</p:attrName>
                                        </p:attrNameLst>
                                      </p:cBhvr>
                                      <p:to>
                                        <p:strVal val="visible"/>
                                      </p:to>
                                    </p:set>
                                    <p:anim calcmode="lin" valueType="num">
                                      <p:cBhvr>
                                        <p:cTn id="17" dur="1000" fill="hold"/>
                                        <p:tgtEl>
                                          <p:spTgt spid="251908"/>
                                        </p:tgtEl>
                                        <p:attrNameLst>
                                          <p:attrName>ppt_x</p:attrName>
                                        </p:attrNameLst>
                                      </p:cBhvr>
                                      <p:tavLst>
                                        <p:tav tm="0">
                                          <p:val>
                                            <p:strVal val="#ppt_x-.2"/>
                                          </p:val>
                                        </p:tav>
                                        <p:tav tm="100000">
                                          <p:val>
                                            <p:strVal val="#ppt_x"/>
                                          </p:val>
                                        </p:tav>
                                      </p:tavLst>
                                    </p:anim>
                                    <p:anim calcmode="lin" valueType="num">
                                      <p:cBhvr>
                                        <p:cTn id="18" dur="1000" fill="hold"/>
                                        <p:tgtEl>
                                          <p:spTgt spid="25190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51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p:bldP spid="251907" grpId="0"/>
      <p:bldP spid="25190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intérieur, vieux&#10;&#10;Description générée automatiquement">
            <a:extLst>
              <a:ext uri="{FF2B5EF4-FFF2-40B4-BE49-F238E27FC236}">
                <a16:creationId xmlns:a16="http://schemas.microsoft.com/office/drawing/2014/main" id="{C46F4136-1C99-6F4B-8357-EDC9DD8BDE48}"/>
              </a:ext>
            </a:extLst>
          </p:cNvPr>
          <p:cNvPicPr>
            <a:picLocks noChangeAspect="1"/>
          </p:cNvPicPr>
          <p:nvPr/>
        </p:nvPicPr>
        <p:blipFill>
          <a:blip r:embed="rId2"/>
          <a:stretch>
            <a:fillRect/>
          </a:stretch>
        </p:blipFill>
        <p:spPr>
          <a:xfrm>
            <a:off x="899592" y="484440"/>
            <a:ext cx="5832648" cy="5417379"/>
          </a:xfrm>
          <a:prstGeom prst="rect">
            <a:avLst/>
          </a:prstGeom>
        </p:spPr>
      </p:pic>
      <p:sp>
        <p:nvSpPr>
          <p:cNvPr id="4" name="Rectangle 2">
            <a:extLst>
              <a:ext uri="{FF2B5EF4-FFF2-40B4-BE49-F238E27FC236}">
                <a16:creationId xmlns:a16="http://schemas.microsoft.com/office/drawing/2014/main" id="{7CCC2936-3A9F-9D41-A61B-B857B35A2A81}"/>
              </a:ext>
            </a:extLst>
          </p:cNvPr>
          <p:cNvSpPr>
            <a:spLocks noChangeArrowheads="1"/>
          </p:cNvSpPr>
          <p:nvPr/>
        </p:nvSpPr>
        <p:spPr bwMode="auto">
          <a:xfrm>
            <a:off x="3441700" y="606516"/>
            <a:ext cx="5524500" cy="6858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fr-FR" altLang="x-none" sz="2400" b="1" i="0" u="none" strike="noStrike" kern="1200" cap="none" spc="0" normalizeH="0" baseline="0" noProof="0" dirty="0">
                <a:ln>
                  <a:noFill/>
                </a:ln>
                <a:solidFill>
                  <a:srgbClr val="FFF821"/>
                </a:solidFill>
                <a:effectLst/>
                <a:uLnTx/>
                <a:uFillTx/>
                <a:latin typeface="Arial Black" charset="0"/>
                <a:ea typeface="+mn-ea"/>
                <a:cs typeface="+mn-cs"/>
              </a:rPr>
              <a:t>II. La figure du poète musicien</a:t>
            </a:r>
            <a:endParaRPr kumimoji="1" lang="fr-FR" altLang="x-none"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5" name="Rectangle 3">
            <a:extLst>
              <a:ext uri="{FF2B5EF4-FFF2-40B4-BE49-F238E27FC236}">
                <a16:creationId xmlns:a16="http://schemas.microsoft.com/office/drawing/2014/main" id="{E9C33139-883F-6E46-BBA1-FF1D635C55C3}"/>
              </a:ext>
            </a:extLst>
          </p:cNvPr>
          <p:cNvSpPr>
            <a:spLocks noChangeArrowheads="1"/>
          </p:cNvSpPr>
          <p:nvPr/>
        </p:nvSpPr>
        <p:spPr bwMode="auto">
          <a:xfrm>
            <a:off x="279400" y="1139916"/>
            <a:ext cx="8534400" cy="5334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fr-FR" altLang="x-none" sz="2000" b="1" i="0" u="none" strike="noStrike" kern="1200" cap="none" spc="0" normalizeH="0" baseline="0" noProof="0" dirty="0">
                <a:ln>
                  <a:noFill/>
                </a:ln>
                <a:solidFill>
                  <a:srgbClr val="FFF821"/>
                </a:solidFill>
                <a:effectLst/>
                <a:uLnTx/>
                <a:uFillTx/>
                <a:latin typeface="Arial Black" charset="0"/>
                <a:ea typeface="+mn-ea"/>
                <a:cs typeface="+mn-cs"/>
              </a:rPr>
              <a:t>E. Les poètes chrétiens et les symbolismes de la cithare</a:t>
            </a:r>
            <a:endParaRPr kumimoji="1" lang="fr-FR" altLang="x-none" sz="24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7" name="Rectangle 4">
            <a:extLst>
              <a:ext uri="{FF2B5EF4-FFF2-40B4-BE49-F238E27FC236}">
                <a16:creationId xmlns:a16="http://schemas.microsoft.com/office/drawing/2014/main" id="{54635FF5-6768-2345-B462-2DC84EE6C52A}"/>
              </a:ext>
            </a:extLst>
          </p:cNvPr>
          <p:cNvSpPr>
            <a:spLocks noChangeArrowheads="1"/>
          </p:cNvSpPr>
          <p:nvPr/>
        </p:nvSpPr>
        <p:spPr bwMode="auto">
          <a:xfrm>
            <a:off x="279400" y="1784484"/>
            <a:ext cx="8763000" cy="3581400"/>
          </a:xfrm>
          <a:prstGeom prst="rect">
            <a:avLst/>
          </a:prstGeom>
          <a:noFill/>
          <a:ln>
            <a:noFill/>
          </a:ln>
          <a:effectLst/>
        </p:spPr>
        <p: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1" lang="fr-FR" altLang="x-none" sz="1800" b="0" i="1" u="none" strike="noStrike" kern="1200" cap="none" spc="0" normalizeH="0" baseline="0" noProof="0" dirty="0">
              <a:ln>
                <a:noFill/>
              </a:ln>
              <a:solidFill>
                <a:srgbClr val="FFF821"/>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fr-FR" altLang="x-none" sz="1800" b="1" i="0" u="none" strike="noStrike" kern="1200" cap="none" spc="0" normalizeH="0" baseline="0" noProof="0" dirty="0">
                <a:ln>
                  <a:noFill/>
                </a:ln>
                <a:solidFill>
                  <a:srgbClr val="FFFF00"/>
                </a:solidFill>
                <a:effectLst/>
                <a:uLnTx/>
                <a:uFillTx/>
                <a:latin typeface="Arial" charset="0"/>
                <a:ea typeface="+mn-ea"/>
                <a:cs typeface="+mn-cs"/>
              </a:rPr>
              <a:t>3. </a:t>
            </a:r>
            <a:r>
              <a:rPr kumimoji="1" lang="fr-FR" altLang="x-none" sz="1800" b="1" i="0" u="none" strike="noStrike" kern="1200" cap="none" spc="0" normalizeH="0" baseline="0" noProof="0" dirty="0" err="1">
                <a:ln>
                  <a:noFill/>
                </a:ln>
                <a:solidFill>
                  <a:srgbClr val="FFFF00"/>
                </a:solidFill>
                <a:effectLst/>
                <a:uLnTx/>
                <a:uFillTx/>
                <a:latin typeface="Arial" charset="0"/>
                <a:ea typeface="+mn-ea"/>
                <a:cs typeface="+mn-cs"/>
              </a:rPr>
              <a:t>Sédulius</a:t>
            </a:r>
            <a:r>
              <a:rPr kumimoji="1" lang="fr-FR" altLang="x-none" sz="1800" b="1" i="0" u="none" strike="noStrike" kern="1200" cap="none" spc="0" normalizeH="0" baseline="0" noProof="0" dirty="0">
                <a:ln>
                  <a:noFill/>
                </a:ln>
                <a:solidFill>
                  <a:srgbClr val="FFFF00"/>
                </a:solidFill>
                <a:effectLst/>
                <a:uLnTx/>
                <a:uFillTx/>
                <a:latin typeface="Arial" charset="0"/>
                <a:ea typeface="+mn-ea"/>
                <a:cs typeface="+mn-cs"/>
              </a:rPr>
              <a:t> (début du Ve 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fr-FR" altLang="x-none" sz="1800" b="1" i="0" u="none" strike="noStrike" kern="1200" cap="none" spc="0" normalizeH="0" baseline="0" noProof="0" dirty="0">
                <a:ln>
                  <a:noFill/>
                </a:ln>
                <a:solidFill>
                  <a:srgbClr val="FFFF00"/>
                </a:solidFill>
                <a:effectLst/>
                <a:uLnTx/>
                <a:uFillTx/>
                <a:latin typeface="Arial" charset="0"/>
                <a:ea typeface="+mn-ea"/>
                <a:cs typeface="+mn-cs"/>
              </a:rPr>
              <a:t>(</a:t>
            </a:r>
            <a:r>
              <a:rPr kumimoji="1" lang="fr-FR" altLang="x-none" sz="1800" b="1" i="1" u="none" strike="noStrike" kern="1200" cap="none" spc="0" normalizeH="0" baseline="0" noProof="0" dirty="0" err="1">
                <a:ln>
                  <a:noFill/>
                </a:ln>
                <a:solidFill>
                  <a:srgbClr val="FFFF00"/>
                </a:solidFill>
                <a:effectLst/>
                <a:uLnTx/>
                <a:uFillTx/>
                <a:latin typeface="Arial" charset="0"/>
                <a:ea typeface="+mn-ea"/>
                <a:cs typeface="+mn-cs"/>
              </a:rPr>
              <a:t>carm</a:t>
            </a:r>
            <a:r>
              <a:rPr kumimoji="1" lang="fr-FR" altLang="x-none" sz="1800" b="1" i="1" u="none" strike="noStrike" kern="1200" cap="none" spc="0" normalizeH="0" baseline="0" noProof="0" dirty="0">
                <a:ln>
                  <a:noFill/>
                </a:ln>
                <a:solidFill>
                  <a:srgbClr val="FFFF00"/>
                </a:solidFill>
                <a:effectLst/>
                <a:uLnTx/>
                <a:uFillTx/>
                <a:latin typeface="Arial" charset="0"/>
                <a:ea typeface="+mn-ea"/>
                <a:cs typeface="+mn-cs"/>
              </a:rPr>
              <a:t>. Pasch.</a:t>
            </a:r>
            <a:r>
              <a:rPr kumimoji="1" lang="fr-FR" altLang="x-none" sz="1800" b="1" i="0" u="none" strike="noStrike" kern="1200" cap="none" spc="0" normalizeH="0" baseline="0" noProof="0" dirty="0">
                <a:ln>
                  <a:noFill/>
                </a:ln>
                <a:solidFill>
                  <a:srgbClr val="FFFF00"/>
                </a:solidFill>
                <a:effectLst/>
                <a:uLnTx/>
                <a:uFillTx/>
                <a:latin typeface="Arial" charset="0"/>
                <a:ea typeface="+mn-ea"/>
                <a:cs typeface="+mn-cs"/>
              </a:rPr>
              <a:t> I, 23-26)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fr-FR" altLang="x-none" sz="1800" b="1" i="0" u="none" strike="noStrike" kern="1200" cap="none" spc="0" normalizeH="0" baseline="0" noProof="0" dirty="0">
              <a:ln>
                <a:noFill/>
              </a:ln>
              <a:solidFill>
                <a:srgbClr val="FFFF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fr-FR" altLang="x-none" sz="1800" b="1" i="0" u="none" strike="noStrike" kern="1200" cap="none" spc="0" normalizeH="0" baseline="0" noProof="0" dirty="0">
              <a:ln>
                <a:noFill/>
              </a:ln>
              <a:solidFill>
                <a:srgbClr val="FFFF00"/>
              </a:solidFill>
              <a:effectLst/>
              <a:uLnTx/>
              <a:uFillTx/>
              <a:latin typeface="Arial"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fr-FR" altLang="x-none" sz="1800" b="1" i="0" u="none" strike="noStrike" kern="1200" cap="none" spc="0" normalizeH="0" baseline="0" noProof="0" dirty="0">
                <a:ln>
                  <a:noFill/>
                </a:ln>
                <a:solidFill>
                  <a:srgbClr val="FFFF00"/>
                </a:solidFill>
                <a:effectLst/>
                <a:uLnTx/>
                <a:uFillTx/>
                <a:latin typeface="Arial" charset="0"/>
                <a:ea typeface="+mn-ea"/>
                <a:cs typeface="+mn-cs"/>
              </a:rPr>
              <a:t>« Pourquoi moi, habitué par les chants de David à faire sonner les odes sur les dix cordes, à tenir modestement ma place dans un chœur saint et à psalmodier les choses du ciel en des paroles apaisantes, tairais-je personnellement les merveilles éclatantes du Christ porteur du salut ?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fr-FR" altLang="x-none" sz="1800" b="1" i="0" u="none" strike="noStrike" kern="1200" cap="none" spc="0" normalizeH="0" baseline="0" noProof="0" dirty="0">
              <a:ln>
                <a:noFill/>
              </a:ln>
              <a:solidFill>
                <a:srgbClr val="FFFF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fr-FR" altLang="x-none" sz="1800" b="1" i="1" u="none" strike="noStrike" kern="1200" cap="none" spc="0" normalizeH="0" baseline="0" noProof="0" dirty="0" err="1">
                <a:ln>
                  <a:noFill/>
                </a:ln>
                <a:solidFill>
                  <a:srgbClr val="FFFF00"/>
                </a:solidFill>
                <a:effectLst/>
                <a:uLnTx/>
                <a:uFillTx/>
                <a:latin typeface="Arial" charset="0"/>
                <a:ea typeface="+mn-ea"/>
                <a:cs typeface="+mn-cs"/>
              </a:rPr>
              <a:t>Placida</a:t>
            </a:r>
            <a:r>
              <a:rPr kumimoji="1" lang="fr-FR" altLang="x-none" sz="1800" b="1" i="1" u="none" strike="noStrike" kern="1200" cap="none" spc="0" normalizeH="0" baseline="0" noProof="0" dirty="0">
                <a:ln>
                  <a:noFill/>
                </a:ln>
                <a:solidFill>
                  <a:srgbClr val="FFFF00"/>
                </a:solidFill>
                <a:effectLst/>
                <a:uLnTx/>
                <a:uFillTx/>
                <a:latin typeface="Arial" charset="0"/>
                <a:ea typeface="+mn-ea"/>
                <a:cs typeface="+mn-cs"/>
              </a:rPr>
              <a:t> </a:t>
            </a:r>
            <a:r>
              <a:rPr kumimoji="1" lang="fr-FR" altLang="x-none" sz="1800" b="1" i="1" u="none" strike="noStrike" kern="1200" cap="none" spc="0" normalizeH="0" baseline="0" noProof="0" dirty="0" err="1">
                <a:ln>
                  <a:noFill/>
                </a:ln>
                <a:solidFill>
                  <a:srgbClr val="FFFF00"/>
                </a:solidFill>
                <a:effectLst/>
                <a:uLnTx/>
                <a:uFillTx/>
                <a:latin typeface="Arial" charset="0"/>
                <a:ea typeface="+mn-ea"/>
                <a:cs typeface="+mn-cs"/>
              </a:rPr>
              <a:t>uerba</a:t>
            </a:r>
            <a:r>
              <a:rPr kumimoji="1" lang="fr-FR" altLang="x-none" sz="1800" b="1" i="1" u="none" strike="noStrike" kern="1200" cap="none" spc="0" normalizeH="0" baseline="0" noProof="0" dirty="0">
                <a:ln>
                  <a:noFill/>
                </a:ln>
                <a:solidFill>
                  <a:srgbClr val="FFFF00"/>
                </a:solidFill>
                <a:effectLst/>
                <a:uLnTx/>
                <a:uFillTx/>
                <a:latin typeface="Arial" charset="0"/>
                <a:ea typeface="+mn-ea"/>
                <a:cs typeface="+mn-cs"/>
              </a:rPr>
              <a:t> :</a:t>
            </a:r>
            <a:r>
              <a:rPr kumimoji="1" lang="fr-FR" altLang="x-none" sz="1800" b="1" i="0" u="none" strike="noStrike" kern="1200" cap="none" spc="0" normalizeH="0" baseline="0" noProof="0" dirty="0">
                <a:ln>
                  <a:noFill/>
                </a:ln>
                <a:solidFill>
                  <a:srgbClr val="FFFF00"/>
                </a:solidFill>
                <a:effectLst/>
                <a:uLnTx/>
                <a:uFillTx/>
                <a:latin typeface="Arial" charset="0"/>
                <a:ea typeface="+mn-ea"/>
                <a:cs typeface="+mn-cs"/>
              </a:rPr>
              <a:t> David et Orphée.</a:t>
            </a:r>
          </a:p>
        </p:txBody>
      </p:sp>
      <p:pic>
        <p:nvPicPr>
          <p:cNvPr id="8" name="Picture 4">
            <a:extLst>
              <a:ext uri="{FF2B5EF4-FFF2-40B4-BE49-F238E27FC236}">
                <a16:creationId xmlns:a16="http://schemas.microsoft.com/office/drawing/2014/main" id="{E76C18C7-48CF-CB4D-AF95-1DDB5ADB7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6073700"/>
            <a:ext cx="2536825" cy="685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a:extLst>
              <a:ext uri="{FF2B5EF4-FFF2-40B4-BE49-F238E27FC236}">
                <a16:creationId xmlns:a16="http://schemas.microsoft.com/office/drawing/2014/main" id="{15D23C74-6BB8-9445-928A-68ED8BDECDF0}"/>
              </a:ext>
            </a:extLst>
          </p:cNvPr>
          <p:cNvSpPr txBox="1">
            <a:spLocks noChangeArrowheads="1"/>
          </p:cNvSpPr>
          <p:nvPr/>
        </p:nvSpPr>
        <p:spPr bwMode="auto">
          <a:xfrm>
            <a:off x="2939504" y="6007494"/>
            <a:ext cx="2057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endParaRPr lang="fr-FR" altLang="x-none" sz="1200" dirty="0"/>
          </a:p>
          <a:p>
            <a:pPr algn="ctr"/>
            <a:r>
              <a:rPr lang="fr-FR" altLang="x-none" sz="1200" i="0" dirty="0">
                <a:solidFill>
                  <a:srgbClr val="FFF821"/>
                </a:solidFill>
              </a:rPr>
              <a:t>Catacombes des saints Pierre et Marcellin</a:t>
            </a:r>
            <a:endParaRPr lang="fr-FR" altLang="x-none" dirty="0">
              <a:solidFill>
                <a:srgbClr val="FFF821"/>
              </a:solidFill>
            </a:endParaRPr>
          </a:p>
        </p:txBody>
      </p:sp>
      <p:pic>
        <p:nvPicPr>
          <p:cNvPr id="13" name="Image 12" descr="Une image contenant texte, très coloré, décoré, tissu&#10;&#10;Description générée automatiquement">
            <a:extLst>
              <a:ext uri="{FF2B5EF4-FFF2-40B4-BE49-F238E27FC236}">
                <a16:creationId xmlns:a16="http://schemas.microsoft.com/office/drawing/2014/main" id="{98067A6D-ABEF-DF45-8158-0C99A4A5BD47}"/>
              </a:ext>
            </a:extLst>
          </p:cNvPr>
          <p:cNvPicPr>
            <a:picLocks noChangeAspect="1"/>
          </p:cNvPicPr>
          <p:nvPr/>
        </p:nvPicPr>
        <p:blipFill>
          <a:blip r:embed="rId4"/>
          <a:stretch>
            <a:fillRect/>
          </a:stretch>
        </p:blipFill>
        <p:spPr>
          <a:xfrm>
            <a:off x="7061794" y="4505285"/>
            <a:ext cx="1848050" cy="2158784"/>
          </a:xfrm>
          <a:prstGeom prst="rect">
            <a:avLst/>
          </a:prstGeom>
        </p:spPr>
      </p:pic>
    </p:spTree>
    <p:extLst>
      <p:ext uri="{BB962C8B-B14F-4D97-AF65-F5344CB8AC3E}">
        <p14:creationId xmlns:p14="http://schemas.microsoft.com/office/powerpoint/2010/main" val="120737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416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265" y="867140"/>
            <a:ext cx="2820243" cy="3180620"/>
          </a:xfrm>
          <a:prstGeom prst="rect">
            <a:avLst/>
          </a:prstGeom>
          <a:noFill/>
          <a:ln w="28575">
            <a:solidFill>
              <a:srgbClr val="FFF821"/>
            </a:solidFill>
            <a:miter lim="800000"/>
            <a:headEnd/>
            <a:tailEnd/>
          </a:ln>
          <a:extLst>
            <a:ext uri="{909E8E84-426E-40DD-AFC4-6F175D3DCCD1}">
              <a14:hiddenFill xmlns:a14="http://schemas.microsoft.com/office/drawing/2010/main">
                <a:solidFill>
                  <a:srgbClr val="FFFFFF"/>
                </a:solidFill>
              </a14:hiddenFill>
            </a:ext>
          </a:extLst>
        </p:spPr>
      </p:pic>
      <p:sp>
        <p:nvSpPr>
          <p:cNvPr id="241669" name="Rectangle 5"/>
          <p:cNvSpPr>
            <a:spLocks noChangeArrowheads="1"/>
          </p:cNvSpPr>
          <p:nvPr/>
        </p:nvSpPr>
        <p:spPr bwMode="auto">
          <a:xfrm>
            <a:off x="3390900" y="228600"/>
            <a:ext cx="5524500" cy="6858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b="1" i="0">
                <a:solidFill>
                  <a:srgbClr val="FFF821"/>
                </a:solidFill>
                <a:latin typeface="Arial Black" charset="0"/>
              </a:rPr>
              <a:t>II. La figure du poète musicien</a:t>
            </a:r>
            <a:endParaRPr lang="fr-FR" altLang="x-none" i="0">
              <a:latin typeface="Times New Roman" charset="0"/>
            </a:endParaRPr>
          </a:p>
        </p:txBody>
      </p:sp>
      <p:sp>
        <p:nvSpPr>
          <p:cNvPr id="241670" name="Rectangle 6"/>
          <p:cNvSpPr>
            <a:spLocks noChangeArrowheads="1"/>
          </p:cNvSpPr>
          <p:nvPr/>
        </p:nvSpPr>
        <p:spPr bwMode="auto">
          <a:xfrm>
            <a:off x="202332" y="634700"/>
            <a:ext cx="8534400" cy="5334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sz="2000" b="1" i="0" dirty="0">
                <a:solidFill>
                  <a:srgbClr val="FFF821"/>
                </a:solidFill>
                <a:latin typeface="Arial Black" charset="0"/>
              </a:rPr>
              <a:t>F. Orphée et le Bon Pasteur</a:t>
            </a:r>
            <a:endParaRPr lang="fr-FR" altLang="x-none" i="0" dirty="0">
              <a:latin typeface="Times New Roman" charset="0"/>
            </a:endParaRPr>
          </a:p>
        </p:txBody>
      </p:sp>
      <p:pic>
        <p:nvPicPr>
          <p:cNvPr id="24167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527185"/>
            <a:ext cx="2536825" cy="457200"/>
          </a:xfrm>
          <a:prstGeom prst="rect">
            <a:avLst/>
          </a:prstGeom>
          <a:noFill/>
          <a:extLst>
            <a:ext uri="{909E8E84-426E-40DD-AFC4-6F175D3DCCD1}">
              <a14:hiddenFill xmlns:a14="http://schemas.microsoft.com/office/drawing/2010/main">
                <a:solidFill>
                  <a:srgbClr val="FFFFFF"/>
                </a:solidFill>
              </a14:hiddenFill>
            </a:ext>
          </a:extLst>
        </p:spPr>
      </p:pic>
      <p:sp>
        <p:nvSpPr>
          <p:cNvPr id="241678" name="Text Box 14"/>
          <p:cNvSpPr txBox="1">
            <a:spLocks noChangeArrowheads="1"/>
          </p:cNvSpPr>
          <p:nvPr/>
        </p:nvSpPr>
        <p:spPr bwMode="auto">
          <a:xfrm>
            <a:off x="772344" y="445098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endParaRPr lang="fr-FR" altLang="x-none" sz="1200" dirty="0"/>
          </a:p>
          <a:p>
            <a:pPr algn="ctr"/>
            <a:r>
              <a:rPr lang="fr-FR" altLang="x-none" sz="1200" dirty="0">
                <a:solidFill>
                  <a:srgbClr val="FFF821"/>
                </a:solidFill>
              </a:rPr>
              <a:t>Catacombes de Domitille</a:t>
            </a:r>
            <a:endParaRPr lang="fr-FR" altLang="x-none" dirty="0">
              <a:solidFill>
                <a:srgbClr val="FFF821"/>
              </a:solidFill>
            </a:endParaRPr>
          </a:p>
        </p:txBody>
      </p:sp>
      <p:pic>
        <p:nvPicPr>
          <p:cNvPr id="24167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2543" y="4238677"/>
            <a:ext cx="2536825" cy="457200"/>
          </a:xfrm>
          <a:prstGeom prst="rect">
            <a:avLst/>
          </a:prstGeom>
          <a:noFill/>
          <a:extLst>
            <a:ext uri="{909E8E84-426E-40DD-AFC4-6F175D3DCCD1}">
              <a14:hiddenFill xmlns:a14="http://schemas.microsoft.com/office/drawing/2010/main">
                <a:solidFill>
                  <a:srgbClr val="FFFFFF"/>
                </a:solidFill>
              </a14:hiddenFill>
            </a:ext>
          </a:extLst>
        </p:spPr>
      </p:pic>
      <p:sp>
        <p:nvSpPr>
          <p:cNvPr id="241680" name="Text Box 16"/>
          <p:cNvSpPr txBox="1">
            <a:spLocks noChangeArrowheads="1"/>
          </p:cNvSpPr>
          <p:nvPr/>
        </p:nvSpPr>
        <p:spPr bwMode="auto">
          <a:xfrm>
            <a:off x="6217343" y="4162477"/>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endParaRPr lang="fr-FR" altLang="x-none" sz="1200"/>
          </a:p>
          <a:p>
            <a:pPr algn="ctr"/>
            <a:r>
              <a:rPr lang="fr-FR" altLang="x-none" sz="1200">
                <a:solidFill>
                  <a:srgbClr val="FFF821"/>
                </a:solidFill>
              </a:rPr>
              <a:t>Basilique d’Aquilée</a:t>
            </a:r>
            <a:endParaRPr lang="fr-FR" altLang="x-none">
              <a:solidFill>
                <a:srgbClr val="FFF821"/>
              </a:solidFill>
            </a:endParaRPr>
          </a:p>
        </p:txBody>
      </p:sp>
      <p:pic>
        <p:nvPicPr>
          <p:cNvPr id="241681" name="Picture 17" descr="Orphee_paste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237984"/>
            <a:ext cx="4546600" cy="3028950"/>
          </a:xfrm>
          <a:prstGeom prst="rect">
            <a:avLst/>
          </a:prstGeom>
          <a:noFill/>
          <a:ln w="28575">
            <a:solidFill>
              <a:srgbClr val="FFF82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3C003EDE-D49F-FC49-AA6E-13BC13CFBE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5301" y="6271157"/>
            <a:ext cx="2145925" cy="5801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5">
            <a:extLst>
              <a:ext uri="{FF2B5EF4-FFF2-40B4-BE49-F238E27FC236}">
                <a16:creationId xmlns:a16="http://schemas.microsoft.com/office/drawing/2014/main" id="{5C3415F4-CF37-F446-9156-7B254A37CB09}"/>
              </a:ext>
            </a:extLst>
          </p:cNvPr>
          <p:cNvSpPr txBox="1">
            <a:spLocks noChangeArrowheads="1"/>
          </p:cNvSpPr>
          <p:nvPr/>
        </p:nvSpPr>
        <p:spPr bwMode="auto">
          <a:xfrm>
            <a:off x="3705013" y="6204951"/>
            <a:ext cx="17339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endParaRPr lang="fr-FR" altLang="x-none" sz="1200" dirty="0"/>
          </a:p>
          <a:p>
            <a:pPr algn="ctr"/>
            <a:r>
              <a:rPr lang="fr-FR" altLang="x-none" sz="1000" i="0" dirty="0">
                <a:solidFill>
                  <a:srgbClr val="FFF821"/>
                </a:solidFill>
              </a:rPr>
              <a:t>Catacombes des saints</a:t>
            </a:r>
          </a:p>
          <a:p>
            <a:pPr algn="ctr"/>
            <a:r>
              <a:rPr lang="fr-FR" altLang="x-none" sz="1000" i="0" dirty="0">
                <a:solidFill>
                  <a:srgbClr val="FFF821"/>
                </a:solidFill>
              </a:rPr>
              <a:t>Pierre et Marcellin</a:t>
            </a:r>
            <a:endParaRPr lang="fr-FR" altLang="x-none" sz="1000" dirty="0">
              <a:solidFill>
                <a:srgbClr val="FFF821"/>
              </a:solidFill>
            </a:endParaRPr>
          </a:p>
        </p:txBody>
      </p:sp>
      <p:pic>
        <p:nvPicPr>
          <p:cNvPr id="3" name="Image 2" descr="Une image contenant intérieur, vieux&#10;&#10;Description générée automatiquement">
            <a:extLst>
              <a:ext uri="{FF2B5EF4-FFF2-40B4-BE49-F238E27FC236}">
                <a16:creationId xmlns:a16="http://schemas.microsoft.com/office/drawing/2014/main" id="{A27D051C-BDD7-984E-A67E-2564A03CA028}"/>
              </a:ext>
            </a:extLst>
          </p:cNvPr>
          <p:cNvPicPr>
            <a:picLocks noChangeAspect="1"/>
          </p:cNvPicPr>
          <p:nvPr/>
        </p:nvPicPr>
        <p:blipFill>
          <a:blip r:embed="rId7"/>
          <a:stretch>
            <a:fillRect/>
          </a:stretch>
        </p:blipFill>
        <p:spPr>
          <a:xfrm>
            <a:off x="602072" y="451323"/>
            <a:ext cx="7889056" cy="5757541"/>
          </a:xfrm>
          <a:prstGeom prst="rect">
            <a:avLst/>
          </a:prstGeom>
          <a:ln w="28575">
            <a:solidFill>
              <a:srgbClr val="FFFF00"/>
            </a:solidFill>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1669"/>
                                        </p:tgtEl>
                                        <p:attrNameLst>
                                          <p:attrName>style.visibility</p:attrName>
                                        </p:attrNameLst>
                                      </p:cBhvr>
                                      <p:to>
                                        <p:strVal val="visible"/>
                                      </p:to>
                                    </p:set>
                                    <p:animEffect transition="in" filter="box(out)">
                                      <p:cBhvr>
                                        <p:cTn id="7" dur="500"/>
                                        <p:tgtEl>
                                          <p:spTgt spid="241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1670"/>
                                        </p:tgtEl>
                                        <p:attrNameLst>
                                          <p:attrName>style.visibility</p:attrName>
                                        </p:attrNameLst>
                                      </p:cBhvr>
                                      <p:to>
                                        <p:strVal val="visible"/>
                                      </p:to>
                                    </p:set>
                                    <p:animEffect transition="in" filter="box(out)">
                                      <p:cBhvr>
                                        <p:cTn id="12" dur="500"/>
                                        <p:tgtEl>
                                          <p:spTgt spid="241670"/>
                                        </p:tgtEl>
                                      </p:cBhvr>
                                    </p:animEffect>
                                  </p:childTnLst>
                                </p:cTn>
                              </p:par>
                              <p:par>
                                <p:cTn id="13" presetID="1" presetClass="entr" presetSubtype="0" fill="hold" nodeType="withEffect">
                                  <p:stCondLst>
                                    <p:cond delay="0"/>
                                  </p:stCondLst>
                                  <p:childTnLst>
                                    <p:set>
                                      <p:cBhvr>
                                        <p:cTn id="14" dur="1" fill="hold">
                                          <p:stCondLst>
                                            <p:cond delay="0"/>
                                          </p:stCondLst>
                                        </p:cTn>
                                        <p:tgtEl>
                                          <p:spTgt spid="2416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16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241681"/>
                                        </p:tgtEl>
                                        <p:attrNameLst>
                                          <p:attrName>style.visibility</p:attrName>
                                        </p:attrNameLst>
                                      </p:cBhvr>
                                      <p:to>
                                        <p:strVal val="visible"/>
                                      </p:to>
                                    </p:set>
                                    <p:animEffect transition="in" filter="wedge">
                                      <p:cBhvr>
                                        <p:cTn id="21" dur="2000"/>
                                        <p:tgtEl>
                                          <p:spTgt spid="241681"/>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241667"/>
                                        </p:tgtEl>
                                        <p:attrNameLst>
                                          <p:attrName>style.visibility</p:attrName>
                                        </p:attrNameLst>
                                      </p:cBhvr>
                                      <p:to>
                                        <p:strVal val="visible"/>
                                      </p:to>
                                    </p:set>
                                    <p:animEffect transition="in" filter="wedge">
                                      <p:cBhvr>
                                        <p:cTn id="26" dur="2000"/>
                                        <p:tgtEl>
                                          <p:spTgt spid="241667"/>
                                        </p:tgtEl>
                                      </p:cBhvr>
                                    </p:animEffect>
                                  </p:childTnLst>
                                </p:cTn>
                              </p:par>
                              <p:par>
                                <p:cTn id="27" presetID="9" presetClass="entr" presetSubtype="0" fill="hold" nodeType="withEffect">
                                  <p:stCondLst>
                                    <p:cond delay="0"/>
                                  </p:stCondLst>
                                  <p:childTnLst>
                                    <p:set>
                                      <p:cBhvr>
                                        <p:cTn id="28" dur="1" fill="hold">
                                          <p:stCondLst>
                                            <p:cond delay="0"/>
                                          </p:stCondLst>
                                        </p:cTn>
                                        <p:tgtEl>
                                          <p:spTgt spid="241679"/>
                                        </p:tgtEl>
                                        <p:attrNameLst>
                                          <p:attrName>style.visibility</p:attrName>
                                        </p:attrNameLst>
                                      </p:cBhvr>
                                      <p:to>
                                        <p:strVal val="visible"/>
                                      </p:to>
                                    </p:set>
                                    <p:animEffect transition="in" filter="dissolve">
                                      <p:cBhvr>
                                        <p:cTn id="29" dur="500"/>
                                        <p:tgtEl>
                                          <p:spTgt spid="24167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41680"/>
                                        </p:tgtEl>
                                        <p:attrNameLst>
                                          <p:attrName>style.visibility</p:attrName>
                                        </p:attrNameLst>
                                      </p:cBhvr>
                                      <p:to>
                                        <p:strVal val="visible"/>
                                      </p:to>
                                    </p:set>
                                    <p:animEffect transition="in" filter="dissolve">
                                      <p:cBhvr>
                                        <p:cTn id="32" dur="500"/>
                                        <p:tgtEl>
                                          <p:spTgt spid="241680"/>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edge">
                                      <p:cBhvr>
                                        <p:cTn id="37" dur="2000"/>
                                        <p:tgtEl>
                                          <p:spTgt spid="3"/>
                                        </p:tgtEl>
                                      </p:cBhvr>
                                    </p:animEffect>
                                  </p:childTnLst>
                                </p:cTn>
                              </p:par>
                              <p:par>
                                <p:cTn id="38" presetID="1"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9" grpId="0"/>
      <p:bldP spid="241670" grpId="0"/>
      <p:bldP spid="241678" grpId="0"/>
      <p:bldP spid="241680"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9988" name="Rectangle 4"/>
          <p:cNvSpPr>
            <a:spLocks noChangeArrowheads="1"/>
          </p:cNvSpPr>
          <p:nvPr/>
        </p:nvSpPr>
        <p:spPr bwMode="auto">
          <a:xfrm>
            <a:off x="1676400" y="5029200"/>
            <a:ext cx="5715000" cy="1219200"/>
          </a:xfrm>
          <a:prstGeom prst="rect">
            <a:avLst/>
          </a:prstGeom>
          <a:noFill/>
          <a:ln>
            <a:noFill/>
          </a:ln>
          <a:effectLst/>
          <a:extLst>
            <a:ext uri="{909E8E84-426E-40DD-AFC4-6F175D3DCCD1}">
              <a14:hiddenFill xmlns:a14="http://schemas.microsoft.com/office/drawing/2010/main">
                <a:solidFill>
                  <a:srgbClr val="FFF82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endParaRPr lang="fr-FR" altLang="x-none" b="1" i="0">
              <a:solidFill>
                <a:srgbClr val="FF0F2B"/>
              </a:solidFill>
            </a:endParaRPr>
          </a:p>
          <a:p>
            <a:pPr algn="ctr"/>
            <a:r>
              <a:rPr lang="fr-FR" altLang="x-none" b="1" i="0">
                <a:solidFill>
                  <a:srgbClr val="FFF821"/>
                </a:solidFill>
              </a:rPr>
              <a:t>III. Orphée: la descente aux enfers</a:t>
            </a:r>
            <a:endParaRPr lang="fr-FR" altLang="x-none" i="0">
              <a:latin typeface="Times New Roman" charset="0"/>
            </a:endParaRPr>
          </a:p>
        </p:txBody>
      </p:sp>
      <p:pic>
        <p:nvPicPr>
          <p:cNvPr id="16999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800" y="360363"/>
            <a:ext cx="6705600" cy="6137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9988"/>
                                        </p:tgtEl>
                                        <p:attrNameLst>
                                          <p:attrName>style.visibility</p:attrName>
                                        </p:attrNameLst>
                                      </p:cBhvr>
                                      <p:to>
                                        <p:strVal val="visible"/>
                                      </p:to>
                                    </p:set>
                                    <p:animEffect transition="in" filter="box(out)">
                                      <p:cBhvr>
                                        <p:cTn id="7" dur="500"/>
                                        <p:tgtEl>
                                          <p:spTgt spid="169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9994"/>
                                        </p:tgtEl>
                                        <p:attrNameLst>
                                          <p:attrName>style.visibility</p:attrName>
                                        </p:attrNameLst>
                                      </p:cBhvr>
                                      <p:to>
                                        <p:strVal val="visible"/>
                                      </p:to>
                                    </p:set>
                                    <p:animEffect transition="in" filter="box(in)">
                                      <p:cBhvr>
                                        <p:cTn id="12" dur="2000"/>
                                        <p:tgtEl>
                                          <p:spTgt spid="169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1017" name="Text Box 9"/>
          <p:cNvSpPr txBox="1">
            <a:spLocks noChangeArrowheads="1"/>
          </p:cNvSpPr>
          <p:nvPr/>
        </p:nvSpPr>
        <p:spPr bwMode="auto">
          <a:xfrm>
            <a:off x="0" y="2592388"/>
            <a:ext cx="4267200"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spcAft>
                <a:spcPts val="400"/>
              </a:spcAft>
            </a:pPr>
            <a:r>
              <a:rPr lang="fr-FR" altLang="x-none" sz="1400" b="1" i="0">
                <a:solidFill>
                  <a:srgbClr val="FFF821"/>
                </a:solidFill>
              </a:rPr>
              <a:t>Proba, </a:t>
            </a:r>
            <a:r>
              <a:rPr lang="fr-FR" altLang="x-none" sz="1400" b="1">
                <a:solidFill>
                  <a:srgbClr val="FFF821"/>
                </a:solidFill>
              </a:rPr>
              <a:t>Cento,</a:t>
            </a:r>
            <a:r>
              <a:rPr lang="fr-FR" altLang="x-none" sz="1400" b="1" i="0">
                <a:solidFill>
                  <a:srgbClr val="FFF821"/>
                </a:solidFill>
              </a:rPr>
              <a:t> 631-632. 634-635 :</a:t>
            </a:r>
          </a:p>
          <a:p>
            <a:pPr algn="just">
              <a:spcAft>
                <a:spcPts val="400"/>
              </a:spcAft>
            </a:pPr>
            <a:endParaRPr lang="fr-FR" altLang="x-none" sz="1400" b="1" i="0">
              <a:solidFill>
                <a:srgbClr val="FFF821"/>
              </a:solidFill>
            </a:endParaRPr>
          </a:p>
          <a:p>
            <a:pPr algn="just">
              <a:spcAft>
                <a:spcPts val="400"/>
              </a:spcAft>
            </a:pPr>
            <a:r>
              <a:rPr lang="fr-FR" altLang="x-none" sz="1400" b="1" i="0">
                <a:solidFill>
                  <a:srgbClr val="FFF821"/>
                </a:solidFill>
              </a:rPr>
              <a:t>Extemplo commotae Erebi de sedibus imis</a:t>
            </a:r>
          </a:p>
          <a:p>
            <a:pPr algn="just">
              <a:spcAft>
                <a:spcPts val="400"/>
              </a:spcAft>
            </a:pPr>
            <a:r>
              <a:rPr lang="fr-FR" altLang="x-none" sz="1400" b="1" i="0">
                <a:solidFill>
                  <a:srgbClr val="FFF821"/>
                </a:solidFill>
              </a:rPr>
              <a:t>umbrae ibant tenues…</a:t>
            </a:r>
          </a:p>
          <a:p>
            <a:pPr algn="just">
              <a:spcAft>
                <a:spcPts val="400"/>
              </a:spcAft>
            </a:pPr>
            <a:r>
              <a:rPr lang="fr-FR" altLang="x-none" sz="1400" b="1" i="0">
                <a:solidFill>
                  <a:srgbClr val="FFF821"/>
                </a:solidFill>
              </a:rPr>
              <a:t>Quin ipsae stupuere domus atque intima Leti</a:t>
            </a:r>
          </a:p>
          <a:p>
            <a:pPr algn="just">
              <a:spcAft>
                <a:spcPts val="400"/>
              </a:spcAft>
            </a:pPr>
            <a:r>
              <a:rPr lang="fr-FR" altLang="x-none" sz="1400" b="1" i="0">
                <a:solidFill>
                  <a:srgbClr val="FFF821"/>
                </a:solidFill>
              </a:rPr>
              <a:t>Tartara et umbrosae penitus patuere cauernae.</a:t>
            </a:r>
            <a:endParaRPr lang="fr-FR" altLang="x-none" i="0">
              <a:latin typeface="Times" charset="0"/>
            </a:endParaRPr>
          </a:p>
        </p:txBody>
      </p:sp>
      <p:sp>
        <p:nvSpPr>
          <p:cNvPr id="171018" name="Text Box 10"/>
          <p:cNvSpPr txBox="1">
            <a:spLocks noChangeArrowheads="1"/>
          </p:cNvSpPr>
          <p:nvPr/>
        </p:nvSpPr>
        <p:spPr bwMode="auto">
          <a:xfrm>
            <a:off x="4343400" y="895350"/>
            <a:ext cx="48006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spcAft>
                <a:spcPts val="400"/>
              </a:spcAft>
            </a:pPr>
            <a:r>
              <a:rPr lang="fr-FR" altLang="x-none" sz="1400" b="1" i="0">
                <a:solidFill>
                  <a:srgbClr val="FFF821"/>
                </a:solidFill>
              </a:rPr>
              <a:t>Arator, </a:t>
            </a:r>
            <a:r>
              <a:rPr lang="fr-FR" altLang="x-none" sz="1400" b="1">
                <a:solidFill>
                  <a:srgbClr val="FFF821"/>
                </a:solidFill>
              </a:rPr>
              <a:t>Historia apostolica,</a:t>
            </a:r>
            <a:r>
              <a:rPr lang="fr-FR" altLang="x-none" sz="1400" b="1" i="0">
                <a:solidFill>
                  <a:srgbClr val="FFF821"/>
                </a:solidFill>
              </a:rPr>
              <a:t> I,  4-20 :</a:t>
            </a:r>
          </a:p>
          <a:p>
            <a:pPr algn="just">
              <a:spcAft>
                <a:spcPts val="400"/>
              </a:spcAft>
            </a:pPr>
            <a:endParaRPr lang="fr-FR" altLang="x-none" sz="1400" b="1" i="0">
              <a:solidFill>
                <a:srgbClr val="FFF821"/>
              </a:solidFill>
            </a:endParaRPr>
          </a:p>
          <a:p>
            <a:pPr algn="just">
              <a:spcAft>
                <a:spcPts val="400"/>
              </a:spcAft>
            </a:pPr>
            <a:r>
              <a:rPr lang="fr-FR" altLang="x-none" sz="1400" b="1" i="0">
                <a:solidFill>
                  <a:srgbClr val="FFF821"/>
                </a:solidFill>
              </a:rPr>
              <a:t>4 …dignatus ut ima</a:t>
            </a:r>
          </a:p>
          <a:p>
            <a:pPr algn="just">
              <a:spcAft>
                <a:spcPts val="400"/>
              </a:spcAft>
            </a:pPr>
            <a:r>
              <a:rPr lang="fr-FR" altLang="x-none" sz="1400" b="1" i="0">
                <a:solidFill>
                  <a:srgbClr val="FFF821"/>
                </a:solidFill>
              </a:rPr>
              <a:t>tangeret inferni, non linquens ardua caeli</a:t>
            </a:r>
          </a:p>
          <a:p>
            <a:pPr algn="just">
              <a:spcAft>
                <a:spcPts val="400"/>
              </a:spcAft>
            </a:pPr>
            <a:r>
              <a:rPr lang="fr-FR" altLang="x-none" sz="1400" b="1" i="0">
                <a:solidFill>
                  <a:srgbClr val="FFF821"/>
                </a:solidFill>
              </a:rPr>
              <a:t>soluit ab aeterna damnatas nocte tenebras</a:t>
            </a:r>
          </a:p>
          <a:p>
            <a:pPr algn="just">
              <a:spcAft>
                <a:spcPts val="400"/>
              </a:spcAft>
            </a:pPr>
            <a:r>
              <a:rPr lang="fr-FR" altLang="x-none" sz="1400" b="1" i="0">
                <a:solidFill>
                  <a:srgbClr val="FFF821"/>
                </a:solidFill>
              </a:rPr>
              <a:t>ad Manes ingressa dies ; fugitiua relinquunt</a:t>
            </a:r>
          </a:p>
          <a:p>
            <a:pPr algn="just">
              <a:spcAft>
                <a:spcPts val="400"/>
              </a:spcAft>
            </a:pPr>
            <a:r>
              <a:rPr lang="fr-FR" altLang="x-none" sz="1400" b="1" i="0">
                <a:solidFill>
                  <a:srgbClr val="FFF821"/>
                </a:solidFill>
              </a:rPr>
              <a:t>astra polum, comitata Deum ; cruce territa Christi</a:t>
            </a:r>
          </a:p>
          <a:p>
            <a:pPr algn="just">
              <a:spcAft>
                <a:spcPts val="400"/>
              </a:spcAft>
            </a:pPr>
            <a:r>
              <a:rPr lang="fr-FR" altLang="x-none" sz="1400" b="1" i="0">
                <a:solidFill>
                  <a:srgbClr val="FFF821"/>
                </a:solidFill>
              </a:rPr>
              <a:t>uult pariter natura pati, mortisque potestas</a:t>
            </a:r>
          </a:p>
          <a:p>
            <a:pPr algn="just">
              <a:spcAft>
                <a:spcPts val="400"/>
              </a:spcAft>
            </a:pPr>
            <a:r>
              <a:rPr lang="fr-FR" altLang="x-none" sz="1400" b="1" i="0">
                <a:solidFill>
                  <a:srgbClr val="FFF821"/>
                </a:solidFill>
              </a:rPr>
              <a:t>10 se uincente perit, quae, pondere mersa triumphi,</a:t>
            </a:r>
          </a:p>
          <a:p>
            <a:pPr algn="just">
              <a:spcAft>
                <a:spcPts val="400"/>
              </a:spcAft>
            </a:pPr>
            <a:r>
              <a:rPr lang="fr-FR" altLang="x-none" sz="1400" b="1" i="0">
                <a:solidFill>
                  <a:srgbClr val="FFF821"/>
                </a:solidFill>
              </a:rPr>
              <a:t>plus rapiens nil iuris habet ; diuinaque uirtus</a:t>
            </a:r>
          </a:p>
          <a:p>
            <a:pPr algn="just">
              <a:spcAft>
                <a:spcPts val="400"/>
              </a:spcAft>
            </a:pPr>
            <a:r>
              <a:rPr lang="fr-FR" altLang="x-none" sz="1400" b="1" i="0">
                <a:solidFill>
                  <a:srgbClr val="FFF821"/>
                </a:solidFill>
              </a:rPr>
              <a:t>rursus membra ligans animata cadauera mouit ;</a:t>
            </a:r>
          </a:p>
          <a:p>
            <a:pPr algn="just">
              <a:spcAft>
                <a:spcPts val="400"/>
              </a:spcAft>
            </a:pPr>
            <a:r>
              <a:rPr lang="fr-FR" altLang="x-none" sz="1400" b="1" i="0">
                <a:solidFill>
                  <a:srgbClr val="FFF821"/>
                </a:solidFill>
              </a:rPr>
              <a:t>ad uitam monumenta patent, cineresque piorum</a:t>
            </a:r>
          </a:p>
          <a:p>
            <a:pPr algn="just">
              <a:spcAft>
                <a:spcPts val="400"/>
              </a:spcAft>
            </a:pPr>
            <a:r>
              <a:rPr lang="fr-FR" altLang="x-none" sz="1400" b="1" i="0">
                <a:solidFill>
                  <a:srgbClr val="FFF821"/>
                </a:solidFill>
              </a:rPr>
              <a:t>natalem post busta nouant. Lux tertia surgit ;</a:t>
            </a:r>
          </a:p>
          <a:p>
            <a:pPr algn="just">
              <a:spcAft>
                <a:spcPts val="400"/>
              </a:spcAft>
            </a:pPr>
            <a:r>
              <a:rPr lang="fr-FR" altLang="x-none" sz="1400" b="1" i="0">
                <a:solidFill>
                  <a:srgbClr val="FFF821"/>
                </a:solidFill>
              </a:rPr>
              <a:t>15 maiestas cum carne redit speciemque coruscam</a:t>
            </a:r>
          </a:p>
          <a:p>
            <a:pPr algn="just">
              <a:spcAft>
                <a:spcPts val="400"/>
              </a:spcAft>
            </a:pPr>
            <a:r>
              <a:rPr lang="fr-FR" altLang="x-none" sz="1400" b="1" i="0">
                <a:solidFill>
                  <a:srgbClr val="FFF821"/>
                </a:solidFill>
              </a:rPr>
              <a:t>umbrarum de sede refert ut ab exsule limo</a:t>
            </a:r>
          </a:p>
          <a:p>
            <a:pPr algn="just">
              <a:spcAft>
                <a:spcPts val="400"/>
              </a:spcAft>
            </a:pPr>
            <a:r>
              <a:rPr lang="fr-FR" altLang="x-none" sz="1400" b="1" i="0">
                <a:solidFill>
                  <a:srgbClr val="FFF821"/>
                </a:solidFill>
              </a:rPr>
              <a:t>interclusa diu patriae repetatur origo.</a:t>
            </a:r>
          </a:p>
          <a:p>
            <a:pPr algn="just">
              <a:spcAft>
                <a:spcPts val="400"/>
              </a:spcAft>
            </a:pPr>
            <a:r>
              <a:rPr lang="fr-FR" altLang="x-none" sz="1400" b="1" i="0">
                <a:solidFill>
                  <a:srgbClr val="FFF821"/>
                </a:solidFill>
              </a:rPr>
              <a:t>Omnipotens parat ipse uias et corpora secum</a:t>
            </a:r>
          </a:p>
          <a:p>
            <a:pPr algn="just">
              <a:spcAft>
                <a:spcPts val="400"/>
              </a:spcAft>
            </a:pPr>
            <a:r>
              <a:rPr lang="fr-FR" altLang="x-none" sz="1400" b="1" i="0">
                <a:solidFill>
                  <a:srgbClr val="FFF821"/>
                </a:solidFill>
              </a:rPr>
              <a:t>post tumulos regnare iubet ; moriente ueneni</a:t>
            </a:r>
          </a:p>
          <a:p>
            <a:pPr algn="l"/>
            <a:r>
              <a:rPr lang="fr-FR" altLang="x-none" sz="1400" b="1" i="0">
                <a:solidFill>
                  <a:srgbClr val="FFF821"/>
                </a:solidFill>
              </a:rPr>
              <a:t>20 semine, florigero sua germina reddidit horto.</a:t>
            </a:r>
            <a:endParaRPr lang="fr-FR" altLang="x-none" i="0">
              <a:latin typeface="Times" charset="0"/>
            </a:endParaRPr>
          </a:p>
        </p:txBody>
      </p:sp>
      <p:sp>
        <p:nvSpPr>
          <p:cNvPr id="171021" name="Rectangle 13"/>
          <p:cNvSpPr>
            <a:spLocks noChangeArrowheads="1"/>
          </p:cNvSpPr>
          <p:nvPr/>
        </p:nvSpPr>
        <p:spPr bwMode="auto">
          <a:xfrm>
            <a:off x="0" y="228600"/>
            <a:ext cx="3962400" cy="457200"/>
          </a:xfrm>
          <a:prstGeom prst="rect">
            <a:avLst/>
          </a:prstGeom>
          <a:noFill/>
          <a:ln>
            <a:noFill/>
          </a:ln>
          <a:effectLst/>
          <a:extLst>
            <a:ext uri="{909E8E84-426E-40DD-AFC4-6F175D3DCCD1}">
              <a14:hiddenFill xmlns:a14="http://schemas.microsoft.com/office/drawing/2010/main">
                <a:solidFill>
                  <a:srgbClr val="FFF82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sz="1800" b="1" i="0">
                <a:solidFill>
                  <a:srgbClr val="4E2FFA"/>
                </a:solidFill>
              </a:rPr>
              <a:t>III. Orphée: la descente aux enfers</a:t>
            </a:r>
            <a:endParaRPr lang="fr-FR" altLang="x-none" i="0">
              <a:latin typeface="Times New Roman"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71021"/>
                                        </p:tgtEl>
                                        <p:attrNameLst>
                                          <p:attrName>style.visibility</p:attrName>
                                        </p:attrNameLst>
                                      </p:cBhvr>
                                      <p:to>
                                        <p:strVal val="visible"/>
                                      </p:to>
                                    </p:set>
                                    <p:animEffect transition="in" filter="box(out)">
                                      <p:cBhvr>
                                        <p:cTn id="7" dur="500"/>
                                        <p:tgtEl>
                                          <p:spTgt spid="1710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171017"/>
                                        </p:tgtEl>
                                        <p:attrNameLst>
                                          <p:attrName>style.visibility</p:attrName>
                                        </p:attrNameLst>
                                      </p:cBhvr>
                                      <p:to>
                                        <p:strVal val="visible"/>
                                      </p:to>
                                    </p:set>
                                    <p:animEffect transition="in" filter="strips(upLeft)">
                                      <p:cBhvr>
                                        <p:cTn id="12" dur="500"/>
                                        <p:tgtEl>
                                          <p:spTgt spid="1710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71018"/>
                                        </p:tgtEl>
                                        <p:attrNameLst>
                                          <p:attrName>style.visibility</p:attrName>
                                        </p:attrNameLst>
                                      </p:cBhvr>
                                      <p:to>
                                        <p:strVal val="visible"/>
                                      </p:to>
                                    </p:set>
                                    <p:animEffect transition="in" filter="strips(upRight)">
                                      <p:cBhvr>
                                        <p:cTn id="17" dur="500"/>
                                        <p:tgtEl>
                                          <p:spTgt spid="171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7" grpId="0" autoUpdateAnimBg="0"/>
      <p:bldP spid="171018" grpId="0" autoUpdateAnimBg="0"/>
      <p:bldP spid="17102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3060" name="Text Box 4"/>
          <p:cNvSpPr txBox="1">
            <a:spLocks noChangeArrowheads="1"/>
          </p:cNvSpPr>
          <p:nvPr/>
        </p:nvSpPr>
        <p:spPr bwMode="auto">
          <a:xfrm>
            <a:off x="5334000" y="560388"/>
            <a:ext cx="3733800" cy="4697412"/>
          </a:xfrm>
          <a:prstGeom prst="rect">
            <a:avLst/>
          </a:prstGeom>
          <a:solidFill>
            <a:srgbClr val="DBFFA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a:defRPr kumimoji="1" sz="2400">
                <a:solidFill>
                  <a:schemeClr val="tx1"/>
                </a:solidFill>
                <a:latin typeface="Times New Roman" charset="0"/>
              </a:defRPr>
            </a:lvl1pPr>
            <a:lvl2pPr marL="1119188" indent="-457200" algn="l">
              <a:defRPr kumimoji="1" sz="2400">
                <a:solidFill>
                  <a:schemeClr val="tx1"/>
                </a:solidFill>
                <a:latin typeface="Times New Roman" charset="0"/>
              </a:defRPr>
            </a:lvl2pPr>
            <a:lvl3pPr marL="1766888" indent="-457200" algn="l">
              <a:defRPr kumimoji="1" sz="2400">
                <a:solidFill>
                  <a:schemeClr val="tx1"/>
                </a:solidFill>
                <a:latin typeface="Times New Roman" charset="0"/>
              </a:defRPr>
            </a:lvl3pPr>
            <a:lvl4pPr marL="2414588" indent="-457200" algn="l">
              <a:defRPr kumimoji="1" sz="2400">
                <a:solidFill>
                  <a:schemeClr val="tx1"/>
                </a:solidFill>
                <a:latin typeface="Times New Roman" charset="0"/>
              </a:defRPr>
            </a:lvl4pPr>
            <a:lvl5pPr marL="3062288" indent="-457200" algn="l">
              <a:defRPr kumimoji="1" sz="2400">
                <a:solidFill>
                  <a:schemeClr val="tx1"/>
                </a:solidFill>
                <a:latin typeface="Times New Roman" charset="0"/>
              </a:defRPr>
            </a:lvl5pPr>
            <a:lvl6pPr marL="3519488" indent="-457200" eaLnBrk="0" fontAlgn="base" hangingPunct="0">
              <a:spcBef>
                <a:spcPct val="0"/>
              </a:spcBef>
              <a:spcAft>
                <a:spcPct val="0"/>
              </a:spcAft>
              <a:defRPr kumimoji="1" sz="2400">
                <a:solidFill>
                  <a:schemeClr val="tx1"/>
                </a:solidFill>
                <a:latin typeface="Times New Roman" charset="0"/>
              </a:defRPr>
            </a:lvl6pPr>
            <a:lvl7pPr marL="3976688" indent="-457200" eaLnBrk="0" fontAlgn="base" hangingPunct="0">
              <a:spcBef>
                <a:spcPct val="0"/>
              </a:spcBef>
              <a:spcAft>
                <a:spcPct val="0"/>
              </a:spcAft>
              <a:defRPr kumimoji="1" sz="2400">
                <a:solidFill>
                  <a:schemeClr val="tx1"/>
                </a:solidFill>
                <a:latin typeface="Times New Roman" charset="0"/>
              </a:defRPr>
            </a:lvl7pPr>
            <a:lvl8pPr marL="4433888" indent="-457200" eaLnBrk="0" fontAlgn="base" hangingPunct="0">
              <a:spcBef>
                <a:spcPct val="0"/>
              </a:spcBef>
              <a:spcAft>
                <a:spcPct val="0"/>
              </a:spcAft>
              <a:defRPr kumimoji="1" sz="2400">
                <a:solidFill>
                  <a:schemeClr val="tx1"/>
                </a:solidFill>
                <a:latin typeface="Times New Roman" charset="0"/>
              </a:defRPr>
            </a:lvl8pPr>
            <a:lvl9pPr marL="4891088" indent="-457200" eaLnBrk="0" fontAlgn="base" hangingPunct="0">
              <a:spcBef>
                <a:spcPct val="0"/>
              </a:spcBef>
              <a:spcAft>
                <a:spcPct val="0"/>
              </a:spcAft>
              <a:defRPr kumimoji="1" sz="2400">
                <a:solidFill>
                  <a:schemeClr val="tx1"/>
                </a:solidFill>
                <a:latin typeface="Times New Roman" charset="0"/>
              </a:defRPr>
            </a:lvl9pPr>
          </a:lstStyle>
          <a:p>
            <a:pPr algn="just">
              <a:spcAft>
                <a:spcPts val="400"/>
              </a:spcAft>
              <a:buFont typeface="Times" charset="0"/>
              <a:buNone/>
            </a:pPr>
            <a:r>
              <a:rPr lang="fr-FR" altLang="x-none" sz="1200" b="1">
                <a:solidFill>
                  <a:srgbClr val="4E2FFA"/>
                </a:solidFill>
                <a:latin typeface="Arial" charset="0"/>
              </a:rPr>
              <a:t>a. Descente</a:t>
            </a:r>
          </a:p>
          <a:p>
            <a:pPr algn="just">
              <a:spcAft>
                <a:spcPts val="400"/>
              </a:spcAft>
              <a:buFont typeface="Times" charset="0"/>
              <a:buNone/>
            </a:pPr>
            <a:r>
              <a:rPr lang="fr-FR" altLang="x-none" sz="1200" i="0">
                <a:solidFill>
                  <a:srgbClr val="4E2FFA"/>
                </a:solidFill>
                <a:latin typeface="Arial" charset="0"/>
              </a:rPr>
              <a:t>— spectacle cosmique en clair-obscur ;</a:t>
            </a:r>
          </a:p>
          <a:p>
            <a:pPr algn="just">
              <a:spcAft>
                <a:spcPts val="400"/>
              </a:spcAft>
              <a:buFont typeface="Times" charset="0"/>
              <a:buNone/>
            </a:pPr>
            <a:r>
              <a:rPr lang="fr-FR" altLang="x-none" sz="1200" i="0">
                <a:solidFill>
                  <a:srgbClr val="4E2FFA"/>
                </a:solidFill>
                <a:latin typeface="Arial" charset="0"/>
              </a:rPr>
              <a:t>— chemin rouvert des enfers au ciel en suivant le nouvel arbre de vie (</a:t>
            </a:r>
            <a:r>
              <a:rPr lang="fr-FR" altLang="x-none" sz="1200">
                <a:solidFill>
                  <a:srgbClr val="4E2FFA"/>
                </a:solidFill>
                <a:latin typeface="Arial" charset="0"/>
              </a:rPr>
              <a:t>cfr.</a:t>
            </a:r>
            <a:r>
              <a:rPr lang="fr-FR" altLang="x-none" sz="1200" i="0">
                <a:solidFill>
                  <a:srgbClr val="4E2FFA"/>
                </a:solidFill>
                <a:latin typeface="Arial" charset="0"/>
              </a:rPr>
              <a:t> Verg., </a:t>
            </a:r>
            <a:r>
              <a:rPr lang="fr-FR" altLang="x-none" sz="1200">
                <a:solidFill>
                  <a:srgbClr val="4E2FFA"/>
                </a:solidFill>
                <a:latin typeface="Arial" charset="0"/>
              </a:rPr>
              <a:t>georg.</a:t>
            </a:r>
            <a:r>
              <a:rPr lang="fr-FR" altLang="x-none" sz="1200" i="0">
                <a:solidFill>
                  <a:srgbClr val="4E2FFA"/>
                </a:solidFill>
                <a:latin typeface="Arial" charset="0"/>
              </a:rPr>
              <a:t> II,291-292 : </a:t>
            </a:r>
            <a:r>
              <a:rPr lang="fr-FR" altLang="x-none" sz="1200">
                <a:solidFill>
                  <a:srgbClr val="4E2FFA"/>
                </a:solidFill>
                <a:latin typeface="Arial" charset="0"/>
              </a:rPr>
              <a:t>aesculus imprimis, quae, quantum uertice ad auras/ aetherias, tantum radice in Tartara tendit :</a:t>
            </a:r>
            <a:r>
              <a:rPr lang="fr-FR" altLang="x-none" sz="1200" i="0">
                <a:solidFill>
                  <a:srgbClr val="4E2FFA"/>
                </a:solidFill>
                <a:latin typeface="Arial" charset="0"/>
              </a:rPr>
              <a:t> « Le chêne-vert, notamment, dont la tête est aussi voisine des régions de l’éther que de ses racines il s’étend vers le Tartare ») ;</a:t>
            </a:r>
          </a:p>
          <a:p>
            <a:pPr algn="just">
              <a:spcAft>
                <a:spcPts val="400"/>
              </a:spcAft>
              <a:buFont typeface="Times" charset="0"/>
              <a:buNone/>
            </a:pPr>
            <a:r>
              <a:rPr lang="fr-FR" altLang="x-none" sz="1200" i="0">
                <a:solidFill>
                  <a:srgbClr val="4E2FFA"/>
                </a:solidFill>
                <a:latin typeface="Arial" charset="0"/>
              </a:rPr>
              <a:t>— entrée du Jour dans l’obscurité des enfers // entrée d’Orphée chez les Mânes : </a:t>
            </a:r>
            <a:r>
              <a:rPr lang="fr-FR" altLang="x-none" sz="1200">
                <a:solidFill>
                  <a:srgbClr val="4E2FFA"/>
                </a:solidFill>
                <a:latin typeface="Arial" charset="0"/>
              </a:rPr>
              <a:t>cfr. </a:t>
            </a:r>
            <a:r>
              <a:rPr lang="fr-FR" altLang="x-none" sz="1200" i="0">
                <a:solidFill>
                  <a:srgbClr val="4E2FFA"/>
                </a:solidFill>
                <a:latin typeface="Arial" charset="0"/>
              </a:rPr>
              <a:t>v. 7 et Verg., </a:t>
            </a:r>
            <a:r>
              <a:rPr lang="fr-FR" altLang="x-none" sz="1200">
                <a:solidFill>
                  <a:srgbClr val="4E2FFA"/>
                </a:solidFill>
                <a:latin typeface="Arial" charset="0"/>
              </a:rPr>
              <a:t>georg.,</a:t>
            </a:r>
            <a:r>
              <a:rPr lang="fr-FR" altLang="x-none" sz="1200" i="0">
                <a:solidFill>
                  <a:srgbClr val="4E2FFA"/>
                </a:solidFill>
                <a:latin typeface="Arial" charset="0"/>
              </a:rPr>
              <a:t> IV,469 ;</a:t>
            </a:r>
          </a:p>
          <a:p>
            <a:pPr algn="just">
              <a:spcAft>
                <a:spcPts val="400"/>
              </a:spcAft>
              <a:buFont typeface="Times" charset="0"/>
              <a:buNone/>
            </a:pPr>
            <a:r>
              <a:rPr lang="fr-FR" altLang="x-none" sz="1200" i="0">
                <a:solidFill>
                  <a:srgbClr val="4E2FFA"/>
                </a:solidFill>
                <a:latin typeface="Arial" charset="0"/>
              </a:rPr>
              <a:t>— les astres « accompagnent » le Christ dans son voyage infernal ;</a:t>
            </a:r>
          </a:p>
          <a:p>
            <a:pPr algn="just">
              <a:spcAft>
                <a:spcPts val="400"/>
              </a:spcAft>
              <a:buFont typeface="Times" charset="0"/>
              <a:buNone/>
            </a:pPr>
            <a:r>
              <a:rPr lang="fr-FR" altLang="x-none" sz="1200" i="0">
                <a:solidFill>
                  <a:srgbClr val="4E2FFA"/>
                </a:solidFill>
                <a:latin typeface="Arial" charset="0"/>
              </a:rPr>
              <a:t>— effroi des éléments naturels // stupeur des enfers au chant d’Orphée ;</a:t>
            </a:r>
          </a:p>
          <a:p>
            <a:pPr algn="just">
              <a:spcAft>
                <a:spcPts val="400"/>
              </a:spcAft>
              <a:buFont typeface="Times" charset="0"/>
              <a:buNone/>
            </a:pPr>
            <a:r>
              <a:rPr lang="fr-FR" altLang="x-none" sz="1200" i="0">
                <a:solidFill>
                  <a:srgbClr val="4E2FFA"/>
                </a:solidFill>
                <a:latin typeface="Arial" charset="0"/>
              </a:rPr>
              <a:t>— l’obscurité des enfers est semblable à celle du regard éteint d’Œdipe (</a:t>
            </a:r>
            <a:r>
              <a:rPr lang="fr-FR" altLang="x-none" sz="1200">
                <a:solidFill>
                  <a:srgbClr val="4E2FFA"/>
                </a:solidFill>
                <a:latin typeface="Arial" charset="0"/>
              </a:rPr>
              <a:t>cfr.</a:t>
            </a:r>
            <a:r>
              <a:rPr lang="fr-FR" altLang="x-none" sz="1200" i="0">
                <a:solidFill>
                  <a:srgbClr val="4E2FFA"/>
                </a:solidFill>
                <a:latin typeface="Arial" charset="0"/>
              </a:rPr>
              <a:t> Stat., </a:t>
            </a:r>
            <a:r>
              <a:rPr lang="fr-FR" altLang="x-none" sz="1200">
                <a:solidFill>
                  <a:srgbClr val="4E2FFA"/>
                </a:solidFill>
                <a:latin typeface="Arial" charset="0"/>
              </a:rPr>
              <a:t>Theb.,</a:t>
            </a:r>
            <a:r>
              <a:rPr lang="fr-FR" altLang="x-none" sz="1200" i="0">
                <a:solidFill>
                  <a:srgbClr val="4E2FFA"/>
                </a:solidFill>
                <a:latin typeface="Arial" charset="0"/>
              </a:rPr>
              <a:t> I,46-47) ;</a:t>
            </a:r>
          </a:p>
          <a:p>
            <a:pPr algn="just">
              <a:spcAft>
                <a:spcPts val="400"/>
              </a:spcAft>
              <a:buFont typeface="Times" charset="0"/>
              <a:buNone/>
            </a:pPr>
            <a:r>
              <a:rPr lang="fr-FR" altLang="x-none" sz="1200" i="0">
                <a:solidFill>
                  <a:srgbClr val="4E2FFA"/>
                </a:solidFill>
                <a:latin typeface="Arial" charset="0"/>
              </a:rPr>
              <a:t>— combat d’allégories : mort de la mort ; victoire juridique (// Orphée qui demande aux divinités infernales de postposer leur droit sur la vie d’Eurydice, dans Ov., </a:t>
            </a:r>
            <a:r>
              <a:rPr lang="fr-FR" altLang="x-none" sz="1200">
                <a:solidFill>
                  <a:srgbClr val="4E2FFA"/>
                </a:solidFill>
                <a:latin typeface="Arial" charset="0"/>
              </a:rPr>
              <a:t>met.</a:t>
            </a:r>
            <a:r>
              <a:rPr lang="fr-FR" altLang="x-none" sz="1200" i="0">
                <a:solidFill>
                  <a:srgbClr val="4E2FFA"/>
                </a:solidFill>
                <a:latin typeface="Arial" charset="0"/>
              </a:rPr>
              <a:t> X, 32-39) ; triomphalisme théodosien de la Croix victorieuse ;</a:t>
            </a:r>
            <a:endParaRPr lang="fr-FR" altLang="x-none" i="0">
              <a:solidFill>
                <a:srgbClr val="4E2FFA"/>
              </a:solidFill>
              <a:latin typeface="Times" charset="0"/>
            </a:endParaRPr>
          </a:p>
        </p:txBody>
      </p:sp>
      <p:sp>
        <p:nvSpPr>
          <p:cNvPr id="173061" name="Text Box 5"/>
          <p:cNvSpPr txBox="1">
            <a:spLocks noChangeArrowheads="1"/>
          </p:cNvSpPr>
          <p:nvPr/>
        </p:nvSpPr>
        <p:spPr bwMode="auto">
          <a:xfrm>
            <a:off x="1066800" y="5233988"/>
            <a:ext cx="8001000" cy="1624012"/>
          </a:xfrm>
          <a:prstGeom prst="rect">
            <a:avLst/>
          </a:prstGeom>
          <a:solidFill>
            <a:srgbClr val="DBFFA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a:defRPr kumimoji="1" sz="2400">
                <a:solidFill>
                  <a:schemeClr val="tx1"/>
                </a:solidFill>
                <a:latin typeface="Times New Roman" charset="0"/>
              </a:defRPr>
            </a:lvl1pPr>
            <a:lvl2pPr marL="1119188" indent="-457200" algn="l">
              <a:defRPr kumimoji="1" sz="2400">
                <a:solidFill>
                  <a:schemeClr val="tx1"/>
                </a:solidFill>
                <a:latin typeface="Times New Roman" charset="0"/>
              </a:defRPr>
            </a:lvl2pPr>
            <a:lvl3pPr marL="1766888" indent="-457200" algn="l">
              <a:defRPr kumimoji="1" sz="2400">
                <a:solidFill>
                  <a:schemeClr val="tx1"/>
                </a:solidFill>
                <a:latin typeface="Times New Roman" charset="0"/>
              </a:defRPr>
            </a:lvl3pPr>
            <a:lvl4pPr marL="2414588" indent="-457200" algn="l">
              <a:defRPr kumimoji="1" sz="2400">
                <a:solidFill>
                  <a:schemeClr val="tx1"/>
                </a:solidFill>
                <a:latin typeface="Times New Roman" charset="0"/>
              </a:defRPr>
            </a:lvl4pPr>
            <a:lvl5pPr marL="3062288" indent="-457200" algn="l">
              <a:defRPr kumimoji="1" sz="2400">
                <a:solidFill>
                  <a:schemeClr val="tx1"/>
                </a:solidFill>
                <a:latin typeface="Times New Roman" charset="0"/>
              </a:defRPr>
            </a:lvl5pPr>
            <a:lvl6pPr marL="3519488" indent="-457200" eaLnBrk="0" fontAlgn="base" hangingPunct="0">
              <a:spcBef>
                <a:spcPct val="0"/>
              </a:spcBef>
              <a:spcAft>
                <a:spcPct val="0"/>
              </a:spcAft>
              <a:defRPr kumimoji="1" sz="2400">
                <a:solidFill>
                  <a:schemeClr val="tx1"/>
                </a:solidFill>
                <a:latin typeface="Times New Roman" charset="0"/>
              </a:defRPr>
            </a:lvl6pPr>
            <a:lvl7pPr marL="3976688" indent="-457200" eaLnBrk="0" fontAlgn="base" hangingPunct="0">
              <a:spcBef>
                <a:spcPct val="0"/>
              </a:spcBef>
              <a:spcAft>
                <a:spcPct val="0"/>
              </a:spcAft>
              <a:defRPr kumimoji="1" sz="2400">
                <a:solidFill>
                  <a:schemeClr val="tx1"/>
                </a:solidFill>
                <a:latin typeface="Times New Roman" charset="0"/>
              </a:defRPr>
            </a:lvl7pPr>
            <a:lvl8pPr marL="4433888" indent="-457200" eaLnBrk="0" fontAlgn="base" hangingPunct="0">
              <a:spcBef>
                <a:spcPct val="0"/>
              </a:spcBef>
              <a:spcAft>
                <a:spcPct val="0"/>
              </a:spcAft>
              <a:defRPr kumimoji="1" sz="2400">
                <a:solidFill>
                  <a:schemeClr val="tx1"/>
                </a:solidFill>
                <a:latin typeface="Times New Roman" charset="0"/>
              </a:defRPr>
            </a:lvl8pPr>
            <a:lvl9pPr marL="4891088" indent="-457200" eaLnBrk="0" fontAlgn="base" hangingPunct="0">
              <a:spcBef>
                <a:spcPct val="0"/>
              </a:spcBef>
              <a:spcAft>
                <a:spcPct val="0"/>
              </a:spcAft>
              <a:defRPr kumimoji="1" sz="2400">
                <a:solidFill>
                  <a:schemeClr val="tx1"/>
                </a:solidFill>
                <a:latin typeface="Times New Roman" charset="0"/>
              </a:defRPr>
            </a:lvl9pPr>
          </a:lstStyle>
          <a:p>
            <a:pPr algn="just">
              <a:spcAft>
                <a:spcPts val="400"/>
              </a:spcAft>
              <a:buFont typeface="Times" charset="0"/>
              <a:buNone/>
            </a:pPr>
            <a:r>
              <a:rPr lang="fr-FR" altLang="x-none" sz="1200" b="1">
                <a:solidFill>
                  <a:srgbClr val="4E2FFA"/>
                </a:solidFill>
                <a:latin typeface="Arial" charset="0"/>
              </a:rPr>
              <a:t>b. Remontée</a:t>
            </a:r>
            <a:endParaRPr lang="fr-FR" altLang="x-none" sz="1200" i="0">
              <a:solidFill>
                <a:srgbClr val="4E2FFA"/>
              </a:solidFill>
              <a:latin typeface="Arial" charset="0"/>
            </a:endParaRPr>
          </a:p>
          <a:p>
            <a:pPr algn="just">
              <a:spcAft>
                <a:spcPts val="400"/>
              </a:spcAft>
            </a:pPr>
            <a:r>
              <a:rPr lang="fr-FR" altLang="x-none" sz="1200" i="0">
                <a:solidFill>
                  <a:srgbClr val="4E2FFA"/>
                </a:solidFill>
                <a:latin typeface="Arial" charset="0"/>
              </a:rPr>
              <a:t>— Libération des âmes des enfers: arrachement aux liens de la mort;</a:t>
            </a:r>
          </a:p>
          <a:p>
            <a:pPr algn="just">
              <a:spcAft>
                <a:spcPts val="400"/>
              </a:spcAft>
            </a:pPr>
            <a:r>
              <a:rPr lang="fr-FR" altLang="x-none" sz="1200" i="0">
                <a:solidFill>
                  <a:srgbClr val="4E2FFA"/>
                </a:solidFill>
                <a:latin typeface="Arial" charset="0"/>
              </a:rPr>
              <a:t>— Vision épique du retour du héros victorieux accompagné des trophées de sa victoire : voir Verg., </a:t>
            </a:r>
            <a:r>
              <a:rPr lang="fr-FR" altLang="x-none" sz="1200">
                <a:solidFill>
                  <a:srgbClr val="4E2FFA"/>
                </a:solidFill>
                <a:latin typeface="Arial" charset="0"/>
              </a:rPr>
              <a:t>Aen.,</a:t>
            </a:r>
            <a:r>
              <a:rPr lang="fr-FR" altLang="x-none" sz="1200" i="0">
                <a:solidFill>
                  <a:srgbClr val="4E2FFA"/>
                </a:solidFill>
                <a:latin typeface="Arial" charset="0"/>
              </a:rPr>
              <a:t>  XI, 1-13 (trophée de Mézence) ; « trophée de la chair » ressuscitée ;</a:t>
            </a:r>
          </a:p>
          <a:p>
            <a:r>
              <a:rPr lang="fr-FR" altLang="x-none" sz="1200" i="0">
                <a:solidFill>
                  <a:srgbClr val="4E2FFA"/>
                </a:solidFill>
                <a:latin typeface="Arial" charset="0"/>
              </a:rPr>
              <a:t>— restauration du Paradis reconquis ;</a:t>
            </a:r>
            <a:endParaRPr lang="fr-FR" altLang="x-none" sz="1200" b="1">
              <a:solidFill>
                <a:srgbClr val="4E2FFA"/>
              </a:solidFill>
              <a:latin typeface="Arial" charset="0"/>
            </a:endParaRPr>
          </a:p>
          <a:p>
            <a:pPr algn="just">
              <a:spcAft>
                <a:spcPts val="400"/>
              </a:spcAft>
              <a:buFont typeface="Times" charset="0"/>
              <a:buNone/>
            </a:pPr>
            <a:r>
              <a:rPr lang="fr-FR" altLang="x-none" sz="1200" i="0">
                <a:solidFill>
                  <a:srgbClr val="4E2FFA"/>
                </a:solidFill>
                <a:latin typeface="Arial" charset="0"/>
              </a:rPr>
              <a:t>— spectacle cosmique en clair-obscur ;</a:t>
            </a:r>
          </a:p>
          <a:p>
            <a:pPr algn="just">
              <a:spcAft>
                <a:spcPts val="400"/>
              </a:spcAft>
              <a:buFont typeface="Times" charset="0"/>
              <a:buNone/>
            </a:pPr>
            <a:r>
              <a:rPr lang="fr-FR" altLang="x-none" sz="1200" i="0">
                <a:solidFill>
                  <a:srgbClr val="4E2FFA"/>
                </a:solidFill>
                <a:latin typeface="Arial" charset="0"/>
              </a:rPr>
              <a:t>— </a:t>
            </a:r>
            <a:r>
              <a:rPr lang="fr-FR" altLang="x-none" sz="1200">
                <a:solidFill>
                  <a:srgbClr val="4E2FFA"/>
                </a:solidFill>
                <a:latin typeface="Arial" charset="0"/>
              </a:rPr>
              <a:t>moriente ueneni semine</a:t>
            </a:r>
            <a:r>
              <a:rPr lang="fr-FR" altLang="x-none" sz="1200" i="0">
                <a:solidFill>
                  <a:srgbClr val="4E2FFA"/>
                </a:solidFill>
                <a:latin typeface="Arial" charset="0"/>
              </a:rPr>
              <a:t> &gt;&lt; morsure du serpent au talon d’Eurydice</a:t>
            </a:r>
            <a:endParaRPr lang="fr-FR" altLang="x-none" sz="1400" i="0">
              <a:solidFill>
                <a:srgbClr val="4E2FFA"/>
              </a:solidFill>
              <a:latin typeface="Arial" charset="0"/>
            </a:endParaRPr>
          </a:p>
        </p:txBody>
      </p:sp>
      <p:sp>
        <p:nvSpPr>
          <p:cNvPr id="173065" name="Text Box 9"/>
          <p:cNvSpPr txBox="1">
            <a:spLocks noChangeArrowheads="1"/>
          </p:cNvSpPr>
          <p:nvPr/>
        </p:nvSpPr>
        <p:spPr bwMode="auto">
          <a:xfrm>
            <a:off x="0" y="292100"/>
            <a:ext cx="50292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spcAft>
                <a:spcPts val="400"/>
              </a:spcAft>
            </a:pPr>
            <a:r>
              <a:rPr lang="fr-FR" altLang="x-none" sz="1400" b="1" i="0">
                <a:solidFill>
                  <a:srgbClr val="FFF821"/>
                </a:solidFill>
              </a:rPr>
              <a:t>Arator, </a:t>
            </a:r>
            <a:r>
              <a:rPr lang="fr-FR" altLang="x-none" sz="1400" b="1">
                <a:solidFill>
                  <a:srgbClr val="FFF821"/>
                </a:solidFill>
              </a:rPr>
              <a:t>Historia apostolica,</a:t>
            </a:r>
            <a:r>
              <a:rPr lang="fr-FR" altLang="x-none" sz="1400" b="1" i="0">
                <a:solidFill>
                  <a:srgbClr val="FFF821"/>
                </a:solidFill>
              </a:rPr>
              <a:t> I,  4-20 :</a:t>
            </a:r>
          </a:p>
          <a:p>
            <a:pPr algn="just">
              <a:spcAft>
                <a:spcPts val="400"/>
              </a:spcAft>
            </a:pPr>
            <a:endParaRPr lang="fr-FR" altLang="x-none" sz="1400" b="1" i="0">
              <a:solidFill>
                <a:srgbClr val="FFF821"/>
              </a:solidFill>
            </a:endParaRPr>
          </a:p>
          <a:p>
            <a:pPr algn="l"/>
            <a:r>
              <a:rPr lang="fr-FR" altLang="x-none" sz="1400" b="1" i="0">
                <a:solidFill>
                  <a:srgbClr val="FFF821"/>
                </a:solidFill>
              </a:rPr>
              <a:t>« Le Christ a daigné toucher la profondeur de l'Enfer sans quitter les sommets du ciel ; le jour a libéré de la nuit éternelle les ténèbres damnées, après être entré chez les Mânes. Dans leur fuite, les astres abandonnent le ciel pour accompagner Dieu : effrayée par la croix du Christ, la nature veut subir une souffrance égale, et la puissance de la mort périt dans sa propre victoire ; engloutie sous le poids du triomphe, la mort a perdu tous ses droits, en ravissant davantage. En liant à nouveau les membres, la puissance divine a ranimé les cadavres; les tombeaux s'ouvrent à la vie et les cendres des saints renouvellent le jour de leur naissance après leur sépulture. Le troisième jour se lève : la majesté revient avec sa chair et rapporte du séjour des ombres une beauté étincelante, de sorte que, longtemps séparée de sa patrie par l'exil du limon, l'origine est retrouvée. Le Tout-Puissant prépare lui-même les voies, et invite les corps à régner avec lui après leur mort ; tandis que la semence du venin se meurt, le Christ a rendu au jardin fleuri ses propres semences. »</a:t>
            </a:r>
            <a:endParaRPr lang="fr-FR" altLang="x-none" i="0">
              <a:latin typeface="Times New Roman" charset="0"/>
            </a:endParaRPr>
          </a:p>
        </p:txBody>
      </p:sp>
      <p:sp>
        <p:nvSpPr>
          <p:cNvPr id="173067" name="Rectangle 11"/>
          <p:cNvSpPr>
            <a:spLocks noChangeArrowheads="1"/>
          </p:cNvSpPr>
          <p:nvPr/>
        </p:nvSpPr>
        <p:spPr bwMode="auto">
          <a:xfrm>
            <a:off x="3886200" y="0"/>
            <a:ext cx="3962400" cy="457200"/>
          </a:xfrm>
          <a:prstGeom prst="rect">
            <a:avLst/>
          </a:prstGeom>
          <a:noFill/>
          <a:ln>
            <a:noFill/>
          </a:ln>
          <a:effectLst/>
          <a:extLst>
            <a:ext uri="{909E8E84-426E-40DD-AFC4-6F175D3DCCD1}">
              <a14:hiddenFill xmlns:a14="http://schemas.microsoft.com/office/drawing/2010/main">
                <a:solidFill>
                  <a:srgbClr val="FFF82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sz="1800" b="1" i="0" dirty="0">
                <a:solidFill>
                  <a:schemeClr val="bg1"/>
                </a:solidFill>
              </a:rPr>
              <a:t>III. Orphée: la descente aux enfers</a:t>
            </a:r>
            <a:endParaRPr lang="fr-FR" altLang="x-none" i="0" dirty="0">
              <a:latin typeface="Times New Roman"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3067"/>
                                        </p:tgtEl>
                                        <p:attrNameLst>
                                          <p:attrName>style.visibility</p:attrName>
                                        </p:attrNameLst>
                                      </p:cBhvr>
                                      <p:to>
                                        <p:strVal val="visible"/>
                                      </p:to>
                                    </p:set>
                                    <p:animEffect transition="in" filter="box(out)">
                                      <p:cBhvr>
                                        <p:cTn id="7" dur="500"/>
                                        <p:tgtEl>
                                          <p:spTgt spid="173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3065"/>
                                        </p:tgtEl>
                                        <p:attrNameLst>
                                          <p:attrName>style.visibility</p:attrName>
                                        </p:attrNameLst>
                                      </p:cBhvr>
                                      <p:to>
                                        <p:strVal val="visible"/>
                                      </p:to>
                                    </p:set>
                                    <p:animEffect transition="in" filter="strips(upRight)">
                                      <p:cBhvr>
                                        <p:cTn id="12" dur="500"/>
                                        <p:tgtEl>
                                          <p:spTgt spid="1730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3060"/>
                                        </p:tgtEl>
                                        <p:attrNameLst>
                                          <p:attrName>style.visibility</p:attrName>
                                        </p:attrNameLst>
                                      </p:cBhvr>
                                      <p:to>
                                        <p:strVal val="visible"/>
                                      </p:to>
                                    </p:set>
                                    <p:animEffect transition="in" filter="dissolve">
                                      <p:cBhvr>
                                        <p:cTn id="17" dur="500"/>
                                        <p:tgtEl>
                                          <p:spTgt spid="1730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3061"/>
                                        </p:tgtEl>
                                        <p:attrNameLst>
                                          <p:attrName>style.visibility</p:attrName>
                                        </p:attrNameLst>
                                      </p:cBhvr>
                                      <p:to>
                                        <p:strVal val="visible"/>
                                      </p:to>
                                    </p:set>
                                    <p:animEffect transition="in" filter="dissolve">
                                      <p:cBhvr>
                                        <p:cTn id="22" dur="500"/>
                                        <p:tgtEl>
                                          <p:spTgt spid="173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animBg="1" autoUpdateAnimBg="0"/>
      <p:bldP spid="173061" grpId="0" animBg="1" autoUpdateAnimBg="0"/>
      <p:bldP spid="173065" grpId="0" autoUpdateAnimBg="0"/>
      <p:bldP spid="17306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16000" b="-16000"/>
          </a:stretch>
        </a:blipFill>
        <a:effectLst/>
      </p:bgPr>
    </p:bg>
    <p:spTree>
      <p:nvGrpSpPr>
        <p:cNvPr id="1" name=""/>
        <p:cNvGrpSpPr/>
        <p:nvPr/>
      </p:nvGrpSpPr>
      <p:grpSpPr>
        <a:xfrm>
          <a:off x="0" y="0"/>
          <a:ext cx="0" cy="0"/>
          <a:chOff x="0" y="0"/>
          <a:chExt cx="0" cy="0"/>
        </a:xfrm>
      </p:grpSpPr>
      <p:sp>
        <p:nvSpPr>
          <p:cNvPr id="256006" name="Rectangle 6"/>
          <p:cNvSpPr>
            <a:spLocks noChangeArrowheads="1"/>
          </p:cNvSpPr>
          <p:nvPr/>
        </p:nvSpPr>
        <p:spPr bwMode="auto">
          <a:xfrm>
            <a:off x="405160" y="1052736"/>
            <a:ext cx="8282880" cy="558924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fr-FR" altLang="x-none" sz="1400" b="1" i="0" dirty="0">
                <a:solidFill>
                  <a:schemeClr val="bg1"/>
                </a:solidFill>
              </a:rPr>
              <a:t>Boèce, </a:t>
            </a:r>
            <a:r>
              <a:rPr lang="fr-FR" altLang="x-none" sz="1400" b="1" dirty="0">
                <a:solidFill>
                  <a:schemeClr val="bg1"/>
                </a:solidFill>
              </a:rPr>
              <a:t>Consolation de Philosophie</a:t>
            </a:r>
            <a:r>
              <a:rPr lang="fr-FR" altLang="x-none" sz="1400" b="1" i="0" dirty="0">
                <a:solidFill>
                  <a:schemeClr val="bg1"/>
                </a:solidFill>
              </a:rPr>
              <a:t>, III, </a:t>
            </a:r>
            <a:r>
              <a:rPr lang="fr-FR" altLang="x-none" sz="1400" b="1" dirty="0" err="1">
                <a:solidFill>
                  <a:schemeClr val="bg1"/>
                </a:solidFill>
              </a:rPr>
              <a:t>carm</a:t>
            </a:r>
            <a:r>
              <a:rPr lang="fr-FR" altLang="x-none" sz="1400" b="1" i="0" dirty="0">
                <a:solidFill>
                  <a:schemeClr val="bg1"/>
                </a:solidFill>
              </a:rPr>
              <a:t>. 12</a:t>
            </a:r>
            <a:r>
              <a:rPr lang="fr-FR" altLang="x-none" sz="1400" i="0" dirty="0">
                <a:solidFill>
                  <a:srgbClr val="4E2FFA"/>
                </a:solidFill>
              </a:rPr>
              <a:t>.</a:t>
            </a:r>
            <a:r>
              <a:rPr lang="fr-FR" altLang="x-none" sz="1400" dirty="0">
                <a:solidFill>
                  <a:schemeClr val="bg1"/>
                </a:solidFill>
              </a:rPr>
              <a:t> </a:t>
            </a:r>
            <a:endParaRPr lang="fr-FR" altLang="x-none" sz="1400" i="0" dirty="0">
              <a:solidFill>
                <a:schemeClr val="bg1"/>
              </a:solidFill>
            </a:endParaRPr>
          </a:p>
          <a:p>
            <a:pPr algn="l"/>
            <a:endParaRPr lang="fr-FR" sz="1800" i="0" dirty="0">
              <a:solidFill>
                <a:schemeClr val="bg1"/>
              </a:solidFill>
            </a:endParaRPr>
          </a:p>
          <a:p>
            <a:pPr algn="just"/>
            <a:r>
              <a:rPr lang="fr-BE" sz="1400" b="1" i="0" dirty="0">
                <a:solidFill>
                  <a:srgbClr val="00B0F0"/>
                </a:solidFill>
              </a:rPr>
              <a:t>Heureux qui a pu contempler / du bien la source lumineuse ; / heureux qui a pu détacher / ses lourdes chaînes de terre. / Jadis un poète thrace, / pleurant la mort de son épouse, / après que, de ses tristes mélodies, / il eut fait accourir les forêts émues, / et s’arrêter les fleuves, / et que la biche eut allongé sans frayeur / son flanc aux côtés de lions féroces, / et que le lièvre eut regardé sans crainte / le chien déjà apaisé par le chant, / alors qu’un feu plus ardent / lui brûlait le fond du cœur / et que ses chants qui avaient soumis toutes choses / n’en charmaient pas le maître, / déplorant les cieux insensibles, / il se rendit dans les demeures d’</a:t>
            </a:r>
            <a:r>
              <a:rPr lang="fr-BE" sz="1400" b="1" i="0" dirty="0" err="1">
                <a:solidFill>
                  <a:srgbClr val="00B0F0"/>
                </a:solidFill>
              </a:rPr>
              <a:t>en-bas</a:t>
            </a:r>
            <a:r>
              <a:rPr lang="fr-BE" sz="1400" b="1" i="0" dirty="0">
                <a:solidFill>
                  <a:srgbClr val="00B0F0"/>
                </a:solidFill>
              </a:rPr>
              <a:t>. / Là, accompagnant des sons de sa lyre / ses chants enjôleurs, / tout ce qu’il avait puisé aux principales / sources de sa mère divine, / que lui donnait son chagrin impuissant, / que lui donnait son amour redoublant sa peine, / il le pleure jusqu’à émouvoir le Ténare / et d’une douce prière il demande / grâce aux seigneurs des ombres. / Saisi par ce chant inouï, le portier / aux trois têtes se fige d’étonnement ; / les déesses vengeresses / qui secouent de crainte les coupables, / tristes, fondent en larmes. / La roue rapide d’Ixion / n’entraîne plus la tête / et bien qu’affligé d’une longue soif / Tantale détourne les yeux du fleuve. / Tandis que le vautour est  rassasié de mélodies, / il ne déchire plus le foie de </a:t>
            </a:r>
            <a:r>
              <a:rPr lang="fr-BE" sz="1400" b="1" i="0" dirty="0" err="1">
                <a:solidFill>
                  <a:srgbClr val="00B0F0"/>
                </a:solidFill>
              </a:rPr>
              <a:t>Tityos</a:t>
            </a:r>
            <a:r>
              <a:rPr lang="fr-BE" sz="1400" b="1" i="0" dirty="0">
                <a:solidFill>
                  <a:srgbClr val="00B0F0"/>
                </a:solidFill>
              </a:rPr>
              <a:t>. / Enfin :  « Nous sommes vaincus », dit / le juge des ombres, apitoyé ; / « Nous accordons à cet homme de ramener /son épouse achetée au prix de son chant. / Mais qu’une loi limite ce cadeau : / jusqu’à ce qu’il ait quitté le Tartare, / interdiction de tourner les yeux ! »  / Qui imposerait sa loi à ceux qui s’aiment ? / L’amour est pour lui-même la plus grande loi. / Hélas !, tout près des frontières de la nuit, / Orphée son Eurydice / vit, perdit et tua. / Vous, cette histoire vous concerne, / vous qui, dans la lumière céleste / cherchez à conduire votre âme. / Car celui qui, vaincu, aurait tourné son regard / vers l’antre du Tartare, / tout ce qu’il emporte de plus précieux, / il le perd tandis qu’il regarde les lieux d’</a:t>
            </a:r>
            <a:r>
              <a:rPr lang="fr-BE" sz="1400" b="1" i="0" dirty="0" err="1">
                <a:solidFill>
                  <a:srgbClr val="00B0F0"/>
                </a:solidFill>
              </a:rPr>
              <a:t>en-bas</a:t>
            </a:r>
            <a:r>
              <a:rPr lang="fr-BE" sz="1400" b="1" i="0" dirty="0">
                <a:solidFill>
                  <a:srgbClr val="00B0F0"/>
                </a:solidFill>
              </a:rPr>
              <a:t>. </a:t>
            </a:r>
            <a:endParaRPr lang="fr-FR" sz="1400" b="1" i="0" dirty="0">
              <a:solidFill>
                <a:srgbClr val="00B0F0"/>
              </a:solidFill>
            </a:endParaRPr>
          </a:p>
        </p:txBody>
      </p:sp>
      <p:sp>
        <p:nvSpPr>
          <p:cNvPr id="6" name="Rectangle 11"/>
          <p:cNvSpPr>
            <a:spLocks noChangeArrowheads="1"/>
          </p:cNvSpPr>
          <p:nvPr/>
        </p:nvSpPr>
        <p:spPr bwMode="auto">
          <a:xfrm>
            <a:off x="4716016" y="188640"/>
            <a:ext cx="3288804" cy="457200"/>
          </a:xfrm>
          <a:prstGeom prst="rect">
            <a:avLst/>
          </a:prstGeom>
          <a:noFill/>
          <a:ln>
            <a:noFill/>
          </a:ln>
          <a:effectLst/>
          <a:extLst>
            <a:ext uri="{909E8E84-426E-40DD-AFC4-6F175D3DCCD1}">
              <a14:hiddenFill xmlns:a14="http://schemas.microsoft.com/office/drawing/2010/main">
                <a:solidFill>
                  <a:srgbClr val="FFF82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sz="1800" b="1" i="0" dirty="0">
                <a:solidFill>
                  <a:srgbClr val="FFFF00"/>
                </a:solidFill>
              </a:rPr>
              <a:t>IV. Orphée: un autre regard</a:t>
            </a:r>
            <a:endParaRPr lang="fr-FR" altLang="x-none" i="0" dirty="0">
              <a:solidFill>
                <a:srgbClr val="FFFF00"/>
              </a:solidFill>
              <a:latin typeface="Times New Roman"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6006"/>
                                        </p:tgtEl>
                                        <p:attrNameLst>
                                          <p:attrName>style.visibility</p:attrName>
                                        </p:attrNameLst>
                                      </p:cBhvr>
                                      <p:to>
                                        <p:strVal val="visible"/>
                                      </p:to>
                                    </p:set>
                                    <p:animEffect transition="in" filter="box(out)">
                                      <p:cBhvr>
                                        <p:cTn id="7" dur="500"/>
                                        <p:tgtEl>
                                          <p:spTgt spid="25600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6"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A0F32"/>
        </a:solidFill>
        <a:effectLst/>
      </p:bgPr>
    </p:bg>
    <p:spTree>
      <p:nvGrpSpPr>
        <p:cNvPr id="1" name=""/>
        <p:cNvGrpSpPr/>
        <p:nvPr/>
      </p:nvGrpSpPr>
      <p:grpSpPr>
        <a:xfrm>
          <a:off x="0" y="0"/>
          <a:ext cx="0" cy="0"/>
          <a:chOff x="0" y="0"/>
          <a:chExt cx="0" cy="0"/>
        </a:xfrm>
      </p:grpSpPr>
      <p:sp>
        <p:nvSpPr>
          <p:cNvPr id="256006" name="Rectangle 6"/>
          <p:cNvSpPr>
            <a:spLocks noChangeArrowheads="1"/>
          </p:cNvSpPr>
          <p:nvPr/>
        </p:nvSpPr>
        <p:spPr bwMode="auto">
          <a:xfrm>
            <a:off x="171624" y="633264"/>
            <a:ext cx="8749952" cy="6318448"/>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0" algn="l"/>
            <a:r>
              <a:rPr kumimoji="0" lang="fr-FR" altLang="fr-FR" sz="1400" b="1" i="0" dirty="0">
                <a:solidFill>
                  <a:srgbClr val="FFF821"/>
                </a:solidFill>
                <a:latin typeface="Arial" panose="020B0604020202020204" pitchFamily="34" charset="0"/>
                <a:cs typeface="Arial" panose="020B0604020202020204" pitchFamily="34" charset="0"/>
              </a:rPr>
              <a:t>A. Composition du poème :</a:t>
            </a:r>
          </a:p>
          <a:p>
            <a:pPr marL="342900" lvl="0" indent="-342900" algn="ctr">
              <a:buAutoNum type="alphaLcPeriod"/>
            </a:pPr>
            <a:r>
              <a:rPr kumimoji="0" lang="fr-FR" altLang="fr-FR" sz="1400" b="1" dirty="0">
                <a:solidFill>
                  <a:srgbClr val="FFF821"/>
                </a:solidFill>
                <a:latin typeface="Arial" panose="020B0604020202020204" pitchFamily="34" charset="0"/>
                <a:cs typeface="Arial" panose="020B0604020202020204" pitchFamily="34" charset="0"/>
              </a:rPr>
              <a:t>Composition d’ensemble</a:t>
            </a:r>
          </a:p>
          <a:p>
            <a:pPr marL="342900" lvl="0" indent="-342900" algn="ctr">
              <a:buAutoNum type="alphaLcPeriod"/>
            </a:pPr>
            <a:endParaRPr kumimoji="0" lang="fr-FR" altLang="fr-FR" sz="1400" b="1" i="0" dirty="0">
              <a:solidFill>
                <a:srgbClr val="FFF821"/>
              </a:solidFill>
              <a:latin typeface="Arial" panose="020B0604020202020204" pitchFamily="34" charset="0"/>
              <a:cs typeface="Arial" panose="020B0604020202020204" pitchFamily="34" charset="0"/>
            </a:endParaRPr>
          </a:p>
          <a:p>
            <a:pPr lvl="0" algn="l"/>
            <a:r>
              <a:rPr kumimoji="0" lang="fr-FR" altLang="fr-FR" sz="1400" b="1" i="0" dirty="0">
                <a:solidFill>
                  <a:srgbClr val="0C34FA"/>
                </a:solidFill>
                <a:latin typeface="Arial" panose="020B0604020202020204" pitchFamily="34" charset="0"/>
                <a:cs typeface="Arial" panose="020B0604020202020204" pitchFamily="34" charset="0"/>
              </a:rPr>
              <a:t>1.</a:t>
            </a:r>
            <a:r>
              <a:rPr kumimoji="0" lang="fr-FR" altLang="fr-FR" sz="1400" b="1" i="0" dirty="0">
                <a:solidFill>
                  <a:srgbClr val="FFF821"/>
                </a:solidFill>
                <a:latin typeface="Arial" panose="020B0604020202020204" pitchFamily="34" charset="0"/>
                <a:cs typeface="Arial" panose="020B0604020202020204" pitchFamily="34" charset="0"/>
              </a:rPr>
              <a:t> Introduction (v. 1-4) : appel à la quête du vrai bien et au détachement des liens terrestres : double </a:t>
            </a:r>
            <a:r>
              <a:rPr kumimoji="0" lang="fr-FR" altLang="fr-FR" sz="1400" b="1" i="0" dirty="0" err="1">
                <a:solidFill>
                  <a:srgbClr val="FFF821"/>
                </a:solidFill>
                <a:latin typeface="Arial" panose="020B0604020202020204" pitchFamily="34" charset="0"/>
                <a:cs typeface="Arial" panose="020B0604020202020204" pitchFamily="34" charset="0"/>
              </a:rPr>
              <a:t>macarisme</a:t>
            </a:r>
            <a:r>
              <a:rPr kumimoji="0" lang="fr-FR" altLang="fr-FR" sz="1400" b="1" i="0" dirty="0">
                <a:solidFill>
                  <a:srgbClr val="FFF821"/>
                </a:solidFill>
                <a:latin typeface="Arial" panose="020B0604020202020204" pitchFamily="34" charset="0"/>
                <a:cs typeface="Arial" panose="020B0604020202020204" pitchFamily="34" charset="0"/>
              </a:rPr>
              <a:t>, qui répond à la fin du poème central de la </a:t>
            </a:r>
            <a:r>
              <a:rPr kumimoji="0" lang="fr-FR" altLang="fr-FR" sz="1400" b="1" dirty="0">
                <a:solidFill>
                  <a:srgbClr val="FFF821"/>
                </a:solidFill>
                <a:latin typeface="Arial" panose="020B0604020202020204" pitchFamily="34" charset="0"/>
                <a:cs typeface="Arial" panose="020B0604020202020204" pitchFamily="34" charset="0"/>
              </a:rPr>
              <a:t>Consolation</a:t>
            </a:r>
            <a:r>
              <a:rPr kumimoji="0" lang="fr-FR" altLang="fr-FR" sz="1400" b="1" i="0" dirty="0">
                <a:solidFill>
                  <a:srgbClr val="FFF821"/>
                </a:solidFill>
                <a:latin typeface="Arial" panose="020B0604020202020204" pitchFamily="34" charset="0"/>
                <a:cs typeface="Arial" panose="020B0604020202020204" pitchFamily="34" charset="0"/>
              </a:rPr>
              <a:t> (III, </a:t>
            </a:r>
            <a:r>
              <a:rPr kumimoji="0" lang="fr-FR" altLang="fr-FR" sz="1400" b="1" dirty="0" err="1">
                <a:solidFill>
                  <a:srgbClr val="FFF821"/>
                </a:solidFill>
                <a:latin typeface="Arial" panose="020B0604020202020204" pitchFamily="34" charset="0"/>
                <a:cs typeface="Arial" panose="020B0604020202020204" pitchFamily="34" charset="0"/>
              </a:rPr>
              <a:t>metr</a:t>
            </a:r>
            <a:r>
              <a:rPr kumimoji="0" lang="fr-FR" altLang="fr-FR" sz="1400" b="1" dirty="0">
                <a:solidFill>
                  <a:srgbClr val="FFF821"/>
                </a:solidFill>
                <a:latin typeface="Arial" panose="020B0604020202020204" pitchFamily="34" charset="0"/>
                <a:cs typeface="Arial" panose="020B0604020202020204" pitchFamily="34" charset="0"/>
              </a:rPr>
              <a:t>. </a:t>
            </a:r>
            <a:r>
              <a:rPr kumimoji="0" lang="fr-FR" altLang="fr-FR" sz="1400" b="1" i="0" dirty="0">
                <a:solidFill>
                  <a:srgbClr val="FFF821"/>
                </a:solidFill>
                <a:latin typeface="Arial" panose="020B0604020202020204" pitchFamily="34" charset="0"/>
                <a:cs typeface="Arial" panose="020B0604020202020204" pitchFamily="34" charset="0"/>
              </a:rPr>
              <a:t>9, 23-24) : </a:t>
            </a:r>
            <a:r>
              <a:rPr kumimoji="0" lang="fr-FR" altLang="fr-FR" sz="1400" b="1" dirty="0">
                <a:solidFill>
                  <a:srgbClr val="FFF821"/>
                </a:solidFill>
                <a:latin typeface="Arial" panose="020B0604020202020204" pitchFamily="34" charset="0"/>
                <a:cs typeface="Arial" panose="020B0604020202020204" pitchFamily="34" charset="0"/>
              </a:rPr>
              <a:t>Da </a:t>
            </a:r>
            <a:r>
              <a:rPr kumimoji="0" lang="fr-FR" altLang="fr-FR" sz="1400" b="1" dirty="0" err="1">
                <a:solidFill>
                  <a:srgbClr val="FFF821"/>
                </a:solidFill>
                <a:latin typeface="Arial" panose="020B0604020202020204" pitchFamily="34" charset="0"/>
                <a:cs typeface="Arial" panose="020B0604020202020204" pitchFamily="34" charset="0"/>
              </a:rPr>
              <a:t>fontem</a:t>
            </a:r>
            <a:r>
              <a:rPr kumimoji="0" lang="fr-FR" altLang="fr-FR" sz="1400" b="1" dirty="0">
                <a:solidFill>
                  <a:srgbClr val="FFF821"/>
                </a:solidFill>
                <a:latin typeface="Arial" panose="020B0604020202020204" pitchFamily="34" charset="0"/>
                <a:cs typeface="Arial" panose="020B0604020202020204" pitchFamily="34" charset="0"/>
              </a:rPr>
              <a:t> </a:t>
            </a:r>
            <a:r>
              <a:rPr kumimoji="0" lang="fr-FR" altLang="fr-FR" sz="1400" b="1" dirty="0" err="1">
                <a:solidFill>
                  <a:srgbClr val="FFF821"/>
                </a:solidFill>
                <a:latin typeface="Arial" panose="020B0604020202020204" pitchFamily="34" charset="0"/>
                <a:cs typeface="Arial" panose="020B0604020202020204" pitchFamily="34" charset="0"/>
              </a:rPr>
              <a:t>lustrare</a:t>
            </a:r>
            <a:r>
              <a:rPr kumimoji="0" lang="fr-FR" altLang="fr-FR" sz="1400" b="1" dirty="0">
                <a:solidFill>
                  <a:srgbClr val="FFF821"/>
                </a:solidFill>
                <a:latin typeface="Arial" panose="020B0604020202020204" pitchFamily="34" charset="0"/>
                <a:cs typeface="Arial" panose="020B0604020202020204" pitchFamily="34" charset="0"/>
              </a:rPr>
              <a:t> boni, da </a:t>
            </a:r>
            <a:r>
              <a:rPr kumimoji="0" lang="fr-FR" altLang="fr-FR" sz="1400" b="1" dirty="0" err="1">
                <a:solidFill>
                  <a:srgbClr val="FFF821"/>
                </a:solidFill>
                <a:latin typeface="Arial" panose="020B0604020202020204" pitchFamily="34" charset="0"/>
                <a:cs typeface="Arial" panose="020B0604020202020204" pitchFamily="34" charset="0"/>
              </a:rPr>
              <a:t>luce</a:t>
            </a:r>
            <a:r>
              <a:rPr kumimoji="0" lang="fr-FR" altLang="fr-FR" sz="1400" b="1" dirty="0">
                <a:solidFill>
                  <a:srgbClr val="FFF821"/>
                </a:solidFill>
                <a:latin typeface="Arial" panose="020B0604020202020204" pitchFamily="34" charset="0"/>
                <a:cs typeface="Arial" panose="020B0604020202020204" pitchFamily="34" charset="0"/>
              </a:rPr>
              <a:t> </a:t>
            </a:r>
            <a:r>
              <a:rPr kumimoji="0" lang="fr-FR" altLang="fr-FR" sz="1400" b="1" dirty="0" err="1">
                <a:solidFill>
                  <a:srgbClr val="FFF821"/>
                </a:solidFill>
                <a:latin typeface="Arial" panose="020B0604020202020204" pitchFamily="34" charset="0"/>
                <a:cs typeface="Arial" panose="020B0604020202020204" pitchFamily="34" charset="0"/>
              </a:rPr>
              <a:t>reperta</a:t>
            </a:r>
            <a:r>
              <a:rPr kumimoji="0" lang="fr-FR" altLang="fr-FR" sz="1400" b="1" dirty="0">
                <a:solidFill>
                  <a:srgbClr val="FFF821"/>
                </a:solidFill>
                <a:latin typeface="Arial" panose="020B0604020202020204" pitchFamily="34" charset="0"/>
                <a:cs typeface="Arial" panose="020B0604020202020204" pitchFamily="34" charset="0"/>
              </a:rPr>
              <a:t>/ in te </a:t>
            </a:r>
            <a:r>
              <a:rPr kumimoji="0" lang="fr-FR" altLang="fr-FR" sz="1400" b="1" dirty="0" err="1">
                <a:solidFill>
                  <a:srgbClr val="FFF821"/>
                </a:solidFill>
                <a:latin typeface="Arial" panose="020B0604020202020204" pitchFamily="34" charset="0"/>
                <a:cs typeface="Arial" panose="020B0604020202020204" pitchFamily="34" charset="0"/>
              </a:rPr>
              <a:t>conspicuos</a:t>
            </a:r>
            <a:r>
              <a:rPr kumimoji="0" lang="fr-FR" altLang="fr-FR" sz="1400" b="1" dirty="0">
                <a:solidFill>
                  <a:srgbClr val="FFF821"/>
                </a:solidFill>
                <a:latin typeface="Arial" panose="020B0604020202020204" pitchFamily="34" charset="0"/>
                <a:cs typeface="Arial" panose="020B0604020202020204" pitchFamily="34" charset="0"/>
              </a:rPr>
              <a:t> </a:t>
            </a:r>
            <a:r>
              <a:rPr kumimoji="0" lang="fr-FR" altLang="fr-FR" sz="1400" b="1" dirty="0" err="1">
                <a:solidFill>
                  <a:srgbClr val="FFF821"/>
                </a:solidFill>
                <a:latin typeface="Arial" panose="020B0604020202020204" pitchFamily="34" charset="0"/>
                <a:cs typeface="Arial" panose="020B0604020202020204" pitchFamily="34" charset="0"/>
              </a:rPr>
              <a:t>animi</a:t>
            </a:r>
            <a:r>
              <a:rPr kumimoji="0" lang="fr-FR" altLang="fr-FR" sz="1400" b="1" dirty="0">
                <a:solidFill>
                  <a:srgbClr val="FFF821"/>
                </a:solidFill>
                <a:latin typeface="Arial" panose="020B0604020202020204" pitchFamily="34" charset="0"/>
                <a:cs typeface="Arial" panose="020B0604020202020204" pitchFamily="34" charset="0"/>
              </a:rPr>
              <a:t> </a:t>
            </a:r>
            <a:r>
              <a:rPr kumimoji="0" lang="fr-FR" altLang="fr-FR" sz="1400" b="1" dirty="0" err="1">
                <a:solidFill>
                  <a:srgbClr val="FFF821"/>
                </a:solidFill>
                <a:latin typeface="Arial" panose="020B0604020202020204" pitchFamily="34" charset="0"/>
                <a:cs typeface="Arial" panose="020B0604020202020204" pitchFamily="34" charset="0"/>
              </a:rPr>
              <a:t>defigere</a:t>
            </a:r>
            <a:r>
              <a:rPr kumimoji="0" lang="fr-FR" altLang="fr-FR" sz="1400" b="1" dirty="0">
                <a:solidFill>
                  <a:srgbClr val="FFF821"/>
                </a:solidFill>
                <a:latin typeface="Arial" panose="020B0604020202020204" pitchFamily="34" charset="0"/>
                <a:cs typeface="Arial" panose="020B0604020202020204" pitchFamily="34" charset="0"/>
              </a:rPr>
              <a:t> </a:t>
            </a:r>
            <a:r>
              <a:rPr kumimoji="0" lang="fr-FR" altLang="fr-FR" sz="1400" b="1" dirty="0" err="1">
                <a:solidFill>
                  <a:srgbClr val="FFF821"/>
                </a:solidFill>
                <a:latin typeface="Arial" panose="020B0604020202020204" pitchFamily="34" charset="0"/>
                <a:cs typeface="Arial" panose="020B0604020202020204" pitchFamily="34" charset="0"/>
              </a:rPr>
              <a:t>uisus</a:t>
            </a:r>
            <a:r>
              <a:rPr kumimoji="0" lang="fr-FR" altLang="fr-FR" sz="1400" b="1" dirty="0">
                <a:solidFill>
                  <a:srgbClr val="FFF821"/>
                </a:solidFill>
                <a:latin typeface="Arial" panose="020B0604020202020204" pitchFamily="34" charset="0"/>
                <a:cs typeface="Arial" panose="020B0604020202020204" pitchFamily="34" charset="0"/>
              </a:rPr>
              <a:t> </a:t>
            </a:r>
            <a:r>
              <a:rPr kumimoji="0" lang="fr-FR" altLang="fr-FR" sz="1400" b="1" i="0" dirty="0">
                <a:solidFill>
                  <a:srgbClr val="FFF821"/>
                </a:solidFill>
                <a:latin typeface="Arial" panose="020B0604020202020204" pitchFamily="34" charset="0"/>
                <a:cs typeface="Arial" panose="020B0604020202020204" pitchFamily="34" charset="0"/>
              </a:rPr>
              <a:t>(" Accorde de visiter la source du bien, de trouver ta lumière et de ne plus poser que sur toi les regards de l’âme ") ; le poète exprime ici sa joie d'avoir été exaucé, en reprenant l’intonation d’une formule virgilienne célèbre : </a:t>
            </a:r>
            <a:r>
              <a:rPr kumimoji="0" lang="fr-FR" altLang="fr-FR" sz="1400" b="1" dirty="0">
                <a:solidFill>
                  <a:srgbClr val="FFF821"/>
                </a:solidFill>
                <a:latin typeface="Arial" panose="020B0604020202020204" pitchFamily="34" charset="0"/>
                <a:cs typeface="Arial" panose="020B0604020202020204" pitchFamily="34" charset="0"/>
              </a:rPr>
              <a:t>Felix qui </a:t>
            </a:r>
            <a:r>
              <a:rPr kumimoji="0" lang="fr-FR" altLang="fr-FR" sz="1400" b="1" dirty="0" err="1">
                <a:solidFill>
                  <a:srgbClr val="FFF821"/>
                </a:solidFill>
                <a:latin typeface="Arial" panose="020B0604020202020204" pitchFamily="34" charset="0"/>
                <a:cs typeface="Arial" panose="020B0604020202020204" pitchFamily="34" charset="0"/>
              </a:rPr>
              <a:t>potuit</a:t>
            </a:r>
            <a:r>
              <a:rPr kumimoji="0" lang="fr-FR" altLang="fr-FR" sz="1400" b="1" dirty="0">
                <a:solidFill>
                  <a:srgbClr val="FFF821"/>
                </a:solidFill>
                <a:latin typeface="Arial" panose="020B0604020202020204" pitchFamily="34" charset="0"/>
                <a:cs typeface="Arial" panose="020B0604020202020204" pitchFamily="34" charset="0"/>
              </a:rPr>
              <a:t> </a:t>
            </a:r>
            <a:r>
              <a:rPr kumimoji="0" lang="fr-FR" altLang="fr-FR" sz="1400" b="1" dirty="0" err="1">
                <a:solidFill>
                  <a:srgbClr val="FFF821"/>
                </a:solidFill>
                <a:latin typeface="Arial" panose="020B0604020202020204" pitchFamily="34" charset="0"/>
                <a:cs typeface="Arial" panose="020B0604020202020204" pitchFamily="34" charset="0"/>
              </a:rPr>
              <a:t>rerum</a:t>
            </a:r>
            <a:r>
              <a:rPr kumimoji="0" lang="fr-FR" altLang="fr-FR" sz="1400" b="1" dirty="0">
                <a:solidFill>
                  <a:srgbClr val="FFF821"/>
                </a:solidFill>
                <a:latin typeface="Arial" panose="020B0604020202020204" pitchFamily="34" charset="0"/>
                <a:cs typeface="Arial" panose="020B0604020202020204" pitchFamily="34" charset="0"/>
              </a:rPr>
              <a:t> </a:t>
            </a:r>
            <a:r>
              <a:rPr kumimoji="0" lang="fr-FR" altLang="fr-FR" sz="1400" b="1" dirty="0" err="1">
                <a:solidFill>
                  <a:srgbClr val="FFF821"/>
                </a:solidFill>
                <a:latin typeface="Arial" panose="020B0604020202020204" pitchFamily="34" charset="0"/>
                <a:cs typeface="Arial" panose="020B0604020202020204" pitchFamily="34" charset="0"/>
              </a:rPr>
              <a:t>cognoscere</a:t>
            </a:r>
            <a:r>
              <a:rPr kumimoji="0" lang="fr-FR" altLang="fr-FR" sz="1400" b="1" dirty="0">
                <a:solidFill>
                  <a:srgbClr val="FFF821"/>
                </a:solidFill>
                <a:latin typeface="Arial" panose="020B0604020202020204" pitchFamily="34" charset="0"/>
                <a:cs typeface="Arial" panose="020B0604020202020204" pitchFamily="34" charset="0"/>
              </a:rPr>
              <a:t> causas </a:t>
            </a:r>
            <a:r>
              <a:rPr kumimoji="0" lang="fr-FR" altLang="fr-FR" sz="1400" b="1" i="0" dirty="0">
                <a:solidFill>
                  <a:srgbClr val="FFF821"/>
                </a:solidFill>
                <a:latin typeface="Arial" panose="020B0604020202020204" pitchFamily="34" charset="0"/>
                <a:cs typeface="Arial" panose="020B0604020202020204" pitchFamily="34" charset="0"/>
              </a:rPr>
              <a:t>(</a:t>
            </a:r>
            <a:r>
              <a:rPr kumimoji="0" lang="fr-FR" altLang="fr-FR" sz="1400" b="1" dirty="0" err="1">
                <a:solidFill>
                  <a:srgbClr val="FFF821"/>
                </a:solidFill>
                <a:latin typeface="Arial" panose="020B0604020202020204" pitchFamily="34" charset="0"/>
                <a:cs typeface="Arial" panose="020B0604020202020204" pitchFamily="34" charset="0"/>
              </a:rPr>
              <a:t>georg</a:t>
            </a:r>
            <a:r>
              <a:rPr kumimoji="0" lang="fr-FR" altLang="fr-FR" sz="1400" b="1" dirty="0">
                <a:solidFill>
                  <a:srgbClr val="FFF821"/>
                </a:solidFill>
                <a:latin typeface="Arial" panose="020B0604020202020204" pitchFamily="34" charset="0"/>
                <a:cs typeface="Arial" panose="020B0604020202020204" pitchFamily="34" charset="0"/>
              </a:rPr>
              <a:t>.</a:t>
            </a:r>
            <a:r>
              <a:rPr kumimoji="0" lang="fr-FR" altLang="fr-FR" sz="1400" b="1" i="0" dirty="0">
                <a:solidFill>
                  <a:srgbClr val="FFF821"/>
                </a:solidFill>
                <a:latin typeface="Arial" panose="020B0604020202020204" pitchFamily="34" charset="0"/>
                <a:cs typeface="Arial" panose="020B0604020202020204" pitchFamily="34" charset="0"/>
              </a:rPr>
              <a:t> II, 490) : depuis Socrate et Platon, morale et connaissance sont très étroitement liées ;</a:t>
            </a:r>
          </a:p>
          <a:p>
            <a:pPr lvl="0" algn="l"/>
            <a:r>
              <a:rPr kumimoji="0" lang="fr-FR" altLang="fr-FR" sz="1400" b="1" i="0" dirty="0">
                <a:solidFill>
                  <a:srgbClr val="0C34FA"/>
                </a:solidFill>
                <a:latin typeface="Arial" panose="020B0604020202020204" pitchFamily="34" charset="0"/>
                <a:cs typeface="Arial" panose="020B0604020202020204" pitchFamily="34" charset="0"/>
              </a:rPr>
              <a:t>2. </a:t>
            </a:r>
            <a:r>
              <a:rPr kumimoji="0" lang="fr-FR" altLang="fr-FR" sz="1400" b="1" i="0" dirty="0">
                <a:solidFill>
                  <a:srgbClr val="FFF821"/>
                </a:solidFill>
                <a:latin typeface="Arial" panose="020B0604020202020204" pitchFamily="34" charset="0"/>
                <a:cs typeface="Arial" panose="020B0604020202020204" pitchFamily="34" charset="0"/>
              </a:rPr>
              <a:t>la légende d’Orphée (v. 5-51) ;</a:t>
            </a:r>
          </a:p>
          <a:p>
            <a:pPr lvl="0" algn="l"/>
            <a:r>
              <a:rPr kumimoji="0" lang="fr-FR" altLang="fr-FR" sz="1400" b="1" i="0" dirty="0">
                <a:solidFill>
                  <a:srgbClr val="0C34FA"/>
                </a:solidFill>
                <a:latin typeface="Arial" panose="020B0604020202020204" pitchFamily="34" charset="0"/>
                <a:cs typeface="Arial" panose="020B0604020202020204" pitchFamily="34" charset="0"/>
              </a:rPr>
              <a:t>3. </a:t>
            </a:r>
            <a:r>
              <a:rPr kumimoji="0" lang="fr-FR" altLang="fr-FR" sz="1400" b="1" i="0" dirty="0">
                <a:solidFill>
                  <a:srgbClr val="FFF821"/>
                </a:solidFill>
                <a:latin typeface="Arial" panose="020B0604020202020204" pitchFamily="34" charset="0"/>
                <a:cs typeface="Arial" panose="020B0604020202020204" pitchFamily="34" charset="0"/>
              </a:rPr>
              <a:t>morale de la " fable " : il faut fuir les réalités inférieures, une fois qu'on a appris à connaître les réalités supérieures (v. 52-58).</a:t>
            </a:r>
          </a:p>
          <a:p>
            <a:pPr lvl="0" algn="l"/>
            <a:endParaRPr kumimoji="0" lang="fr-FR" altLang="fr-FR" sz="1400" i="0" dirty="0">
              <a:latin typeface="Arial" panose="020B0604020202020204" pitchFamily="34" charset="0"/>
            </a:endParaRPr>
          </a:p>
          <a:p>
            <a:pPr lvl="0" algn="ctr"/>
            <a:r>
              <a:rPr kumimoji="0" lang="fr-FR" altLang="fr-FR" sz="1400" b="1" dirty="0">
                <a:solidFill>
                  <a:srgbClr val="FFF821"/>
                </a:solidFill>
                <a:latin typeface="Arial" panose="020B0604020202020204" pitchFamily="34" charset="0"/>
                <a:cs typeface="Arial" panose="020B0604020202020204" pitchFamily="34" charset="0"/>
              </a:rPr>
              <a:t>b. La légende d’Orphée (v. 5-51) :</a:t>
            </a:r>
          </a:p>
          <a:p>
            <a:pPr lvl="0" algn="ctr"/>
            <a:endParaRPr kumimoji="0" lang="fr-FR" altLang="fr-FR" sz="1400" b="1" i="0" dirty="0">
              <a:solidFill>
                <a:srgbClr val="FFF821"/>
              </a:solidFill>
              <a:latin typeface="Arial" panose="020B0604020202020204" pitchFamily="34" charset="0"/>
              <a:cs typeface="Arial" panose="020B0604020202020204" pitchFamily="34" charset="0"/>
            </a:endParaRPr>
          </a:p>
          <a:p>
            <a:pPr lvl="0" algn="l"/>
            <a:r>
              <a:rPr kumimoji="0" lang="fr-FR" altLang="fr-FR" sz="1400" b="1" i="0" dirty="0">
                <a:solidFill>
                  <a:srgbClr val="0C34FA"/>
                </a:solidFill>
                <a:latin typeface="Arial" panose="020B0604020202020204" pitchFamily="34" charset="0"/>
                <a:cs typeface="Arial" panose="020B0604020202020204" pitchFamily="34" charset="0"/>
              </a:rPr>
              <a:t>1. </a:t>
            </a:r>
            <a:r>
              <a:rPr kumimoji="0" lang="fr-FR" altLang="fr-FR" sz="1400" b="1" i="0" dirty="0">
                <a:solidFill>
                  <a:srgbClr val="FFF821"/>
                </a:solidFill>
                <a:latin typeface="Arial" panose="020B0604020202020204" pitchFamily="34" charset="0"/>
                <a:cs typeface="Arial" panose="020B0604020202020204" pitchFamily="34" charset="0"/>
              </a:rPr>
              <a:t>la plainte d'Orphée, v. 5-19 (15 vers) : verbes au passé ;</a:t>
            </a:r>
          </a:p>
          <a:p>
            <a:pPr lvl="0" algn="l"/>
            <a:r>
              <a:rPr kumimoji="0" lang="fr-FR" altLang="fr-FR" sz="1400" b="1" i="0" dirty="0">
                <a:solidFill>
                  <a:srgbClr val="0C34FA"/>
                </a:solidFill>
                <a:latin typeface="Arial" panose="020B0604020202020204" pitchFamily="34" charset="0"/>
                <a:cs typeface="Arial" panose="020B0604020202020204" pitchFamily="34" charset="0"/>
              </a:rPr>
              <a:t>2. </a:t>
            </a:r>
            <a:r>
              <a:rPr kumimoji="0" lang="fr-FR" altLang="fr-FR" sz="1400" b="1" i="0" dirty="0">
                <a:solidFill>
                  <a:srgbClr val="FFF821"/>
                </a:solidFill>
                <a:latin typeface="Arial" panose="020B0604020202020204" pitchFamily="34" charset="0"/>
                <a:cs typeface="Arial" panose="020B0604020202020204" pitchFamily="34" charset="0"/>
              </a:rPr>
              <a:t>l'émotion aux enfers, v. 20-39 (20 vers) : </a:t>
            </a:r>
            <a:r>
              <a:rPr kumimoji="0" lang="fr-FR" altLang="fr-FR" sz="1400" b="1" dirty="0" err="1">
                <a:solidFill>
                  <a:srgbClr val="FFF821"/>
                </a:solidFill>
                <a:latin typeface="Arial" panose="020B0604020202020204" pitchFamily="34" charset="0"/>
                <a:cs typeface="Arial" panose="020B0604020202020204" pitchFamily="34" charset="0"/>
              </a:rPr>
              <a:t>illic</a:t>
            </a:r>
            <a:r>
              <a:rPr kumimoji="0" lang="fr-FR" altLang="fr-FR" sz="1400" b="1" dirty="0">
                <a:solidFill>
                  <a:srgbClr val="FFF821"/>
                </a:solidFill>
                <a:latin typeface="Arial" panose="020B0604020202020204" pitchFamily="34" charset="0"/>
                <a:cs typeface="Arial" panose="020B0604020202020204" pitchFamily="34" charset="0"/>
              </a:rPr>
              <a:t> </a:t>
            </a:r>
            <a:r>
              <a:rPr kumimoji="0" lang="fr-FR" altLang="fr-FR" sz="1400" b="1" i="0" dirty="0">
                <a:solidFill>
                  <a:srgbClr val="FFF821"/>
                </a:solidFill>
                <a:latin typeface="Arial" panose="020B0604020202020204" pitchFamily="34" charset="0"/>
                <a:cs typeface="Arial" panose="020B0604020202020204" pitchFamily="34" charset="0"/>
              </a:rPr>
              <a:t>(v. 20) : dominante au présent, à l’exception de </a:t>
            </a:r>
            <a:r>
              <a:rPr kumimoji="0" lang="fr-FR" altLang="fr-FR" sz="1400" b="1" dirty="0" err="1">
                <a:solidFill>
                  <a:srgbClr val="FFF821"/>
                </a:solidFill>
                <a:latin typeface="Arial" panose="020B0604020202020204" pitchFamily="34" charset="0"/>
                <a:cs typeface="Arial" panose="020B0604020202020204" pitchFamily="34" charset="0"/>
              </a:rPr>
              <a:t>traxit</a:t>
            </a:r>
            <a:r>
              <a:rPr kumimoji="0" lang="fr-FR" altLang="fr-FR" sz="1400" b="1" dirty="0">
                <a:solidFill>
                  <a:srgbClr val="FFF821"/>
                </a:solidFill>
                <a:latin typeface="Arial" panose="020B0604020202020204" pitchFamily="34" charset="0"/>
                <a:cs typeface="Arial" panose="020B0604020202020204" pitchFamily="34" charset="0"/>
              </a:rPr>
              <a:t> </a:t>
            </a:r>
            <a:r>
              <a:rPr kumimoji="0" lang="fr-FR" altLang="fr-FR" sz="1400" b="1" i="0" dirty="0">
                <a:solidFill>
                  <a:srgbClr val="FFF821"/>
                </a:solidFill>
                <a:latin typeface="Arial" panose="020B0604020202020204" pitchFamily="34" charset="0"/>
                <a:cs typeface="Arial" panose="020B0604020202020204" pitchFamily="34" charset="0"/>
              </a:rPr>
              <a:t>au v. 39, qui termine cette section : Orphée y déploie toutes les ressources de son art pour toucher les divinités d'</a:t>
            </a:r>
            <a:r>
              <a:rPr kumimoji="0" lang="fr-FR" altLang="fr-FR" sz="1400" b="1" i="0" dirty="0" err="1">
                <a:solidFill>
                  <a:srgbClr val="FFF821"/>
                </a:solidFill>
                <a:latin typeface="Arial" panose="020B0604020202020204" pitchFamily="34" charset="0"/>
                <a:cs typeface="Arial" panose="020B0604020202020204" pitchFamily="34" charset="0"/>
              </a:rPr>
              <a:t>en-bas</a:t>
            </a:r>
            <a:r>
              <a:rPr kumimoji="0" lang="fr-FR" altLang="fr-FR" sz="1400" b="1" i="0" dirty="0">
                <a:solidFill>
                  <a:srgbClr val="FFF821"/>
                </a:solidFill>
                <a:latin typeface="Arial" panose="020B0604020202020204" pitchFamily="34" charset="0"/>
                <a:cs typeface="Arial" panose="020B0604020202020204" pitchFamily="34" charset="0"/>
              </a:rPr>
              <a:t> (v. 20-28), et paralyse ainsi bourreaux et suppliciés (v. 29-39) ;</a:t>
            </a:r>
          </a:p>
          <a:p>
            <a:pPr lvl="0" algn="l"/>
            <a:r>
              <a:rPr kumimoji="0" lang="fr-FR" altLang="fr-FR" sz="1400" b="1" i="0" dirty="0">
                <a:solidFill>
                  <a:srgbClr val="0C34FA"/>
                </a:solidFill>
                <a:latin typeface="Arial" panose="020B0604020202020204" pitchFamily="34" charset="0"/>
                <a:cs typeface="Arial" panose="020B0604020202020204" pitchFamily="34" charset="0"/>
              </a:rPr>
              <a:t>3</a:t>
            </a:r>
            <a:r>
              <a:rPr kumimoji="0" lang="fr-FR" altLang="fr-FR" sz="1400" b="1" i="0" dirty="0">
                <a:solidFill>
                  <a:srgbClr val="FFF821"/>
                </a:solidFill>
                <a:latin typeface="Arial" panose="020B0604020202020204" pitchFamily="34" charset="0"/>
                <a:cs typeface="Arial" panose="020B0604020202020204" pitchFamily="34" charset="0"/>
              </a:rPr>
              <a:t>. le dénouement de la tragédie, v. 40-51 (12 vers) : accord du juge infernal pour restituer Eurydice, mais un regard en arrière annule l'effet du chant merveilleux ; cette section est interrompue par une intervention de l’auteur pour commenter le récit (v. 47-48) ; le v. 51 qui clôture la partie narrative aligne trois verbes au parfait en une sorte de réécriture tragique du fameux </a:t>
            </a:r>
            <a:r>
              <a:rPr kumimoji="0" lang="fr-FR" altLang="fr-FR" sz="1400" b="1" dirty="0" err="1">
                <a:solidFill>
                  <a:srgbClr val="FFF821"/>
                </a:solidFill>
                <a:latin typeface="Arial" panose="020B0604020202020204" pitchFamily="34" charset="0"/>
                <a:cs typeface="Arial" panose="020B0604020202020204" pitchFamily="34" charset="0"/>
              </a:rPr>
              <a:t>Veni</a:t>
            </a:r>
            <a:r>
              <a:rPr kumimoji="0" lang="fr-FR" altLang="fr-FR" sz="1400" b="1" dirty="0">
                <a:solidFill>
                  <a:srgbClr val="FFF821"/>
                </a:solidFill>
                <a:latin typeface="Arial" panose="020B0604020202020204" pitchFamily="34" charset="0"/>
                <a:cs typeface="Arial" panose="020B0604020202020204" pitchFamily="34" charset="0"/>
              </a:rPr>
              <a:t>, </a:t>
            </a:r>
            <a:r>
              <a:rPr kumimoji="0" lang="fr-FR" altLang="fr-FR" sz="1400" b="1" dirty="0" err="1">
                <a:solidFill>
                  <a:srgbClr val="FFF821"/>
                </a:solidFill>
                <a:latin typeface="Arial" panose="020B0604020202020204" pitchFamily="34" charset="0"/>
                <a:cs typeface="Arial" panose="020B0604020202020204" pitchFamily="34" charset="0"/>
              </a:rPr>
              <a:t>uidi</a:t>
            </a:r>
            <a:r>
              <a:rPr kumimoji="0" lang="fr-FR" altLang="fr-FR" sz="1400" b="1" dirty="0">
                <a:solidFill>
                  <a:srgbClr val="FFF821"/>
                </a:solidFill>
                <a:latin typeface="Arial" panose="020B0604020202020204" pitchFamily="34" charset="0"/>
                <a:cs typeface="Arial" panose="020B0604020202020204" pitchFamily="34" charset="0"/>
              </a:rPr>
              <a:t>, </a:t>
            </a:r>
            <a:r>
              <a:rPr kumimoji="0" lang="fr-FR" altLang="fr-FR" sz="1400" b="1" dirty="0" err="1">
                <a:solidFill>
                  <a:srgbClr val="FFF821"/>
                </a:solidFill>
                <a:latin typeface="Arial" panose="020B0604020202020204" pitchFamily="34" charset="0"/>
                <a:cs typeface="Arial" panose="020B0604020202020204" pitchFamily="34" charset="0"/>
              </a:rPr>
              <a:t>uici</a:t>
            </a:r>
            <a:r>
              <a:rPr kumimoji="0" lang="fr-FR" altLang="fr-FR" sz="1400" b="1" i="0" dirty="0">
                <a:solidFill>
                  <a:srgbClr val="FFF821"/>
                </a:solidFill>
                <a:latin typeface="Arial" panose="020B0604020202020204" pitchFamily="34" charset="0"/>
                <a:cs typeface="Arial" panose="020B0604020202020204" pitchFamily="34" charset="0"/>
              </a:rPr>
              <a:t> de César.</a:t>
            </a:r>
          </a:p>
          <a:p>
            <a:pPr lvl="0" algn="l"/>
            <a:r>
              <a:rPr kumimoji="0" lang="fr-FR" altLang="fr-FR" sz="1400" b="1" i="0" dirty="0">
                <a:solidFill>
                  <a:srgbClr val="FFF821"/>
                </a:solidFill>
                <a:latin typeface="Arial" panose="020B0604020202020204" pitchFamily="34" charset="0"/>
                <a:cs typeface="Arial" panose="020B0604020202020204" pitchFamily="34" charset="0"/>
              </a:rPr>
              <a:t>Soit très exactement 45 vers pour la partie narrative du poème, dont 15 sont consacrés à la plainte d’Orphée et le double, 30 vers, aux événements qui se passent dans les enfers, les v. 47-48 étant exclus de la narration. Poids expressif du dernier mot de la partie narrative : </a:t>
            </a:r>
            <a:r>
              <a:rPr kumimoji="0" lang="fr-FR" altLang="fr-FR" sz="1400" b="1" dirty="0" err="1">
                <a:solidFill>
                  <a:srgbClr val="FFF821"/>
                </a:solidFill>
                <a:latin typeface="Arial" panose="020B0604020202020204" pitchFamily="34" charset="0"/>
                <a:cs typeface="Arial" panose="020B0604020202020204" pitchFamily="34" charset="0"/>
              </a:rPr>
              <a:t>occidit</a:t>
            </a:r>
            <a:r>
              <a:rPr kumimoji="0" lang="fr-FR" altLang="fr-FR" sz="1400" b="1" dirty="0">
                <a:solidFill>
                  <a:srgbClr val="FFF821"/>
                </a:solidFill>
                <a:latin typeface="Arial" panose="020B0604020202020204" pitchFamily="34" charset="0"/>
                <a:cs typeface="Arial" panose="020B0604020202020204" pitchFamily="34" charset="0"/>
              </a:rPr>
              <a:t> :</a:t>
            </a:r>
            <a:r>
              <a:rPr kumimoji="0" lang="fr-FR" altLang="fr-FR" sz="1400" b="1" i="0" dirty="0">
                <a:solidFill>
                  <a:srgbClr val="FFF821"/>
                </a:solidFill>
                <a:latin typeface="Arial" panose="020B0604020202020204" pitchFamily="34" charset="0"/>
                <a:cs typeface="Arial" panose="020B0604020202020204" pitchFamily="34" charset="0"/>
              </a:rPr>
              <a:t> exception métrique et gravité de l’accusation portée contre Orphée et l’amour.</a:t>
            </a:r>
          </a:p>
          <a:p>
            <a:pPr algn="just"/>
            <a:endParaRPr lang="fr-FR" sz="1200" b="1" i="0" dirty="0">
              <a:solidFill>
                <a:srgbClr val="00B0F0"/>
              </a:solidFill>
            </a:endParaRPr>
          </a:p>
        </p:txBody>
      </p:sp>
      <p:sp>
        <p:nvSpPr>
          <p:cNvPr id="6" name="Rectangle 11"/>
          <p:cNvSpPr>
            <a:spLocks noChangeArrowheads="1"/>
          </p:cNvSpPr>
          <p:nvPr/>
        </p:nvSpPr>
        <p:spPr bwMode="auto">
          <a:xfrm>
            <a:off x="5652120" y="176064"/>
            <a:ext cx="3288804" cy="457200"/>
          </a:xfrm>
          <a:prstGeom prst="rect">
            <a:avLst/>
          </a:prstGeom>
          <a:noFill/>
          <a:ln>
            <a:noFill/>
          </a:ln>
          <a:effectLst/>
          <a:extLst>
            <a:ext uri="{909E8E84-426E-40DD-AFC4-6F175D3DCCD1}">
              <a14:hiddenFill xmlns:a14="http://schemas.microsoft.com/office/drawing/2010/main">
                <a:solidFill>
                  <a:srgbClr val="FFF82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sz="1800" b="1" i="0" dirty="0">
                <a:solidFill>
                  <a:srgbClr val="FFFF00"/>
                </a:solidFill>
              </a:rPr>
              <a:t>IV. Orphée: un autre regard</a:t>
            </a:r>
            <a:endParaRPr lang="fr-FR" altLang="x-none" i="0" dirty="0">
              <a:solidFill>
                <a:srgbClr val="FFFF00"/>
              </a:solidFill>
              <a:latin typeface="Times New Roman" charset="0"/>
            </a:endParaRPr>
          </a:p>
        </p:txBody>
      </p:sp>
    </p:spTree>
    <p:extLst>
      <p:ext uri="{BB962C8B-B14F-4D97-AF65-F5344CB8AC3E}">
        <p14:creationId xmlns:p14="http://schemas.microsoft.com/office/powerpoint/2010/main" val="130510519"/>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6006"/>
                                        </p:tgtEl>
                                        <p:attrNameLst>
                                          <p:attrName>style.visibility</p:attrName>
                                        </p:attrNameLst>
                                      </p:cBhvr>
                                      <p:to>
                                        <p:strVal val="visible"/>
                                      </p:to>
                                    </p:set>
                                    <p:animEffect transition="in" filter="box(out)">
                                      <p:cBhvr>
                                        <p:cTn id="7" dur="500"/>
                                        <p:tgtEl>
                                          <p:spTgt spid="25600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6"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l="-6000" r="-6000"/>
          </a:stretch>
        </a:blipFill>
        <a:effectLst/>
      </p:bgPr>
    </p:bg>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395536" y="404664"/>
            <a:ext cx="8153400" cy="4572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fr-FR" altLang="x-none" sz="2400" b="1" i="0" u="none" strike="noStrike" kern="1200" cap="none" spc="0" normalizeH="0" baseline="0" noProof="0" dirty="0">
                <a:ln>
                  <a:noFill/>
                </a:ln>
                <a:solidFill>
                  <a:srgbClr val="FFFF00"/>
                </a:solidFill>
                <a:effectLst/>
                <a:uLnTx/>
                <a:uFillTx/>
                <a:latin typeface="Lucida Handwriting" charset="0"/>
                <a:ea typeface="+mn-ea"/>
                <a:cs typeface="+mn-cs"/>
              </a:rPr>
              <a:t>Le chant chrétien d’Orphée</a:t>
            </a:r>
            <a:endParaRPr kumimoji="1" lang="fr-FR" altLang="x-none" sz="2400" b="0" i="0" u="none" strike="noStrike" kern="1200" cap="none" spc="0" normalizeH="0" baseline="0" noProof="0" dirty="0">
              <a:ln>
                <a:noFill/>
              </a:ln>
              <a:solidFill>
                <a:srgbClr val="FFFF00"/>
              </a:solidFill>
              <a:effectLst/>
              <a:uLnTx/>
              <a:uFillTx/>
              <a:latin typeface="Times New Roman" charset="0"/>
              <a:ea typeface="+mn-ea"/>
              <a:cs typeface="+mn-cs"/>
            </a:endParaRPr>
          </a:p>
        </p:txBody>
      </p:sp>
      <p:sp>
        <p:nvSpPr>
          <p:cNvPr id="10" name="Rectangle 1026">
            <a:extLst>
              <a:ext uri="{FF2B5EF4-FFF2-40B4-BE49-F238E27FC236}">
                <a16:creationId xmlns:a16="http://schemas.microsoft.com/office/drawing/2014/main" id="{B4B5217A-0A36-AC47-83A6-5A9EC7EFA4C7}"/>
              </a:ext>
            </a:extLst>
          </p:cNvPr>
          <p:cNvSpPr>
            <a:spLocks noChangeArrowheads="1"/>
          </p:cNvSpPr>
          <p:nvPr/>
        </p:nvSpPr>
        <p:spPr bwMode="auto">
          <a:xfrm>
            <a:off x="395536" y="1366079"/>
            <a:ext cx="8470900" cy="2540008"/>
          </a:xfrm>
          <a:prstGeom prst="rect">
            <a:avLst/>
          </a:prstGeom>
          <a:solidFill>
            <a:schemeClr val="accent2"/>
          </a:solidFill>
          <a:ln>
            <a:noFill/>
          </a:ln>
          <a:effectLst/>
        </p:spPr>
        <p:txBody>
          <a:bodyPr/>
          <a:lstStyle/>
          <a:p>
            <a:pPr algn="l"/>
            <a:endParaRPr lang="fr-FR" altLang="x-none" sz="1800" i="0" dirty="0">
              <a:solidFill>
                <a:srgbClr val="FFFF00"/>
              </a:solidFill>
            </a:endParaRPr>
          </a:p>
          <a:p>
            <a:pPr algn="just"/>
            <a:r>
              <a:rPr lang="fr-FR" altLang="x-none" sz="1800" i="0" dirty="0">
                <a:solidFill>
                  <a:srgbClr val="FFFF00"/>
                </a:solidFill>
              </a:rPr>
              <a:t>- Par sa voix et sa musique, il est un maître d’harmonie et apaise les forces sauvages  de la nature (animaux, forêts, torrents, pierres,…)  / des passions humaines</a:t>
            </a:r>
          </a:p>
          <a:p>
            <a:pPr algn="just"/>
            <a:r>
              <a:rPr lang="fr-FR" altLang="x-none" sz="1800" i="0" dirty="0">
                <a:solidFill>
                  <a:srgbClr val="FFFF00"/>
                </a:solidFill>
              </a:rPr>
              <a:t>- Prophète des mystères / théologien, il conduit l’</a:t>
            </a:r>
            <a:r>
              <a:rPr lang="fr-FR" altLang="ja-JP" sz="1800" i="0" dirty="0">
                <a:solidFill>
                  <a:srgbClr val="FFFF00"/>
                </a:solidFill>
                <a:ea typeface="ＭＳ Ｐゴシック" charset="-128"/>
              </a:rPr>
              <a:t>âme à la contemplation du divin par la musique: il est un </a:t>
            </a:r>
            <a:r>
              <a:rPr lang="el-GR" altLang="ja-JP" sz="1800" i="0" dirty="0">
                <a:solidFill>
                  <a:srgbClr val="FFFF00"/>
                </a:solidFill>
                <a:ea typeface="ＭＳ Ｐゴシック" charset="-128"/>
              </a:rPr>
              <a:t>μουσικός </a:t>
            </a:r>
            <a:r>
              <a:rPr lang="el-GR" altLang="ja-JP" sz="1800" i="0" dirty="0" err="1">
                <a:solidFill>
                  <a:srgbClr val="FFFF00"/>
                </a:solidFill>
                <a:ea typeface="ＭＳ Ｐゴシック" charset="-128"/>
              </a:rPr>
              <a:t>ἀνήρ</a:t>
            </a:r>
            <a:r>
              <a:rPr lang="fr-FR" altLang="ja-JP" sz="1800" i="0" dirty="0">
                <a:solidFill>
                  <a:srgbClr val="FFFF00"/>
                </a:solidFill>
                <a:ea typeface="ＭＳ Ｐゴシック" charset="-128"/>
              </a:rPr>
              <a:t> (« homme des Muses », filles de Mnémosyne, déesse de la Mémoire)</a:t>
            </a:r>
            <a:endParaRPr lang="fr-FR" altLang="x-none" sz="1800" i="0" dirty="0">
              <a:solidFill>
                <a:srgbClr val="FFFF00"/>
              </a:solidFill>
            </a:endParaRPr>
          </a:p>
          <a:p>
            <a:pPr algn="just"/>
            <a:r>
              <a:rPr lang="fr-FR" altLang="x-none" sz="1800" i="0" dirty="0">
                <a:solidFill>
                  <a:srgbClr val="FFFF00"/>
                </a:solidFill>
              </a:rPr>
              <a:t>- Descente aux enfers / initié aux mystères de l’au-delà et échec du retournement</a:t>
            </a:r>
          </a:p>
          <a:p>
            <a:pPr algn="just"/>
            <a:r>
              <a:rPr lang="fr-FR" altLang="x-none" sz="1800" i="0" dirty="0">
                <a:solidFill>
                  <a:srgbClr val="FFFF00"/>
                </a:solidFill>
              </a:rPr>
              <a:t>- Une certaine ascèse du regard</a:t>
            </a:r>
            <a:endParaRPr lang="fr-FR" altLang="x-none" i="0" dirty="0">
              <a:solidFill>
                <a:srgbClr val="FFFF00"/>
              </a:solidFill>
            </a:endParaRPr>
          </a:p>
        </p:txBody>
      </p:sp>
      <p:sp>
        <p:nvSpPr>
          <p:cNvPr id="11" name="Rectangle 1027">
            <a:extLst>
              <a:ext uri="{FF2B5EF4-FFF2-40B4-BE49-F238E27FC236}">
                <a16:creationId xmlns:a16="http://schemas.microsoft.com/office/drawing/2014/main" id="{6C648FFA-68D6-9344-9F3A-EE44C937F500}"/>
              </a:ext>
            </a:extLst>
          </p:cNvPr>
          <p:cNvSpPr>
            <a:spLocks noChangeArrowheads="1"/>
          </p:cNvSpPr>
          <p:nvPr/>
        </p:nvSpPr>
        <p:spPr bwMode="auto">
          <a:xfrm>
            <a:off x="1447800" y="273860"/>
            <a:ext cx="6248400" cy="830997"/>
          </a:xfrm>
          <a:prstGeom prst="rect">
            <a:avLst/>
          </a:prstGeom>
          <a:solidFill>
            <a:schemeClr val="accent2"/>
          </a:solidFill>
          <a:ln>
            <a:noFill/>
          </a:ln>
          <a:effectLst/>
        </p:spPr>
        <p:txBody>
          <a:bodyPr>
            <a:spAutoFit/>
          </a:bodyPr>
          <a:lstStyle/>
          <a:p>
            <a:pPr algn="ctr"/>
            <a:r>
              <a:rPr lang="fr-FR" altLang="x-none" b="1" i="0" dirty="0">
                <a:solidFill>
                  <a:srgbClr val="FFFF00"/>
                </a:solidFill>
                <a:latin typeface="Lucida Handwriting" charset="0"/>
              </a:rPr>
              <a:t>Les traits majeurs du mythe d’Orphée repris par les chrétiens</a:t>
            </a:r>
          </a:p>
        </p:txBody>
      </p:sp>
      <p:sp>
        <p:nvSpPr>
          <p:cNvPr id="12" name="Rectangle 1026">
            <a:extLst>
              <a:ext uri="{FF2B5EF4-FFF2-40B4-BE49-F238E27FC236}">
                <a16:creationId xmlns:a16="http://schemas.microsoft.com/office/drawing/2014/main" id="{0E0E24CE-365D-4D45-910D-2F85884A3935}"/>
              </a:ext>
            </a:extLst>
          </p:cNvPr>
          <p:cNvSpPr>
            <a:spLocks noChangeArrowheads="1"/>
          </p:cNvSpPr>
          <p:nvPr/>
        </p:nvSpPr>
        <p:spPr bwMode="auto">
          <a:xfrm>
            <a:off x="363364" y="4149080"/>
            <a:ext cx="8470900" cy="2708920"/>
          </a:xfrm>
          <a:prstGeom prst="rect">
            <a:avLst/>
          </a:prstGeom>
          <a:solidFill>
            <a:schemeClr val="accent2"/>
          </a:solidFill>
          <a:ln>
            <a:noFill/>
          </a:ln>
          <a:effectLst/>
        </p:spPr>
        <p:txBody>
          <a:bodyPr/>
          <a:lstStyle/>
          <a:p>
            <a:pPr algn="just"/>
            <a:r>
              <a:rPr lang="fr-FR" altLang="x-none" sz="1800" i="0" dirty="0">
                <a:solidFill>
                  <a:srgbClr val="FFFF00"/>
                </a:solidFill>
              </a:rPr>
              <a:t>FRIEDMAN, J. B., </a:t>
            </a:r>
            <a:r>
              <a:rPr lang="fr-FR" altLang="x-none" sz="1800" dirty="0">
                <a:solidFill>
                  <a:srgbClr val="FFFF00"/>
                </a:solidFill>
              </a:rPr>
              <a:t>Orphée au Moyen  Âge, </a:t>
            </a:r>
            <a:r>
              <a:rPr lang="fr-FR" altLang="x-none" sz="1800" i="0" dirty="0">
                <a:solidFill>
                  <a:srgbClr val="FFFF00"/>
                </a:solidFill>
              </a:rPr>
              <a:t>Fribourg / Paris,  Éditions universitaires Fribourg / Cerf, 1999.</a:t>
            </a:r>
          </a:p>
          <a:p>
            <a:pPr algn="just"/>
            <a:r>
              <a:rPr lang="fr-FR" altLang="x-none" sz="1800" i="0" dirty="0">
                <a:solidFill>
                  <a:srgbClr val="FFFF00"/>
                </a:solidFill>
              </a:rPr>
              <a:t>VIEILLEFON L., </a:t>
            </a:r>
            <a:r>
              <a:rPr lang="fr-FR" altLang="x-none" sz="1800" dirty="0">
                <a:solidFill>
                  <a:srgbClr val="FFFF00"/>
                </a:solidFill>
              </a:rPr>
              <a:t>La figure d’Orphée dans l’antiquité tardive. Les mutations d’un mythe : du héros païen au chantre chrétien, </a:t>
            </a:r>
            <a:r>
              <a:rPr lang="fr-FR" altLang="x-none" sz="1800" i="0" dirty="0">
                <a:solidFill>
                  <a:srgbClr val="FFFF00"/>
                </a:solidFill>
              </a:rPr>
              <a:t>Paris, De </a:t>
            </a:r>
            <a:r>
              <a:rPr lang="fr-FR" altLang="x-none" sz="1800" i="0" dirty="0" err="1">
                <a:solidFill>
                  <a:srgbClr val="FFFF00"/>
                </a:solidFill>
              </a:rPr>
              <a:t>Boccard</a:t>
            </a:r>
            <a:r>
              <a:rPr lang="fr-FR" altLang="x-none" sz="1800" i="0" dirty="0">
                <a:solidFill>
                  <a:srgbClr val="FFFF00"/>
                </a:solidFill>
              </a:rPr>
              <a:t>, 2003.</a:t>
            </a:r>
          </a:p>
          <a:p>
            <a:pPr algn="just"/>
            <a:r>
              <a:rPr lang="fr-FR" altLang="x-none" sz="1800" i="0" dirty="0">
                <a:solidFill>
                  <a:srgbClr val="FFFF00"/>
                </a:solidFill>
              </a:rPr>
              <a:t>JOURDAN F., </a:t>
            </a:r>
            <a:r>
              <a:rPr lang="fr-BE" sz="1800" dirty="0">
                <a:solidFill>
                  <a:srgbClr val="FFFF00"/>
                </a:solidFill>
              </a:rPr>
              <a:t>Orphée et les Chrétiens. La réception du mythe d’Orphée dans la littérature chrétienne grecque des cinq premiers siècles. </a:t>
            </a:r>
            <a:r>
              <a:rPr lang="fr-BE" sz="1800" i="0" dirty="0">
                <a:solidFill>
                  <a:srgbClr val="FFFF00"/>
                </a:solidFill>
              </a:rPr>
              <a:t>Tome I: </a:t>
            </a:r>
            <a:r>
              <a:rPr lang="fr-BE" sz="1800" dirty="0">
                <a:solidFill>
                  <a:srgbClr val="FFFF00"/>
                </a:solidFill>
              </a:rPr>
              <a:t>Orphée, du repoussoir au préfigurateur du Christ. Réécriture d’un mythe à des fins « protreptiques » chez Clément d’Alexandrie — </a:t>
            </a:r>
            <a:r>
              <a:rPr lang="fr-BE" sz="1800" i="0" dirty="0">
                <a:solidFill>
                  <a:srgbClr val="FFFF00"/>
                </a:solidFill>
              </a:rPr>
              <a:t>Tome II.</a:t>
            </a:r>
            <a:r>
              <a:rPr lang="fr-BE" sz="1800" dirty="0">
                <a:solidFill>
                  <a:srgbClr val="FFFF00"/>
                </a:solidFill>
              </a:rPr>
              <a:t> Pourquoi Orphée ?, </a:t>
            </a:r>
            <a:r>
              <a:rPr lang="fr-BE" sz="1800" i="0" dirty="0">
                <a:solidFill>
                  <a:srgbClr val="FFFF00"/>
                </a:solidFill>
              </a:rPr>
              <a:t>Paris, Les Belles Lettres </a:t>
            </a:r>
            <a:r>
              <a:rPr lang="fr-BE" sz="1800" dirty="0">
                <a:solidFill>
                  <a:srgbClr val="FFFF00"/>
                </a:solidFill>
              </a:rPr>
              <a:t>(</a:t>
            </a:r>
            <a:r>
              <a:rPr lang="fr-BE" sz="1800" dirty="0" err="1">
                <a:solidFill>
                  <a:srgbClr val="FFFF00"/>
                </a:solidFill>
              </a:rPr>
              <a:t>Anagôgê</a:t>
            </a:r>
            <a:r>
              <a:rPr lang="fr-BE" sz="1800" dirty="0">
                <a:solidFill>
                  <a:srgbClr val="FFFF00"/>
                </a:solidFill>
              </a:rPr>
              <a:t>)</a:t>
            </a:r>
            <a:r>
              <a:rPr lang="fr-BE" sz="1800" i="0" dirty="0">
                <a:solidFill>
                  <a:srgbClr val="FFFF00"/>
                </a:solidFill>
              </a:rPr>
              <a:t>, 2010-2011.</a:t>
            </a:r>
            <a:endParaRPr lang="fr-FR" altLang="x-none" sz="1800" i="0" dirty="0">
              <a:solidFill>
                <a:srgbClr val="FFFF00"/>
              </a:solidFill>
            </a:endParaRPr>
          </a:p>
        </p:txBody>
      </p:sp>
      <p:pic>
        <p:nvPicPr>
          <p:cNvPr id="13" name="Picture 22">
            <a:extLst>
              <a:ext uri="{FF2B5EF4-FFF2-40B4-BE49-F238E27FC236}">
                <a16:creationId xmlns:a16="http://schemas.microsoft.com/office/drawing/2014/main" id="{C017FE33-F5E8-1047-9DD2-BFE70DFE0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6224736"/>
            <a:ext cx="2536825" cy="457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23">
            <a:extLst>
              <a:ext uri="{FF2B5EF4-FFF2-40B4-BE49-F238E27FC236}">
                <a16:creationId xmlns:a16="http://schemas.microsoft.com/office/drawing/2014/main" id="{55D4F854-CC73-7F42-A2C8-B76B6B9A456F}"/>
              </a:ext>
            </a:extLst>
          </p:cNvPr>
          <p:cNvSpPr txBox="1">
            <a:spLocks noChangeArrowheads="1"/>
          </p:cNvSpPr>
          <p:nvPr/>
        </p:nvSpPr>
        <p:spPr bwMode="auto">
          <a:xfrm>
            <a:off x="3436640" y="6148536"/>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endParaRPr lang="fr-FR" altLang="x-none" sz="1200" dirty="0"/>
          </a:p>
          <a:p>
            <a:pPr algn="ctr"/>
            <a:r>
              <a:rPr lang="fr-FR" altLang="x-none" sz="1200" dirty="0">
                <a:solidFill>
                  <a:srgbClr val="FFF821"/>
                </a:solidFill>
              </a:rPr>
              <a:t>Catacombes de Domitille</a:t>
            </a:r>
            <a:endParaRPr lang="fr-FR" altLang="x-none" dirty="0">
              <a:solidFill>
                <a:srgbClr val="FFF821"/>
              </a:solidFill>
            </a:endParaRPr>
          </a:p>
        </p:txBody>
      </p:sp>
    </p:spTree>
    <p:extLst>
      <p:ext uri="{BB962C8B-B14F-4D97-AF65-F5344CB8AC3E}">
        <p14:creationId xmlns:p14="http://schemas.microsoft.com/office/powerpoint/2010/main" val="2623580996"/>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0"/>
                            </p:stCondLst>
                            <p:childTnLst>
                              <p:par>
                                <p:cTn id="14" presetID="9"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A0F32"/>
        </a:solidFill>
        <a:effectLst/>
      </p:bgPr>
    </p:bg>
    <p:spTree>
      <p:nvGrpSpPr>
        <p:cNvPr id="1" name=""/>
        <p:cNvGrpSpPr/>
        <p:nvPr/>
      </p:nvGrpSpPr>
      <p:grpSpPr>
        <a:xfrm>
          <a:off x="0" y="0"/>
          <a:ext cx="0" cy="0"/>
          <a:chOff x="0" y="0"/>
          <a:chExt cx="0" cy="0"/>
        </a:xfrm>
      </p:grpSpPr>
      <p:sp>
        <p:nvSpPr>
          <p:cNvPr id="256006" name="Rectangle 6"/>
          <p:cNvSpPr>
            <a:spLocks noChangeArrowheads="1"/>
          </p:cNvSpPr>
          <p:nvPr/>
        </p:nvSpPr>
        <p:spPr bwMode="auto">
          <a:xfrm>
            <a:off x="171624" y="633264"/>
            <a:ext cx="8749952" cy="6318448"/>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0" algn="l"/>
            <a:r>
              <a:rPr kumimoji="0" lang="fr-FR" altLang="fr-FR" sz="1400" b="1" i="0" dirty="0">
                <a:solidFill>
                  <a:srgbClr val="FFFF00"/>
                </a:solidFill>
                <a:latin typeface="Arial" panose="020B0604020202020204" pitchFamily="34" charset="0"/>
                <a:cs typeface="Arial" panose="020B0604020202020204" pitchFamily="34" charset="0"/>
              </a:rPr>
              <a:t>B. Au fil du texte</a:t>
            </a:r>
          </a:p>
          <a:p>
            <a:pPr lvl="0" algn="l"/>
            <a:endParaRPr kumimoji="0" lang="fr-FR" altLang="fr-FR" sz="1400" b="1" i="0" dirty="0">
              <a:solidFill>
                <a:srgbClr val="FFFF00"/>
              </a:solidFill>
              <a:latin typeface="Arial" panose="020B0604020202020204" pitchFamily="34" charset="0"/>
              <a:cs typeface="Arial" panose="020B0604020202020204" pitchFamily="34" charset="0"/>
            </a:endParaRPr>
          </a:p>
          <a:p>
            <a:pPr lvl="0" algn="l"/>
            <a:r>
              <a:rPr kumimoji="0" lang="fr-FR" altLang="fr-FR" sz="1400" b="1" i="0" dirty="0">
                <a:solidFill>
                  <a:srgbClr val="4E2FFA"/>
                </a:solidFill>
                <a:latin typeface="Arial" panose="020B0604020202020204" pitchFamily="34" charset="0"/>
                <a:cs typeface="Arial" panose="020B0604020202020204" pitchFamily="34" charset="0"/>
              </a:rPr>
              <a:t>1. </a:t>
            </a:r>
            <a:r>
              <a:rPr kumimoji="0" lang="fr-FR" altLang="fr-FR" sz="1400" b="1" i="0" dirty="0">
                <a:solidFill>
                  <a:srgbClr val="FFFF00"/>
                </a:solidFill>
                <a:latin typeface="Arial" panose="020B0604020202020204" pitchFamily="34" charset="0"/>
                <a:cs typeface="Arial" panose="020B0604020202020204" pitchFamily="34" charset="0"/>
              </a:rPr>
              <a:t>Rapport mythologique sommaire ; aucune allusion à la fin d’Orphée.</a:t>
            </a:r>
          </a:p>
          <a:p>
            <a:pPr lvl="0" algn="l"/>
            <a:r>
              <a:rPr kumimoji="0" lang="fr-FR" altLang="fr-FR" sz="1400" b="1" i="0" dirty="0">
                <a:solidFill>
                  <a:srgbClr val="4E2FFA"/>
                </a:solidFill>
                <a:latin typeface="Arial" panose="020B0604020202020204" pitchFamily="34" charset="0"/>
                <a:cs typeface="Arial" panose="020B0604020202020204" pitchFamily="34" charset="0"/>
              </a:rPr>
              <a:t>2. </a:t>
            </a:r>
            <a:r>
              <a:rPr kumimoji="0" lang="fr-FR" altLang="fr-FR" sz="1400" b="1" i="0" dirty="0">
                <a:solidFill>
                  <a:srgbClr val="FFFF00"/>
                </a:solidFill>
                <a:latin typeface="Arial" panose="020B0604020202020204" pitchFamily="34" charset="0"/>
                <a:cs typeface="Arial" panose="020B0604020202020204" pitchFamily="34" charset="0"/>
              </a:rPr>
              <a:t>Description classique des enfers, de ses bourreaux et de ses suppliciés.</a:t>
            </a:r>
          </a:p>
          <a:p>
            <a:pPr lvl="0" algn="l"/>
            <a:r>
              <a:rPr kumimoji="0" lang="fr-FR" altLang="fr-FR" sz="1400" b="1" i="0" dirty="0">
                <a:solidFill>
                  <a:srgbClr val="4E2FFA"/>
                </a:solidFill>
                <a:latin typeface="Arial" panose="020B0604020202020204" pitchFamily="34" charset="0"/>
                <a:cs typeface="Arial" panose="020B0604020202020204" pitchFamily="34" charset="0"/>
              </a:rPr>
              <a:t>3. </a:t>
            </a:r>
            <a:r>
              <a:rPr kumimoji="0" lang="fr-FR" altLang="fr-FR" sz="1400" b="1" i="0" dirty="0">
                <a:solidFill>
                  <a:srgbClr val="FFFF00"/>
                </a:solidFill>
                <a:latin typeface="Arial" panose="020B0604020202020204" pitchFamily="34" charset="0"/>
                <a:cs typeface="Arial" panose="020B0604020202020204" pitchFamily="34" charset="0"/>
              </a:rPr>
              <a:t>Sources antiques : reprises textuelles et narratives des </a:t>
            </a:r>
            <a:r>
              <a:rPr kumimoji="0" lang="fr-FR" altLang="fr-FR" sz="1400" b="1" dirty="0">
                <a:solidFill>
                  <a:srgbClr val="FFFF00"/>
                </a:solidFill>
                <a:latin typeface="Arial" panose="020B0604020202020204" pitchFamily="34" charset="0"/>
                <a:cs typeface="Arial" panose="020B0604020202020204" pitchFamily="34" charset="0"/>
              </a:rPr>
              <a:t>Géorgiques</a:t>
            </a:r>
            <a:r>
              <a:rPr kumimoji="0" lang="fr-FR" altLang="fr-FR" sz="1400" b="1" i="0" dirty="0">
                <a:solidFill>
                  <a:srgbClr val="FFFF00"/>
                </a:solidFill>
                <a:latin typeface="Arial" panose="020B0604020202020204" pitchFamily="34" charset="0"/>
                <a:cs typeface="Arial" panose="020B0604020202020204" pitchFamily="34" charset="0"/>
              </a:rPr>
              <a:t> de Virgile,</a:t>
            </a:r>
            <a:r>
              <a:rPr kumimoji="0" lang="fr-FR" altLang="fr-FR" sz="1400" b="1" dirty="0">
                <a:solidFill>
                  <a:srgbClr val="FFFF00"/>
                </a:solidFill>
                <a:latin typeface="Arial" panose="020B0604020202020204" pitchFamily="34" charset="0"/>
                <a:cs typeface="Arial" panose="020B0604020202020204" pitchFamily="34" charset="0"/>
              </a:rPr>
              <a:t> </a:t>
            </a:r>
            <a:r>
              <a:rPr kumimoji="0" lang="fr-FR" altLang="fr-FR" sz="1400" b="1" i="0" dirty="0">
                <a:solidFill>
                  <a:srgbClr val="FFFF00"/>
                </a:solidFill>
                <a:latin typeface="Arial" panose="020B0604020202020204" pitchFamily="34" charset="0"/>
                <a:cs typeface="Arial" panose="020B0604020202020204" pitchFamily="34" charset="0"/>
              </a:rPr>
              <a:t>des </a:t>
            </a:r>
            <a:r>
              <a:rPr kumimoji="0" lang="fr-FR" altLang="fr-FR" sz="1400" b="1" dirty="0">
                <a:solidFill>
                  <a:srgbClr val="FFFF00"/>
                </a:solidFill>
                <a:latin typeface="Arial" panose="020B0604020202020204" pitchFamily="34" charset="0"/>
                <a:cs typeface="Arial" panose="020B0604020202020204" pitchFamily="34" charset="0"/>
              </a:rPr>
              <a:t>Métamorphoses </a:t>
            </a:r>
            <a:r>
              <a:rPr kumimoji="0" lang="fr-FR" altLang="fr-FR" sz="1400" b="1" i="0" dirty="0">
                <a:solidFill>
                  <a:srgbClr val="FFFF00"/>
                </a:solidFill>
                <a:latin typeface="Arial" panose="020B0604020202020204" pitchFamily="34" charset="0"/>
                <a:cs typeface="Arial" panose="020B0604020202020204" pitchFamily="34" charset="0"/>
              </a:rPr>
              <a:t>d’Ovide et des tragédies de Sénèque. Mais Boèce est moins prolixe qu’Ovide, moins baroque que Sénèque, et montre pour Orphée la même pitié que Virgile ; comme Sénèque (</a:t>
            </a:r>
            <a:r>
              <a:rPr kumimoji="0" lang="fr-FR" altLang="fr-FR" sz="1400" b="1" dirty="0">
                <a:solidFill>
                  <a:srgbClr val="FFFF00"/>
                </a:solidFill>
                <a:latin typeface="Arial" panose="020B0604020202020204" pitchFamily="34" charset="0"/>
                <a:cs typeface="Arial" panose="020B0604020202020204" pitchFamily="34" charset="0"/>
              </a:rPr>
              <a:t>Hercule sur l’Oeta),</a:t>
            </a:r>
            <a:r>
              <a:rPr kumimoji="0" lang="fr-FR" altLang="fr-FR" sz="1400" b="1" i="0" dirty="0">
                <a:solidFill>
                  <a:srgbClr val="FFFF00"/>
                </a:solidFill>
                <a:latin typeface="Arial" panose="020B0604020202020204" pitchFamily="34" charset="0"/>
                <a:cs typeface="Arial" panose="020B0604020202020204" pitchFamily="34" charset="0"/>
              </a:rPr>
              <a:t> Boèce ne retient que trois suppliciés locataires des enfers visités par Orphée : Ixion, </a:t>
            </a:r>
            <a:r>
              <a:rPr kumimoji="0" lang="fr-FR" altLang="fr-FR" sz="1400" b="1" i="0" dirty="0" err="1">
                <a:solidFill>
                  <a:srgbClr val="FFFF00"/>
                </a:solidFill>
                <a:latin typeface="Arial" panose="020B0604020202020204" pitchFamily="34" charset="0"/>
                <a:cs typeface="Arial" panose="020B0604020202020204" pitchFamily="34" charset="0"/>
              </a:rPr>
              <a:t>Tityos</a:t>
            </a:r>
            <a:r>
              <a:rPr kumimoji="0" lang="fr-FR" altLang="fr-FR" sz="1400" b="1" i="0" dirty="0">
                <a:solidFill>
                  <a:srgbClr val="FFFF00"/>
                </a:solidFill>
                <a:latin typeface="Arial" panose="020B0604020202020204" pitchFamily="34" charset="0"/>
                <a:cs typeface="Arial" panose="020B0604020202020204" pitchFamily="34" charset="0"/>
              </a:rPr>
              <a:t>, Tantale. </a:t>
            </a:r>
          </a:p>
          <a:p>
            <a:pPr lvl="0" algn="l"/>
            <a:r>
              <a:rPr kumimoji="0" lang="fr-FR" altLang="fr-FR" sz="1400" b="1" i="0" dirty="0">
                <a:solidFill>
                  <a:srgbClr val="4E2FFA"/>
                </a:solidFill>
                <a:latin typeface="Arial" panose="020B0604020202020204" pitchFamily="34" charset="0"/>
                <a:cs typeface="Arial" panose="020B0604020202020204" pitchFamily="34" charset="0"/>
              </a:rPr>
              <a:t>4. </a:t>
            </a:r>
            <a:r>
              <a:rPr kumimoji="0" lang="fr-FR" altLang="fr-FR" sz="1400" b="1" i="0" dirty="0">
                <a:solidFill>
                  <a:srgbClr val="FFFF00"/>
                </a:solidFill>
                <a:latin typeface="Arial" panose="020B0604020202020204" pitchFamily="34" charset="0"/>
                <a:cs typeface="Arial" panose="020B0604020202020204" pitchFamily="34" charset="0"/>
              </a:rPr>
              <a:t>L’originalité de Boèce tient dans la composition du poème :</a:t>
            </a:r>
          </a:p>
          <a:p>
            <a:pPr marL="742950" lvl="1" indent="-285750" algn="l">
              <a:buFontTx/>
              <a:buChar char="-"/>
            </a:pPr>
            <a:r>
              <a:rPr kumimoji="0" lang="fr-FR" altLang="fr-FR" sz="1400" b="1" i="0" dirty="0">
                <a:solidFill>
                  <a:srgbClr val="FFFF00"/>
                </a:solidFill>
                <a:latin typeface="Arial" panose="020B0604020202020204" pitchFamily="34" charset="0"/>
                <a:cs typeface="Arial" panose="020B0604020202020204" pitchFamily="34" charset="0"/>
              </a:rPr>
              <a:t>il ne retient que les trois parties obligées pour la cohérence du mythe : plainte d’Orphée / descente aux enfers / remontée ; il omet les détails de la mort d’Eurydice et le sort d’Orphée après son échec ;</a:t>
            </a:r>
          </a:p>
          <a:p>
            <a:pPr marL="742950" lvl="1" indent="-285750" algn="l">
              <a:buFontTx/>
              <a:buChar char="-"/>
            </a:pPr>
            <a:r>
              <a:rPr kumimoji="0" lang="fr-FR" altLang="fr-FR" sz="1400" b="1" i="0" dirty="0">
                <a:solidFill>
                  <a:srgbClr val="FFFF00"/>
                </a:solidFill>
                <a:latin typeface="Arial" panose="020B0604020202020204" pitchFamily="34" charset="0"/>
                <a:cs typeface="Arial" panose="020B0604020202020204" pitchFamily="34" charset="0"/>
              </a:rPr>
              <a:t>chaque partie est organisée autour d’un noyau central : enchantements terrestres / enchantements infernaux / discours direct du maître des enfers ;</a:t>
            </a:r>
          </a:p>
          <a:p>
            <a:pPr marL="742950" lvl="1" indent="-285750" algn="l">
              <a:buFontTx/>
              <a:buChar char="-"/>
            </a:pPr>
            <a:r>
              <a:rPr kumimoji="0" lang="fr-FR" altLang="fr-FR" sz="1400" b="1" i="0" dirty="0">
                <a:solidFill>
                  <a:srgbClr val="FFFF00"/>
                </a:solidFill>
                <a:latin typeface="Arial" panose="020B0604020202020204" pitchFamily="34" charset="0"/>
                <a:cs typeface="Arial" panose="020B0604020202020204" pitchFamily="34" charset="0"/>
              </a:rPr>
              <a:t>dans chacune des parties, la force de l’amour et la puissance du chant sont étroitement associées ; le chant d’Orphée est conditionné par son amour pour Eurydice.</a:t>
            </a:r>
          </a:p>
          <a:p>
            <a:pPr marL="742950" lvl="1" indent="-285750" algn="l">
              <a:buFontTx/>
              <a:buChar char="-"/>
            </a:pPr>
            <a:r>
              <a:rPr kumimoji="0" lang="fr-FR" altLang="fr-FR" sz="1400" b="1" i="0" dirty="0">
                <a:solidFill>
                  <a:srgbClr val="FFFF00"/>
                </a:solidFill>
                <a:latin typeface="Arial" panose="020B0604020202020204" pitchFamily="34" charset="0"/>
                <a:cs typeface="Arial" panose="020B0604020202020204" pitchFamily="34" charset="0"/>
              </a:rPr>
              <a:t>échec tragique de l’amour et du chant.</a:t>
            </a:r>
          </a:p>
          <a:p>
            <a:pPr lvl="0" algn="l"/>
            <a:r>
              <a:rPr kumimoji="0" lang="fr-FR" altLang="fr-FR" sz="1400" b="1" i="0" dirty="0">
                <a:solidFill>
                  <a:srgbClr val="4E2FFA"/>
                </a:solidFill>
                <a:latin typeface="Arial" panose="020B0604020202020204" pitchFamily="34" charset="0"/>
                <a:cs typeface="Arial" panose="020B0604020202020204" pitchFamily="34" charset="0"/>
              </a:rPr>
              <a:t>5. </a:t>
            </a:r>
            <a:r>
              <a:rPr kumimoji="0" lang="fr-FR" altLang="fr-FR" sz="1400" b="1" dirty="0">
                <a:solidFill>
                  <a:srgbClr val="FFFF00"/>
                </a:solidFill>
                <a:latin typeface="Arial" panose="020B0604020202020204" pitchFamily="34" charset="0"/>
                <a:cs typeface="Arial" panose="020B0604020202020204" pitchFamily="34" charset="0"/>
              </a:rPr>
              <a:t>Fabula :</a:t>
            </a:r>
            <a:endParaRPr kumimoji="0" lang="fr-FR" altLang="fr-FR" sz="1400" b="1" i="0" dirty="0">
              <a:solidFill>
                <a:srgbClr val="FFFF00"/>
              </a:solidFill>
              <a:latin typeface="Arial" panose="020B0604020202020204" pitchFamily="34" charset="0"/>
              <a:cs typeface="Arial" panose="020B0604020202020204" pitchFamily="34" charset="0"/>
            </a:endParaRPr>
          </a:p>
          <a:p>
            <a:pPr marL="742950" lvl="1" indent="-285750" algn="l">
              <a:buFontTx/>
              <a:buChar char="-"/>
            </a:pPr>
            <a:r>
              <a:rPr kumimoji="0" lang="fr-FR" altLang="fr-FR" sz="1400" b="1" i="0" dirty="0">
                <a:solidFill>
                  <a:srgbClr val="FFFF00"/>
                </a:solidFill>
                <a:latin typeface="Arial" panose="020B0604020202020204" pitchFamily="34" charset="0"/>
                <a:cs typeface="Arial" panose="020B0604020202020204" pitchFamily="34" charset="0"/>
              </a:rPr>
              <a:t>la légende d’Orphée dénonce l’impuissance de la poésie et de la musique dans la détresse (</a:t>
            </a:r>
            <a:r>
              <a:rPr kumimoji="0" lang="fr-FR" altLang="fr-FR" sz="1400" b="1" dirty="0" err="1">
                <a:solidFill>
                  <a:srgbClr val="FFFF00"/>
                </a:solidFill>
                <a:latin typeface="Arial" panose="020B0604020202020204" pitchFamily="34" charset="0"/>
                <a:cs typeface="Arial" panose="020B0604020202020204" pitchFamily="34" charset="0"/>
              </a:rPr>
              <a:t>cfr</a:t>
            </a:r>
            <a:r>
              <a:rPr kumimoji="0" lang="fr-FR" altLang="fr-FR" sz="1400" b="1" dirty="0">
                <a:solidFill>
                  <a:srgbClr val="FFFF00"/>
                </a:solidFill>
                <a:latin typeface="Arial" panose="020B0604020202020204" pitchFamily="34" charset="0"/>
                <a:cs typeface="Arial" panose="020B0604020202020204" pitchFamily="34" charset="0"/>
              </a:rPr>
              <a:t>.</a:t>
            </a:r>
            <a:r>
              <a:rPr kumimoji="0" lang="fr-FR" altLang="fr-FR" sz="1400" b="1" i="0" dirty="0">
                <a:solidFill>
                  <a:srgbClr val="FFFF00"/>
                </a:solidFill>
                <a:latin typeface="Arial" panose="020B0604020202020204" pitchFamily="34" charset="0"/>
                <a:cs typeface="Arial" panose="020B0604020202020204" pitchFamily="34" charset="0"/>
              </a:rPr>
              <a:t> le début de l’œuvre) ; la poésie doit être relayée par la philosophie (voir III, </a:t>
            </a:r>
            <a:r>
              <a:rPr kumimoji="0" lang="fr-FR" altLang="fr-FR" sz="1400" b="1" dirty="0" err="1">
                <a:solidFill>
                  <a:srgbClr val="FFFF00"/>
                </a:solidFill>
                <a:latin typeface="Arial" panose="020B0604020202020204" pitchFamily="34" charset="0"/>
                <a:cs typeface="Arial" panose="020B0604020202020204" pitchFamily="34" charset="0"/>
              </a:rPr>
              <a:t>pr</a:t>
            </a:r>
            <a:r>
              <a:rPr kumimoji="0" lang="fr-FR" altLang="fr-FR" sz="1400" b="1" dirty="0">
                <a:solidFill>
                  <a:srgbClr val="FFFF00"/>
                </a:solidFill>
                <a:latin typeface="Arial" panose="020B0604020202020204" pitchFamily="34" charset="0"/>
                <a:cs typeface="Arial" panose="020B0604020202020204" pitchFamily="34" charset="0"/>
              </a:rPr>
              <a:t>. </a:t>
            </a:r>
            <a:r>
              <a:rPr kumimoji="0" lang="fr-FR" altLang="fr-FR" sz="1400" b="1" i="0" dirty="0">
                <a:solidFill>
                  <a:srgbClr val="FFFF00"/>
                </a:solidFill>
                <a:latin typeface="Arial" panose="020B0604020202020204" pitchFamily="34" charset="0"/>
                <a:cs typeface="Arial" panose="020B0604020202020204" pitchFamily="34" charset="0"/>
              </a:rPr>
              <a:t>1) ;</a:t>
            </a:r>
          </a:p>
          <a:p>
            <a:pPr marL="742950" lvl="1" indent="-285750" algn="l">
              <a:buFontTx/>
              <a:buChar char="-"/>
            </a:pPr>
            <a:r>
              <a:rPr kumimoji="0" lang="fr-FR" altLang="fr-FR" sz="1400" b="1" i="0" dirty="0">
                <a:solidFill>
                  <a:srgbClr val="FFFF00"/>
                </a:solidFill>
                <a:latin typeface="Arial" panose="020B0604020202020204" pitchFamily="34" charset="0"/>
                <a:cs typeface="Arial" panose="020B0604020202020204" pitchFamily="34" charset="0"/>
              </a:rPr>
              <a:t>l’introduction et la conclusion contiennent l’enseignement philosophique : lumière du bien &gt;&lt; liens terrestres ; reprise de l’image platonicienne de la caverne et du " regard vers le bas " ; </a:t>
            </a:r>
            <a:r>
              <a:rPr kumimoji="0" lang="fr-FR" altLang="fr-FR" sz="1400" b="1" dirty="0" err="1">
                <a:solidFill>
                  <a:srgbClr val="FFFF00"/>
                </a:solidFill>
                <a:latin typeface="Arial" panose="020B0604020202020204" pitchFamily="34" charset="0"/>
                <a:cs typeface="Arial" panose="020B0604020202020204" pitchFamily="34" charset="0"/>
              </a:rPr>
              <a:t>affectus</a:t>
            </a:r>
            <a:r>
              <a:rPr kumimoji="0" lang="fr-FR" altLang="fr-FR" sz="1400" b="1" dirty="0">
                <a:solidFill>
                  <a:srgbClr val="FFFF00"/>
                </a:solidFill>
                <a:latin typeface="Arial" panose="020B0604020202020204" pitchFamily="34" charset="0"/>
                <a:cs typeface="Arial" panose="020B0604020202020204" pitchFamily="34" charset="0"/>
              </a:rPr>
              <a:t> &gt;&lt; ratio.</a:t>
            </a:r>
            <a:endParaRPr kumimoji="0" lang="fr-FR" altLang="fr-FR" sz="1400" b="1" i="0" dirty="0">
              <a:solidFill>
                <a:srgbClr val="FFFF00"/>
              </a:solidFill>
              <a:latin typeface="Arial" panose="020B0604020202020204" pitchFamily="34" charset="0"/>
              <a:cs typeface="Arial" panose="020B0604020202020204" pitchFamily="34" charset="0"/>
            </a:endParaRPr>
          </a:p>
          <a:p>
            <a:pPr lvl="0" algn="l"/>
            <a:endParaRPr kumimoji="0" lang="fr-FR" altLang="fr-FR" sz="1400" b="1" i="0" dirty="0">
              <a:solidFill>
                <a:srgbClr val="FFFF00"/>
              </a:solidFill>
              <a:latin typeface="Arial" panose="020B0604020202020204" pitchFamily="34" charset="0"/>
              <a:cs typeface="Arial" panose="020B0604020202020204" pitchFamily="34" charset="0"/>
            </a:endParaRPr>
          </a:p>
        </p:txBody>
      </p:sp>
      <p:sp>
        <p:nvSpPr>
          <p:cNvPr id="6" name="Rectangle 11"/>
          <p:cNvSpPr>
            <a:spLocks noChangeArrowheads="1"/>
          </p:cNvSpPr>
          <p:nvPr/>
        </p:nvSpPr>
        <p:spPr bwMode="auto">
          <a:xfrm>
            <a:off x="5652120" y="176064"/>
            <a:ext cx="3288804" cy="457200"/>
          </a:xfrm>
          <a:prstGeom prst="rect">
            <a:avLst/>
          </a:prstGeom>
          <a:noFill/>
          <a:ln>
            <a:noFill/>
          </a:ln>
          <a:effectLst/>
          <a:extLst>
            <a:ext uri="{909E8E84-426E-40DD-AFC4-6F175D3DCCD1}">
              <a14:hiddenFill xmlns:a14="http://schemas.microsoft.com/office/drawing/2010/main">
                <a:solidFill>
                  <a:srgbClr val="FFF82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sz="1800" b="1" i="0" dirty="0">
                <a:solidFill>
                  <a:srgbClr val="FFFF00"/>
                </a:solidFill>
              </a:rPr>
              <a:t>IV. Orphée: un autre regard</a:t>
            </a:r>
            <a:endParaRPr lang="fr-FR" altLang="x-none" i="0" dirty="0">
              <a:solidFill>
                <a:srgbClr val="FFFF00"/>
              </a:solidFill>
              <a:latin typeface="Times New Roman" charset="0"/>
            </a:endParaRPr>
          </a:p>
        </p:txBody>
      </p:sp>
    </p:spTree>
    <p:extLst>
      <p:ext uri="{BB962C8B-B14F-4D97-AF65-F5344CB8AC3E}">
        <p14:creationId xmlns:p14="http://schemas.microsoft.com/office/powerpoint/2010/main" val="497674773"/>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6006"/>
                                        </p:tgtEl>
                                        <p:attrNameLst>
                                          <p:attrName>style.visibility</p:attrName>
                                        </p:attrNameLst>
                                      </p:cBhvr>
                                      <p:to>
                                        <p:strVal val="visible"/>
                                      </p:to>
                                    </p:set>
                                    <p:animEffect transition="in" filter="box(out)">
                                      <p:cBhvr>
                                        <p:cTn id="7" dur="500"/>
                                        <p:tgtEl>
                                          <p:spTgt spid="25600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6"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05" name="Rectangle 5"/>
          <p:cNvSpPr>
            <a:spLocks noChangeArrowheads="1"/>
          </p:cNvSpPr>
          <p:nvPr/>
        </p:nvSpPr>
        <p:spPr bwMode="auto">
          <a:xfrm>
            <a:off x="6477000" y="304800"/>
            <a:ext cx="2171700" cy="6858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fr-FR" altLang="x-none" b="1" i="0">
                <a:solidFill>
                  <a:srgbClr val="FFF821"/>
                </a:solidFill>
                <a:latin typeface="Arial Black" charset="0"/>
              </a:rPr>
              <a:t>Conclusion</a:t>
            </a:r>
            <a:endParaRPr lang="fr-FR" altLang="x-none" i="0">
              <a:solidFill>
                <a:srgbClr val="000000"/>
              </a:solidFill>
              <a:latin typeface="Times New Roman" charset="0"/>
            </a:endParaRPr>
          </a:p>
        </p:txBody>
      </p:sp>
      <p:sp>
        <p:nvSpPr>
          <p:cNvPr id="256006" name="Rectangle 6"/>
          <p:cNvSpPr>
            <a:spLocks noChangeArrowheads="1"/>
          </p:cNvSpPr>
          <p:nvPr/>
        </p:nvSpPr>
        <p:spPr bwMode="auto">
          <a:xfrm>
            <a:off x="609600" y="1143000"/>
            <a:ext cx="7543800" cy="54102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r>
              <a:rPr lang="fr-FR" altLang="x-none" sz="1800" dirty="0">
                <a:solidFill>
                  <a:srgbClr val="4E2FFA"/>
                </a:solidFill>
              </a:rPr>
              <a:t>Le mythe d’Orphée, une certaine ascèse du regard poétique chrétien.</a:t>
            </a:r>
            <a:r>
              <a:rPr lang="fr-FR" altLang="x-none" sz="1800" dirty="0">
                <a:solidFill>
                  <a:srgbClr val="FFFFFF"/>
                </a:solidFill>
              </a:rPr>
              <a:t> </a:t>
            </a:r>
          </a:p>
          <a:p>
            <a:pPr algn="just"/>
            <a:endParaRPr lang="fr-FR" altLang="x-none" sz="1800" i="0" dirty="0">
              <a:solidFill>
                <a:srgbClr val="FFFFFF"/>
              </a:solidFill>
            </a:endParaRPr>
          </a:p>
          <a:p>
            <a:pPr algn="just"/>
            <a:r>
              <a:rPr lang="fr-FR" altLang="x-none" sz="1800" i="0" dirty="0">
                <a:solidFill>
                  <a:srgbClr val="FFFFFF"/>
                </a:solidFill>
              </a:rPr>
              <a:t>Le regard que le poète chrétien pose sur l'univers sensible, et donc sur tous les plans successifs de l'imaginaire, est celui d'une contemplation qui est, plus encore que celle de Platon et de Plotin, emportée – ou transportée, au sens de la </a:t>
            </a:r>
            <a:r>
              <a:rPr lang="fr-FR" altLang="x-none" sz="1800" dirty="0" err="1">
                <a:solidFill>
                  <a:srgbClr val="FFFFFF"/>
                </a:solidFill>
              </a:rPr>
              <a:t>translatio</a:t>
            </a:r>
            <a:r>
              <a:rPr lang="fr-FR" altLang="x-none" sz="1800" i="0" dirty="0">
                <a:solidFill>
                  <a:srgbClr val="FFFFFF"/>
                </a:solidFill>
              </a:rPr>
              <a:t> qui est aussi métaphore – par les choses visibles aux choses invisibles. Le poète chrétien réalise dans le langage spéculaire de son art l’intuition fameuse de 1 Co 13, 12 : « Nous voyons maintenant dans un miroir, en énigme, mais alors nous verrons face à face », tant il est vrai que la poésie est, en définitive, comme le rappelle le mythe d’Orphée lui-même, une certaine ascèse du regard qu’il faut savoir « détourner »  des faux biens pour l’orienter vers la vraie lumière de la vérité divine. « L'opaque pupille charnelle n’aperçoit que l'opacité des choses, dit le poète Prudence, mais la limpidité de l'âme est capable de voir ce qui est transparence » (</a:t>
            </a:r>
            <a:r>
              <a:rPr lang="fr-FR" altLang="x-none" sz="1800" i="0" dirty="0" err="1">
                <a:solidFill>
                  <a:srgbClr val="FFFFFF"/>
                </a:solidFill>
              </a:rPr>
              <a:t>perist</a:t>
            </a:r>
            <a:r>
              <a:rPr lang="fr-FR" altLang="x-none" sz="1800" i="0" dirty="0">
                <a:solidFill>
                  <a:srgbClr val="FFFFFF"/>
                </a:solidFill>
              </a:rPr>
              <a:t>. X,436-438). Cette ascèse a finalement manqué à Orphée, qui n’a pas su regarder Eurydice autrement qu’avec le regard impatient d’un amour charnel, en voulant anticiper dans le temps le « face à face » réservé à ceux qui ont traversé le miroir.</a:t>
            </a:r>
            <a:endParaRPr lang="fr-FR" dirty="0">
              <a:solidFill>
                <a:srgbClr val="000000"/>
              </a:solidFill>
            </a:endParaRPr>
          </a:p>
        </p:txBody>
      </p:sp>
      <p:pic>
        <p:nvPicPr>
          <p:cNvPr id="25600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6248400"/>
            <a:ext cx="1981200" cy="609600"/>
          </a:xfrm>
          <a:prstGeom prst="rect">
            <a:avLst/>
          </a:prstGeom>
          <a:noFill/>
          <a:extLst>
            <a:ext uri="{909E8E84-426E-40DD-AFC4-6F175D3DCCD1}">
              <a14:hiddenFill xmlns:a14="http://schemas.microsoft.com/office/drawing/2010/main">
                <a:solidFill>
                  <a:srgbClr val="FFFFFF"/>
                </a:solidFill>
              </a14:hiddenFill>
            </a:ext>
          </a:extLst>
        </p:spPr>
      </p:pic>
      <p:sp>
        <p:nvSpPr>
          <p:cNvPr id="256009" name="Text Box 9"/>
          <p:cNvSpPr txBox="1">
            <a:spLocks noChangeArrowheads="1"/>
          </p:cNvSpPr>
          <p:nvPr/>
        </p:nvSpPr>
        <p:spPr bwMode="auto">
          <a:xfrm>
            <a:off x="7162800" y="63246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fr-FR" altLang="x-none" sz="1200" i="0">
                <a:solidFill>
                  <a:srgbClr val="FFF821"/>
                </a:solidFill>
              </a:rPr>
              <a:t>Odilon Redon</a:t>
            </a:r>
          </a:p>
          <a:p>
            <a:pPr algn="ctr"/>
            <a:r>
              <a:rPr lang="fr-FR" altLang="x-none" sz="1200">
                <a:solidFill>
                  <a:srgbClr val="FFF821"/>
                </a:solidFill>
              </a:rPr>
              <a:t>La mort d’Orphée</a:t>
            </a:r>
            <a:endParaRPr lang="fr-FR" altLang="x-none">
              <a:solidFill>
                <a:srgbClr val="FFF821"/>
              </a:solidFill>
            </a:endParaRPr>
          </a:p>
        </p:txBody>
      </p:sp>
    </p:spTree>
    <p:extLst>
      <p:ext uri="{BB962C8B-B14F-4D97-AF65-F5344CB8AC3E}">
        <p14:creationId xmlns:p14="http://schemas.microsoft.com/office/powerpoint/2010/main" val="3442566744"/>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6005"/>
                                        </p:tgtEl>
                                        <p:attrNameLst>
                                          <p:attrName>style.visibility</p:attrName>
                                        </p:attrNameLst>
                                      </p:cBhvr>
                                      <p:to>
                                        <p:strVal val="visible"/>
                                      </p:to>
                                    </p:set>
                                    <p:animEffect transition="in" filter="box(out)">
                                      <p:cBhvr>
                                        <p:cTn id="7" dur="500"/>
                                        <p:tgtEl>
                                          <p:spTgt spid="2560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6006"/>
                                        </p:tgtEl>
                                        <p:attrNameLst>
                                          <p:attrName>style.visibility</p:attrName>
                                        </p:attrNameLst>
                                      </p:cBhvr>
                                      <p:to>
                                        <p:strVal val="visible"/>
                                      </p:to>
                                    </p:set>
                                    <p:animEffect transition="in" filter="box(out)">
                                      <p:cBhvr>
                                        <p:cTn id="12" dur="500"/>
                                        <p:tgtEl>
                                          <p:spTgt spid="256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5" grpId="0"/>
      <p:bldP spid="25600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l="-6000" r="-6000"/>
          </a:stretch>
        </a:blipFill>
        <a:effectLst/>
      </p:bgPr>
    </p:bg>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190500" y="609600"/>
            <a:ext cx="8153400" cy="4572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fr-FR" altLang="x-none" b="1" i="0" dirty="0">
                <a:solidFill>
                  <a:srgbClr val="FFFF00"/>
                </a:solidFill>
                <a:latin typeface="Lucida Handwriting" charset="0"/>
              </a:rPr>
              <a:t>Le chant chrétien d’Orphée</a:t>
            </a:r>
            <a:endParaRPr lang="fr-FR" altLang="x-none" i="0" dirty="0">
              <a:solidFill>
                <a:srgbClr val="FFFF00"/>
              </a:solidFill>
              <a:latin typeface="Times New Roman" charset="0"/>
            </a:endParaRPr>
          </a:p>
        </p:txBody>
      </p:sp>
      <p:sp>
        <p:nvSpPr>
          <p:cNvPr id="232468" name="Rectangle 20"/>
          <p:cNvSpPr>
            <a:spLocks noChangeArrowheads="1"/>
          </p:cNvSpPr>
          <p:nvPr/>
        </p:nvSpPr>
        <p:spPr bwMode="auto">
          <a:xfrm>
            <a:off x="591343" y="1351757"/>
            <a:ext cx="7910513" cy="824310"/>
          </a:xfrm>
          <a:prstGeom prst="rect">
            <a:avLst/>
          </a:prstGeom>
          <a:solidFill>
            <a:srgbClr val="FFF821">
              <a:alpha val="52000"/>
            </a:srgb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514350" indent="-514350" algn="ctr">
              <a:buAutoNum type="romanUcPeriod"/>
            </a:pPr>
            <a:r>
              <a:rPr lang="fr-FR" altLang="x-none" i="0" dirty="0">
                <a:solidFill>
                  <a:srgbClr val="4E2FFA"/>
                </a:solidFill>
              </a:rPr>
              <a:t>La problématique des « figures » mythiques.</a:t>
            </a:r>
          </a:p>
          <a:p>
            <a:pPr algn="ctr"/>
            <a:r>
              <a:rPr lang="fr-FR" altLang="x-none" i="0" dirty="0">
                <a:solidFill>
                  <a:srgbClr val="4E2FFA"/>
                </a:solidFill>
              </a:rPr>
              <a:t>Rejet et réhabilitation</a:t>
            </a:r>
          </a:p>
        </p:txBody>
      </p:sp>
      <p:sp>
        <p:nvSpPr>
          <p:cNvPr id="232469" name="Rectangle 21"/>
          <p:cNvSpPr>
            <a:spLocks noChangeArrowheads="1"/>
          </p:cNvSpPr>
          <p:nvPr/>
        </p:nvSpPr>
        <p:spPr bwMode="auto">
          <a:xfrm>
            <a:off x="488950" y="2461024"/>
            <a:ext cx="8115300" cy="4068216"/>
          </a:xfrm>
          <a:prstGeom prst="rect">
            <a:avLst/>
          </a:prstGeom>
          <a:solidFill>
            <a:srgbClr val="4E2FFA"/>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12700" indent="-12700" algn="l">
              <a:defRPr kumimoji="1" sz="2400">
                <a:solidFill>
                  <a:schemeClr val="tx1"/>
                </a:solidFill>
                <a:latin typeface="Times New Roman" charset="0"/>
              </a:defRPr>
            </a:lvl1pPr>
            <a:lvl2pPr marL="1093788" indent="-457200" algn="l">
              <a:defRPr kumimoji="1" sz="2400">
                <a:solidFill>
                  <a:schemeClr val="tx1"/>
                </a:solidFill>
                <a:latin typeface="Times New Roman" charset="0"/>
              </a:defRPr>
            </a:lvl2pPr>
            <a:lvl3pPr marL="1730375" indent="-457200" algn="l">
              <a:defRPr kumimoji="1" sz="2400">
                <a:solidFill>
                  <a:schemeClr val="tx1"/>
                </a:solidFill>
                <a:latin typeface="Times New Roman" charset="0"/>
              </a:defRPr>
            </a:lvl3pPr>
            <a:lvl4pPr marL="2366963" indent="-457200" algn="l">
              <a:defRPr kumimoji="1" sz="2400">
                <a:solidFill>
                  <a:schemeClr val="tx1"/>
                </a:solidFill>
                <a:latin typeface="Times New Roman" charset="0"/>
              </a:defRPr>
            </a:lvl4pPr>
            <a:lvl5pPr marL="3003550" indent="-457200" algn="l">
              <a:defRPr kumimoji="1" sz="2400">
                <a:solidFill>
                  <a:schemeClr val="tx1"/>
                </a:solidFill>
                <a:latin typeface="Times New Roman" charset="0"/>
              </a:defRPr>
            </a:lvl5pPr>
            <a:lvl6pPr marL="3460750" indent="-457200" eaLnBrk="0" fontAlgn="base" hangingPunct="0">
              <a:spcBef>
                <a:spcPct val="0"/>
              </a:spcBef>
              <a:spcAft>
                <a:spcPct val="0"/>
              </a:spcAft>
              <a:defRPr kumimoji="1" sz="2400">
                <a:solidFill>
                  <a:schemeClr val="tx1"/>
                </a:solidFill>
                <a:latin typeface="Times New Roman" charset="0"/>
              </a:defRPr>
            </a:lvl6pPr>
            <a:lvl7pPr marL="3917950" indent="-457200" eaLnBrk="0" fontAlgn="base" hangingPunct="0">
              <a:spcBef>
                <a:spcPct val="0"/>
              </a:spcBef>
              <a:spcAft>
                <a:spcPct val="0"/>
              </a:spcAft>
              <a:defRPr kumimoji="1" sz="2400">
                <a:solidFill>
                  <a:schemeClr val="tx1"/>
                </a:solidFill>
                <a:latin typeface="Times New Roman" charset="0"/>
              </a:defRPr>
            </a:lvl7pPr>
            <a:lvl8pPr marL="4375150" indent="-457200" eaLnBrk="0" fontAlgn="base" hangingPunct="0">
              <a:spcBef>
                <a:spcPct val="0"/>
              </a:spcBef>
              <a:spcAft>
                <a:spcPct val="0"/>
              </a:spcAft>
              <a:defRPr kumimoji="1" sz="2400">
                <a:solidFill>
                  <a:schemeClr val="tx1"/>
                </a:solidFill>
                <a:latin typeface="Times New Roman" charset="0"/>
              </a:defRPr>
            </a:lvl8pPr>
            <a:lvl9pPr marL="4832350" indent="-457200" eaLnBrk="0" fontAlgn="base" hangingPunct="0">
              <a:spcBef>
                <a:spcPct val="0"/>
              </a:spcBef>
              <a:spcAft>
                <a:spcPct val="0"/>
              </a:spcAft>
              <a:defRPr kumimoji="1" sz="2400">
                <a:solidFill>
                  <a:schemeClr val="tx1"/>
                </a:solidFill>
                <a:latin typeface="Times New Roman" charset="0"/>
              </a:defRPr>
            </a:lvl9pPr>
          </a:lstStyle>
          <a:p>
            <a:pPr algn="ctr">
              <a:buFontTx/>
              <a:buAutoNum type="alphaUcPeriod"/>
            </a:pPr>
            <a:r>
              <a:rPr lang="fr-FR" altLang="x-none" sz="2000" b="1" i="0" dirty="0">
                <a:solidFill>
                  <a:srgbClr val="FFF821"/>
                </a:solidFill>
                <a:latin typeface="Arial" charset="0"/>
              </a:rPr>
              <a:t> Les philosophes</a:t>
            </a:r>
          </a:p>
          <a:p>
            <a:endParaRPr lang="fr-FR" altLang="x-none" sz="2000" b="1" i="0" dirty="0">
              <a:solidFill>
                <a:srgbClr val="FFF821"/>
              </a:solidFill>
              <a:latin typeface="Arial" charset="0"/>
            </a:endParaRPr>
          </a:p>
          <a:p>
            <a:r>
              <a:rPr lang="fr-BE" altLang="x-none" sz="1800" i="0" dirty="0">
                <a:solidFill>
                  <a:srgbClr val="FFF821"/>
                </a:solidFill>
                <a:latin typeface="Arial" charset="0"/>
              </a:rPr>
              <a:t>F. BUFFI</a:t>
            </a:r>
            <a:r>
              <a:rPr lang="en-US" altLang="x-none" sz="1800" i="0" dirty="0" err="1">
                <a:solidFill>
                  <a:srgbClr val="FFF821"/>
                </a:solidFill>
                <a:latin typeface="Arial" charset="0"/>
                <a:ea typeface="Arial" charset="0"/>
                <a:cs typeface="Arial" charset="0"/>
              </a:rPr>
              <a:t>È</a:t>
            </a:r>
            <a:r>
              <a:rPr lang="fr-BE" altLang="x-none" sz="1800" i="0" dirty="0">
                <a:solidFill>
                  <a:srgbClr val="FFF821"/>
                </a:solidFill>
                <a:latin typeface="Arial" charset="0"/>
              </a:rPr>
              <a:t>RE, </a:t>
            </a:r>
            <a:r>
              <a:rPr lang="fr-BE" altLang="x-none" sz="1800" dirty="0">
                <a:solidFill>
                  <a:srgbClr val="FFF821"/>
                </a:solidFill>
                <a:latin typeface="Arial" charset="0"/>
              </a:rPr>
              <a:t>Les mythes d’Homère et la pensée grecque,</a:t>
            </a:r>
            <a:r>
              <a:rPr lang="fr-BE" altLang="x-none" sz="1800" i="0" dirty="0">
                <a:solidFill>
                  <a:srgbClr val="FFF821"/>
                </a:solidFill>
                <a:latin typeface="Arial" charset="0"/>
              </a:rPr>
              <a:t> Paris, Belles Lettres, 1956.</a:t>
            </a:r>
          </a:p>
          <a:p>
            <a:endParaRPr lang="fr-BE" altLang="x-none" sz="1800" i="0" dirty="0">
              <a:solidFill>
                <a:srgbClr val="FFF821"/>
              </a:solidFill>
              <a:latin typeface="Arial" charset="0"/>
            </a:endParaRPr>
          </a:p>
          <a:p>
            <a:r>
              <a:rPr lang="fr-BE" altLang="x-none" sz="1800" i="0" dirty="0">
                <a:solidFill>
                  <a:srgbClr val="FFF821"/>
                </a:solidFill>
                <a:latin typeface="Arial" charset="0"/>
                <a:ea typeface="Arial" charset="0"/>
                <a:cs typeface="Arial" charset="0"/>
              </a:rPr>
              <a:t>— le mythe véhicule une théologie mensongère et souvent immorale; la poésie est le langage de la séduction et de l’illusion.</a:t>
            </a:r>
          </a:p>
          <a:p>
            <a:endParaRPr lang="fr-BE" altLang="x-none" sz="1800" i="0" dirty="0">
              <a:solidFill>
                <a:srgbClr val="FFF821"/>
              </a:solidFill>
              <a:latin typeface="Arial" charset="0"/>
              <a:ea typeface="Arial" charset="0"/>
              <a:cs typeface="Arial" charset="0"/>
            </a:endParaRPr>
          </a:p>
          <a:p>
            <a:r>
              <a:rPr lang="fr-BE" altLang="x-none" sz="1800" i="0" dirty="0">
                <a:solidFill>
                  <a:srgbClr val="FFF821"/>
                </a:solidFill>
                <a:latin typeface="Arial" charset="0"/>
              </a:rPr>
              <a:t>— mais le mythe est aussi un langage allégorique qui accompagne efficacement l’enseignement philosophique; et la poésie est « fileuse de mémoire » et donne accès à des « vérités » cachées.</a:t>
            </a:r>
          </a:p>
          <a:p>
            <a:endParaRPr lang="fr-BE" altLang="x-none" sz="1800" i="0" dirty="0">
              <a:solidFill>
                <a:srgbClr val="FFF821"/>
              </a:solidFill>
              <a:latin typeface="Arial" charset="0"/>
              <a:ea typeface="Arial" charset="0"/>
              <a:cs typeface="Arial" charset="0"/>
            </a:endParaRPr>
          </a:p>
          <a:p>
            <a:r>
              <a:rPr lang="fr-BE" altLang="x-none" sz="1800" i="0" dirty="0">
                <a:solidFill>
                  <a:srgbClr val="FFF821"/>
                </a:solidFill>
                <a:latin typeface="Arial" charset="0"/>
                <a:ea typeface="Arial" charset="0"/>
                <a:cs typeface="Arial" charset="0"/>
              </a:rPr>
              <a:t>— Orphée, fils de Calliope, la muse de la poésie épique « à la belle voix » , elle-même fille de Zeus et Mnémosyne, la déesse de la Mémoire</a:t>
            </a:r>
          </a:p>
        </p:txBody>
      </p:sp>
      <p:sp>
        <p:nvSpPr>
          <p:cNvPr id="232472" name="Oval 24"/>
          <p:cNvSpPr>
            <a:spLocks noChangeArrowheads="1"/>
          </p:cNvSpPr>
          <p:nvPr/>
        </p:nvSpPr>
        <p:spPr bwMode="auto">
          <a:xfrm>
            <a:off x="549275" y="2819400"/>
            <a:ext cx="7993063" cy="2951163"/>
          </a:xfrm>
          <a:prstGeom prst="ellipse">
            <a:avLst/>
          </a:prstGeom>
          <a:solidFill>
            <a:srgbClr val="2FFA4E">
              <a:alpha val="60001"/>
            </a:srgbClr>
          </a:solidFill>
          <a:ln w="9525">
            <a:solidFill>
              <a:srgbClr val="4E2FF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BE" altLang="x-none">
                <a:solidFill>
                  <a:schemeClr val="bg1"/>
                </a:solidFill>
              </a:rPr>
              <a:t>« Tout chez le poète n’est qu’impiété,</a:t>
            </a:r>
          </a:p>
          <a:p>
            <a:pPr algn="ctr"/>
            <a:r>
              <a:rPr lang="fr-BE" altLang="x-none">
                <a:solidFill>
                  <a:schemeClr val="bg1"/>
                </a:solidFill>
              </a:rPr>
              <a:t>si rien n’est allégorique »</a:t>
            </a:r>
          </a:p>
          <a:p>
            <a:pPr algn="ctr"/>
            <a:endParaRPr lang="fr-BE" altLang="x-none" sz="1400">
              <a:solidFill>
                <a:schemeClr val="bg1"/>
              </a:solidFill>
            </a:endParaRPr>
          </a:p>
          <a:p>
            <a:pPr algn="ctr"/>
            <a:r>
              <a:rPr lang="fr-BE" altLang="x-none" sz="1400">
                <a:solidFill>
                  <a:schemeClr val="bg1"/>
                </a:solidFill>
              </a:rPr>
              <a:t>Héraclite le rhéteur (Ier s. A/P CN)</a:t>
            </a:r>
            <a:endParaRPr lang="fr-FR" altLang="x-none" sz="1400">
              <a:solidFill>
                <a:schemeClr val="bg1"/>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2450"/>
                                        </p:tgtEl>
                                        <p:attrNameLst>
                                          <p:attrName>style.visibility</p:attrName>
                                        </p:attrNameLst>
                                      </p:cBhvr>
                                      <p:to>
                                        <p:strVal val="visible"/>
                                      </p:to>
                                    </p:set>
                                    <p:animEffect transition="in" filter="box(out)">
                                      <p:cBhvr>
                                        <p:cTn id="7" dur="500"/>
                                        <p:tgtEl>
                                          <p:spTgt spid="232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2468"/>
                                        </p:tgtEl>
                                        <p:attrNameLst>
                                          <p:attrName>style.visibility</p:attrName>
                                        </p:attrNameLst>
                                      </p:cBhvr>
                                      <p:to>
                                        <p:strVal val="visible"/>
                                      </p:to>
                                    </p:set>
                                    <p:animEffect transition="in" filter="box(out)">
                                      <p:cBhvr>
                                        <p:cTn id="12" dur="2000"/>
                                        <p:tgtEl>
                                          <p:spTgt spid="232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32469"/>
                                        </p:tgtEl>
                                        <p:attrNameLst>
                                          <p:attrName>style.visibility</p:attrName>
                                        </p:attrNameLst>
                                      </p:cBhvr>
                                      <p:to>
                                        <p:strVal val="visible"/>
                                      </p:to>
                                    </p:set>
                                    <p:animEffect transition="in" filter="box(out)">
                                      <p:cBhvr>
                                        <p:cTn id="17" dur="2000"/>
                                        <p:tgtEl>
                                          <p:spTgt spid="232469"/>
                                        </p:tgtEl>
                                      </p:cBhvr>
                                    </p:animEffect>
                                  </p:childTnLst>
                                  <p:subTnLst>
                                    <p:set>
                                      <p:cBhvr override="childStyle">
                                        <p:cTn dur="1" fill="hold" display="0" masterRel="nextClick" afterEffect="1"/>
                                        <p:tgtEl>
                                          <p:spTgt spid="232469"/>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iterate type="wd">
                                    <p:tmPct val="10000"/>
                                  </p:iterate>
                                  <p:childTnLst>
                                    <p:set>
                                      <p:cBhvr>
                                        <p:cTn id="21" dur="1" fill="hold">
                                          <p:stCondLst>
                                            <p:cond delay="0"/>
                                          </p:stCondLst>
                                        </p:cTn>
                                        <p:tgtEl>
                                          <p:spTgt spid="232472"/>
                                        </p:tgtEl>
                                        <p:attrNameLst>
                                          <p:attrName>style.visibility</p:attrName>
                                        </p:attrNameLst>
                                      </p:cBhvr>
                                      <p:to>
                                        <p:strVal val="visible"/>
                                      </p:to>
                                    </p:set>
                                    <p:animEffect transition="in" filter="checkerboard(across)">
                                      <p:cBhvr>
                                        <p:cTn id="22" dur="500"/>
                                        <p:tgtEl>
                                          <p:spTgt spid="232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p:bldP spid="232468" grpId="0" animBg="1"/>
      <p:bldP spid="232469" grpId="0" animBg="1"/>
      <p:bldP spid="23247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7582" name="Rectangle 14"/>
          <p:cNvSpPr>
            <a:spLocks noChangeArrowheads="1"/>
          </p:cNvSpPr>
          <p:nvPr/>
        </p:nvSpPr>
        <p:spPr bwMode="auto">
          <a:xfrm>
            <a:off x="575468" y="548679"/>
            <a:ext cx="7910513" cy="934716"/>
          </a:xfrm>
          <a:prstGeom prst="rect">
            <a:avLst/>
          </a:prstGeom>
          <a:solidFill>
            <a:srgbClr val="FFF821">
              <a:alpha val="52000"/>
            </a:srgb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514350" indent="-514350" algn="ctr">
              <a:buAutoNum type="romanUcPeriod"/>
            </a:pPr>
            <a:r>
              <a:rPr lang="fr-FR" altLang="x-none" i="0" dirty="0">
                <a:solidFill>
                  <a:srgbClr val="4E2FFA"/>
                </a:solidFill>
              </a:rPr>
              <a:t>La problématique des « figures » mythiques.</a:t>
            </a:r>
          </a:p>
          <a:p>
            <a:pPr algn="ctr"/>
            <a:r>
              <a:rPr lang="fr-FR" altLang="x-none" i="0" dirty="0">
                <a:solidFill>
                  <a:srgbClr val="4E2FFA"/>
                </a:solidFill>
              </a:rPr>
              <a:t>Rejet et réhabilitation</a:t>
            </a:r>
          </a:p>
        </p:txBody>
      </p:sp>
      <p:sp>
        <p:nvSpPr>
          <p:cNvPr id="237583" name="Rectangle 15"/>
          <p:cNvSpPr>
            <a:spLocks noChangeArrowheads="1"/>
          </p:cNvSpPr>
          <p:nvPr/>
        </p:nvSpPr>
        <p:spPr bwMode="auto">
          <a:xfrm>
            <a:off x="488950" y="1556792"/>
            <a:ext cx="8115300" cy="4968551"/>
          </a:xfrm>
          <a:prstGeom prst="rect">
            <a:avLst/>
          </a:prstGeom>
          <a:solidFill>
            <a:srgbClr val="4E2FFA"/>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12700" indent="-12700" algn="l">
              <a:defRPr kumimoji="1" sz="2400">
                <a:solidFill>
                  <a:schemeClr val="tx1"/>
                </a:solidFill>
                <a:latin typeface="Times New Roman" charset="0"/>
              </a:defRPr>
            </a:lvl1pPr>
            <a:lvl2pPr marL="1093788" indent="-457200" algn="l">
              <a:defRPr kumimoji="1" sz="2400">
                <a:solidFill>
                  <a:schemeClr val="tx1"/>
                </a:solidFill>
                <a:latin typeface="Times New Roman" charset="0"/>
              </a:defRPr>
            </a:lvl2pPr>
            <a:lvl3pPr marL="1730375" indent="-457200" algn="l">
              <a:defRPr kumimoji="1" sz="2400">
                <a:solidFill>
                  <a:schemeClr val="tx1"/>
                </a:solidFill>
                <a:latin typeface="Times New Roman" charset="0"/>
              </a:defRPr>
            </a:lvl3pPr>
            <a:lvl4pPr marL="2366963" indent="-457200" algn="l">
              <a:defRPr kumimoji="1" sz="2400">
                <a:solidFill>
                  <a:schemeClr val="tx1"/>
                </a:solidFill>
                <a:latin typeface="Times New Roman" charset="0"/>
              </a:defRPr>
            </a:lvl4pPr>
            <a:lvl5pPr marL="3003550" indent="-457200" algn="l">
              <a:defRPr kumimoji="1" sz="2400">
                <a:solidFill>
                  <a:schemeClr val="tx1"/>
                </a:solidFill>
                <a:latin typeface="Times New Roman" charset="0"/>
              </a:defRPr>
            </a:lvl5pPr>
            <a:lvl6pPr marL="3460750" indent="-457200" eaLnBrk="0" fontAlgn="base" hangingPunct="0">
              <a:spcBef>
                <a:spcPct val="0"/>
              </a:spcBef>
              <a:spcAft>
                <a:spcPct val="0"/>
              </a:spcAft>
              <a:defRPr kumimoji="1" sz="2400">
                <a:solidFill>
                  <a:schemeClr val="tx1"/>
                </a:solidFill>
                <a:latin typeface="Times New Roman" charset="0"/>
              </a:defRPr>
            </a:lvl6pPr>
            <a:lvl7pPr marL="3917950" indent="-457200" eaLnBrk="0" fontAlgn="base" hangingPunct="0">
              <a:spcBef>
                <a:spcPct val="0"/>
              </a:spcBef>
              <a:spcAft>
                <a:spcPct val="0"/>
              </a:spcAft>
              <a:defRPr kumimoji="1" sz="2400">
                <a:solidFill>
                  <a:schemeClr val="tx1"/>
                </a:solidFill>
                <a:latin typeface="Times New Roman" charset="0"/>
              </a:defRPr>
            </a:lvl7pPr>
            <a:lvl8pPr marL="4375150" indent="-457200" eaLnBrk="0" fontAlgn="base" hangingPunct="0">
              <a:spcBef>
                <a:spcPct val="0"/>
              </a:spcBef>
              <a:spcAft>
                <a:spcPct val="0"/>
              </a:spcAft>
              <a:defRPr kumimoji="1" sz="2400">
                <a:solidFill>
                  <a:schemeClr val="tx1"/>
                </a:solidFill>
                <a:latin typeface="Times New Roman" charset="0"/>
              </a:defRPr>
            </a:lvl8pPr>
            <a:lvl9pPr marL="4832350" indent="-457200" eaLnBrk="0" fontAlgn="base" hangingPunct="0">
              <a:spcBef>
                <a:spcPct val="0"/>
              </a:spcBef>
              <a:spcAft>
                <a:spcPct val="0"/>
              </a:spcAft>
              <a:defRPr kumimoji="1" sz="2400">
                <a:solidFill>
                  <a:schemeClr val="tx1"/>
                </a:solidFill>
                <a:latin typeface="Times New Roman" charset="0"/>
              </a:defRPr>
            </a:lvl9pPr>
          </a:lstStyle>
          <a:p>
            <a:pPr algn="ctr"/>
            <a:r>
              <a:rPr lang="fr-FR" altLang="x-none" sz="2000" b="1" i="0" dirty="0">
                <a:solidFill>
                  <a:srgbClr val="FFF821"/>
                </a:solidFill>
                <a:latin typeface="Arial" charset="0"/>
              </a:rPr>
              <a:t>B. Le christianisme</a:t>
            </a:r>
          </a:p>
          <a:p>
            <a:endParaRPr lang="fr-FR" altLang="x-none" sz="2000" b="1" i="0" dirty="0">
              <a:solidFill>
                <a:srgbClr val="FFF821"/>
              </a:solidFill>
              <a:latin typeface="Arial" charset="0"/>
            </a:endParaRPr>
          </a:p>
          <a:p>
            <a:pPr>
              <a:buFontTx/>
              <a:buChar char="•"/>
            </a:pPr>
            <a:r>
              <a:rPr lang="fr-BE" altLang="x-none" sz="1600" i="0" dirty="0">
                <a:solidFill>
                  <a:srgbClr val="FFF821"/>
                </a:solidFill>
                <a:latin typeface="Arial" charset="0"/>
              </a:rPr>
              <a:t> P.-A. DEPROOST, </a:t>
            </a:r>
            <a:r>
              <a:rPr lang="fr-BE" altLang="x-none" sz="1600" dirty="0">
                <a:solidFill>
                  <a:srgbClr val="FFF821"/>
                </a:solidFill>
                <a:latin typeface="Arial" charset="0"/>
              </a:rPr>
              <a:t>« </a:t>
            </a:r>
            <a:r>
              <a:rPr lang="fr-BE" altLang="x-none" sz="1600" dirty="0" err="1">
                <a:solidFill>
                  <a:srgbClr val="FFF821"/>
                </a:solidFill>
                <a:latin typeface="Arial" charset="0"/>
              </a:rPr>
              <a:t>Ficta</a:t>
            </a:r>
            <a:r>
              <a:rPr lang="fr-BE" altLang="x-none" sz="1600" dirty="0">
                <a:solidFill>
                  <a:srgbClr val="FFF821"/>
                </a:solidFill>
                <a:latin typeface="Arial" charset="0"/>
              </a:rPr>
              <a:t> et </a:t>
            </a:r>
            <a:r>
              <a:rPr lang="fr-BE" altLang="x-none" sz="1600" dirty="0" err="1">
                <a:solidFill>
                  <a:srgbClr val="FFF821"/>
                </a:solidFill>
                <a:latin typeface="Arial" charset="0"/>
              </a:rPr>
              <a:t>facta</a:t>
            </a:r>
            <a:r>
              <a:rPr lang="fr-BE" altLang="x-none" sz="1600" dirty="0">
                <a:solidFill>
                  <a:srgbClr val="FFF821"/>
                </a:solidFill>
                <a:latin typeface="Arial" charset="0"/>
              </a:rPr>
              <a:t> ». La condamnation du « mensonge des poètes » dans la poésie latine chrétienne, </a:t>
            </a:r>
            <a:r>
              <a:rPr lang="fr-BE" altLang="x-none" sz="1600" i="0" dirty="0">
                <a:solidFill>
                  <a:srgbClr val="FFF821"/>
                </a:solidFill>
                <a:latin typeface="Arial" charset="0"/>
              </a:rPr>
              <a:t>dans </a:t>
            </a:r>
            <a:r>
              <a:rPr lang="fr-BE" altLang="x-none" sz="1600" dirty="0">
                <a:solidFill>
                  <a:srgbClr val="FFF821"/>
                </a:solidFill>
                <a:latin typeface="Arial" charset="0"/>
              </a:rPr>
              <a:t>Revue des </a:t>
            </a:r>
            <a:r>
              <a:rPr lang="en-US" altLang="x-none" sz="1600" dirty="0">
                <a:solidFill>
                  <a:srgbClr val="FFF821"/>
                </a:solidFill>
                <a:latin typeface="Arial" charset="0"/>
                <a:ea typeface="Arial" charset="0"/>
                <a:cs typeface="Arial" charset="0"/>
              </a:rPr>
              <a:t>Études </a:t>
            </a:r>
            <a:r>
              <a:rPr lang="en-US" altLang="x-none" sz="1600" dirty="0" err="1">
                <a:solidFill>
                  <a:srgbClr val="FFF821"/>
                </a:solidFill>
                <a:latin typeface="Arial" charset="0"/>
                <a:ea typeface="Arial" charset="0"/>
                <a:cs typeface="Arial" charset="0"/>
              </a:rPr>
              <a:t>Augustiniennes</a:t>
            </a:r>
            <a:r>
              <a:rPr lang="en-US" altLang="x-none" sz="1600" dirty="0">
                <a:solidFill>
                  <a:srgbClr val="FFF821"/>
                </a:solidFill>
                <a:latin typeface="Arial" charset="0"/>
                <a:ea typeface="Arial" charset="0"/>
                <a:cs typeface="Arial" charset="0"/>
              </a:rPr>
              <a:t>,</a:t>
            </a:r>
            <a:r>
              <a:rPr lang="en-US" altLang="x-none" sz="1600" i="0" dirty="0">
                <a:solidFill>
                  <a:srgbClr val="FFF821"/>
                </a:solidFill>
                <a:latin typeface="Arial" charset="0"/>
                <a:ea typeface="Arial" charset="0"/>
                <a:cs typeface="Arial" charset="0"/>
              </a:rPr>
              <a:t> t. 44 (1998), p. 101-121.</a:t>
            </a:r>
            <a:endParaRPr lang="en-US" altLang="x-none" sz="1800" i="0" dirty="0">
              <a:solidFill>
                <a:srgbClr val="FFF821"/>
              </a:solidFill>
              <a:latin typeface="Arial" charset="0"/>
              <a:ea typeface="Arial" charset="0"/>
              <a:cs typeface="Arial" charset="0"/>
            </a:endParaRPr>
          </a:p>
          <a:p>
            <a:pPr>
              <a:buFontTx/>
              <a:buChar char="•"/>
            </a:pPr>
            <a:r>
              <a:rPr lang="en-US" altLang="x-none" sz="1600" i="0" dirty="0">
                <a:solidFill>
                  <a:srgbClr val="FFF821"/>
                </a:solidFill>
                <a:latin typeface="Arial" charset="0"/>
                <a:ea typeface="Arial" charset="0"/>
                <a:cs typeface="Arial" charset="0"/>
              </a:rPr>
              <a:t> J. P</a:t>
            </a:r>
            <a:r>
              <a:rPr lang="en-US" altLang="x-none" sz="1600" i="0" dirty="0">
                <a:solidFill>
                  <a:srgbClr val="FFF821"/>
                </a:solidFill>
                <a:latin typeface="Arial" charset="0"/>
              </a:rPr>
              <a:t>ÉPIN, </a:t>
            </a:r>
            <a:r>
              <a:rPr lang="en-US" altLang="x-none" sz="1600" dirty="0" err="1">
                <a:solidFill>
                  <a:srgbClr val="FFF821"/>
                </a:solidFill>
                <a:latin typeface="Arial" charset="0"/>
              </a:rPr>
              <a:t>Mythe</a:t>
            </a:r>
            <a:r>
              <a:rPr lang="en-US" altLang="x-none" sz="1600" dirty="0">
                <a:solidFill>
                  <a:srgbClr val="FFF821"/>
                </a:solidFill>
                <a:latin typeface="Arial" charset="0"/>
              </a:rPr>
              <a:t> et </a:t>
            </a:r>
            <a:r>
              <a:rPr lang="en-US" altLang="x-none" sz="1600" dirty="0" err="1">
                <a:solidFill>
                  <a:srgbClr val="FFF821"/>
                </a:solidFill>
                <a:latin typeface="Arial" charset="0"/>
              </a:rPr>
              <a:t>allégorie</a:t>
            </a:r>
            <a:r>
              <a:rPr lang="en-US" altLang="x-none" sz="1600" dirty="0">
                <a:solidFill>
                  <a:srgbClr val="FFF821"/>
                </a:solidFill>
                <a:latin typeface="Arial" charset="0"/>
              </a:rPr>
              <a:t>. Les </a:t>
            </a:r>
            <a:r>
              <a:rPr lang="en-US" altLang="x-none" sz="1600" dirty="0" err="1">
                <a:solidFill>
                  <a:srgbClr val="FFF821"/>
                </a:solidFill>
                <a:latin typeface="Arial" charset="0"/>
              </a:rPr>
              <a:t>origines</a:t>
            </a:r>
            <a:r>
              <a:rPr lang="en-US" altLang="x-none" sz="1600" dirty="0">
                <a:solidFill>
                  <a:srgbClr val="FFF821"/>
                </a:solidFill>
                <a:latin typeface="Arial" charset="0"/>
              </a:rPr>
              <a:t> grecques et les contestations </a:t>
            </a:r>
            <a:r>
              <a:rPr lang="en-US" altLang="x-none" sz="1600" dirty="0" err="1">
                <a:solidFill>
                  <a:srgbClr val="FFF821"/>
                </a:solidFill>
                <a:latin typeface="Arial" charset="0"/>
              </a:rPr>
              <a:t>judéo-chrétiennes</a:t>
            </a:r>
            <a:r>
              <a:rPr lang="en-US" altLang="x-none" sz="1600" dirty="0">
                <a:solidFill>
                  <a:srgbClr val="FFF821"/>
                </a:solidFill>
                <a:latin typeface="Arial" charset="0"/>
              </a:rPr>
              <a:t>, </a:t>
            </a:r>
            <a:r>
              <a:rPr lang="en-US" altLang="x-none" sz="1600" i="0" dirty="0">
                <a:solidFill>
                  <a:srgbClr val="FFF821"/>
                </a:solidFill>
                <a:latin typeface="Arial" charset="0"/>
              </a:rPr>
              <a:t>Paris, Études </a:t>
            </a:r>
            <a:r>
              <a:rPr lang="en-US" altLang="x-none" sz="1600" i="0" dirty="0" err="1">
                <a:solidFill>
                  <a:srgbClr val="FFF821"/>
                </a:solidFill>
                <a:latin typeface="Arial" charset="0"/>
              </a:rPr>
              <a:t>Augustiniennes</a:t>
            </a:r>
            <a:r>
              <a:rPr lang="en-US" altLang="x-none" sz="1600" i="0" dirty="0">
                <a:solidFill>
                  <a:srgbClr val="FFF821"/>
                </a:solidFill>
                <a:latin typeface="Arial" charset="0"/>
              </a:rPr>
              <a:t>, 1976.</a:t>
            </a:r>
          </a:p>
          <a:p>
            <a:pPr>
              <a:buFontTx/>
              <a:buChar char="•"/>
            </a:pPr>
            <a:r>
              <a:rPr lang="en-US" altLang="x-none" sz="1600" i="0" dirty="0">
                <a:solidFill>
                  <a:srgbClr val="FFF821"/>
                </a:solidFill>
                <a:latin typeface="Arial" charset="0"/>
              </a:rPr>
              <a:t> H. RAHNER, </a:t>
            </a:r>
            <a:r>
              <a:rPr lang="en-US" altLang="x-none" sz="1600" dirty="0" err="1">
                <a:solidFill>
                  <a:srgbClr val="FFF821"/>
                </a:solidFill>
                <a:latin typeface="Arial" charset="0"/>
              </a:rPr>
              <a:t>Mythes</a:t>
            </a:r>
            <a:r>
              <a:rPr lang="en-US" altLang="x-none" sz="1600" dirty="0">
                <a:solidFill>
                  <a:srgbClr val="FFF821"/>
                </a:solidFill>
                <a:latin typeface="Arial" charset="0"/>
              </a:rPr>
              <a:t> </a:t>
            </a:r>
            <a:r>
              <a:rPr lang="en-US" altLang="x-none" sz="1600" dirty="0" err="1">
                <a:solidFill>
                  <a:srgbClr val="FFF821"/>
                </a:solidFill>
                <a:latin typeface="Arial" charset="0"/>
              </a:rPr>
              <a:t>grecs</a:t>
            </a:r>
            <a:r>
              <a:rPr lang="en-US" altLang="x-none" sz="1600" dirty="0">
                <a:solidFill>
                  <a:srgbClr val="FFF821"/>
                </a:solidFill>
                <a:latin typeface="Arial" charset="0"/>
              </a:rPr>
              <a:t> et </a:t>
            </a:r>
            <a:r>
              <a:rPr lang="en-US" altLang="x-none" sz="1600" dirty="0" err="1">
                <a:solidFill>
                  <a:srgbClr val="FFF821"/>
                </a:solidFill>
                <a:latin typeface="Arial" charset="0"/>
              </a:rPr>
              <a:t>mystère</a:t>
            </a:r>
            <a:r>
              <a:rPr lang="en-US" altLang="x-none" sz="1600" dirty="0">
                <a:solidFill>
                  <a:srgbClr val="FFF821"/>
                </a:solidFill>
                <a:latin typeface="Arial" charset="0"/>
              </a:rPr>
              <a:t> </a:t>
            </a:r>
            <a:r>
              <a:rPr lang="en-US" altLang="x-none" sz="1600" dirty="0" err="1">
                <a:solidFill>
                  <a:srgbClr val="FFF821"/>
                </a:solidFill>
                <a:latin typeface="Arial" charset="0"/>
              </a:rPr>
              <a:t>chrétien</a:t>
            </a:r>
            <a:r>
              <a:rPr lang="en-US" altLang="x-none" sz="1600" dirty="0">
                <a:solidFill>
                  <a:srgbClr val="FFF821"/>
                </a:solidFill>
                <a:latin typeface="Arial" charset="0"/>
              </a:rPr>
              <a:t>,</a:t>
            </a:r>
            <a:r>
              <a:rPr lang="en-US" altLang="x-none" sz="1600" i="0" dirty="0">
                <a:solidFill>
                  <a:srgbClr val="FFF821"/>
                </a:solidFill>
                <a:latin typeface="Arial" charset="0"/>
              </a:rPr>
              <a:t> Paris, </a:t>
            </a:r>
            <a:r>
              <a:rPr lang="en-US" altLang="x-none" sz="1600" i="0" dirty="0" err="1">
                <a:solidFill>
                  <a:srgbClr val="FFF821"/>
                </a:solidFill>
                <a:latin typeface="Arial" charset="0"/>
              </a:rPr>
              <a:t>Payot</a:t>
            </a:r>
            <a:r>
              <a:rPr lang="en-US" altLang="x-none" sz="1600" i="0" dirty="0">
                <a:solidFill>
                  <a:srgbClr val="FFF821"/>
                </a:solidFill>
                <a:latin typeface="Arial" charset="0"/>
              </a:rPr>
              <a:t>, 1954.</a:t>
            </a:r>
          </a:p>
          <a:p>
            <a:pPr marL="0" indent="0"/>
            <a:r>
              <a:rPr lang="en-US" altLang="x-none" sz="1600" i="0" dirty="0">
                <a:solidFill>
                  <a:srgbClr val="FFF821"/>
                </a:solidFill>
                <a:latin typeface="Arial" charset="0"/>
                <a:ea typeface="Arial" charset="0"/>
                <a:cs typeface="Arial" charset="0"/>
              </a:rPr>
              <a:t>(</a:t>
            </a:r>
            <a:r>
              <a:rPr lang="en-US" altLang="x-none" sz="1600" i="0" dirty="0">
                <a:solidFill>
                  <a:srgbClr val="FFF821"/>
                </a:solidFill>
                <a:latin typeface="Arial" charset="0"/>
                <a:ea typeface="Arial" charset="0"/>
                <a:cs typeface="Arial" charset="0"/>
                <a:hlinkClick r:id="rId4"/>
              </a:rPr>
              <a:t>on peut ajouter…)</a:t>
            </a:r>
            <a:endParaRPr lang="en-US" altLang="x-none" sz="1800" i="0" dirty="0">
              <a:solidFill>
                <a:srgbClr val="FFF821"/>
              </a:solidFill>
              <a:latin typeface="Arial" charset="0"/>
              <a:ea typeface="Arial" charset="0"/>
              <a:cs typeface="Arial" charset="0"/>
            </a:endParaRPr>
          </a:p>
          <a:p>
            <a:endParaRPr lang="fr-BE" altLang="x-none" sz="1800" i="0" dirty="0">
              <a:solidFill>
                <a:srgbClr val="FFF821"/>
              </a:solidFill>
              <a:latin typeface="Arial" charset="0"/>
            </a:endParaRPr>
          </a:p>
          <a:p>
            <a:r>
              <a:rPr lang="fr-BE" altLang="x-none" sz="1800" i="0" dirty="0">
                <a:solidFill>
                  <a:srgbClr val="FFF821"/>
                </a:solidFill>
                <a:latin typeface="Arial" charset="0"/>
                <a:ea typeface="Arial" charset="0"/>
                <a:cs typeface="Arial" charset="0"/>
              </a:rPr>
              <a:t>— les dieux sont des démons</a:t>
            </a:r>
            <a:endParaRPr lang="fr-BE" altLang="x-none" sz="1800" i="0" dirty="0">
              <a:solidFill>
                <a:srgbClr val="FFF821"/>
              </a:solidFill>
              <a:latin typeface="Arial" charset="0"/>
            </a:endParaRPr>
          </a:p>
          <a:p>
            <a:r>
              <a:rPr lang="fr-BE" altLang="x-none" sz="1800" i="0" dirty="0">
                <a:solidFill>
                  <a:srgbClr val="FFF821"/>
                </a:solidFill>
                <a:latin typeface="Arial" charset="0"/>
              </a:rPr>
              <a:t>— mais la pratique de l’exégèse typologique autorise les chrétiens à parler en « figures »</a:t>
            </a:r>
          </a:p>
          <a:p>
            <a:r>
              <a:rPr lang="fr-BE" altLang="x-none" sz="1800" i="0" dirty="0">
                <a:solidFill>
                  <a:srgbClr val="FFF821"/>
                </a:solidFill>
                <a:latin typeface="Arial" charset="0"/>
              </a:rPr>
              <a:t>— utilisé « en </a:t>
            </a:r>
            <a:r>
              <a:rPr lang="fr-BE" altLang="x-none" sz="1800" i="0" dirty="0" err="1">
                <a:solidFill>
                  <a:srgbClr val="FFF821"/>
                </a:solidFill>
                <a:latin typeface="Arial" charset="0"/>
              </a:rPr>
              <a:t>immergence</a:t>
            </a:r>
            <a:r>
              <a:rPr lang="fr-BE" altLang="x-none" sz="1800" i="0" dirty="0">
                <a:solidFill>
                  <a:srgbClr val="FFF821"/>
                </a:solidFill>
                <a:latin typeface="Arial" charset="0"/>
              </a:rPr>
              <a:t> » ou « à rebours » le mythe peut devenir un vocabulaire poétique pour expliquer des mystères de la foi, et la poésie retrouve sa légitimité de langage « oraculaire » (</a:t>
            </a:r>
            <a:r>
              <a:rPr lang="fr-BE" altLang="x-none" sz="1800" i="0" dirty="0" err="1">
                <a:solidFill>
                  <a:srgbClr val="FFF821"/>
                </a:solidFill>
                <a:latin typeface="Arial" charset="0"/>
              </a:rPr>
              <a:t>e.g</a:t>
            </a:r>
            <a:r>
              <a:rPr lang="fr-BE" altLang="x-none" sz="1800" i="0" dirty="0">
                <a:solidFill>
                  <a:srgbClr val="FFF821"/>
                </a:solidFill>
                <a:latin typeface="Arial" charset="0"/>
              </a:rPr>
              <a:t>. commentaire de la quatrième </a:t>
            </a:r>
            <a:r>
              <a:rPr lang="fr-BE" altLang="x-none" sz="1800" dirty="0">
                <a:solidFill>
                  <a:srgbClr val="FFF821"/>
                </a:solidFill>
                <a:latin typeface="Arial" charset="0"/>
              </a:rPr>
              <a:t>Bucolique</a:t>
            </a:r>
            <a:r>
              <a:rPr lang="fr-BE" altLang="x-none" sz="1800" i="0" dirty="0">
                <a:solidFill>
                  <a:srgbClr val="FFF821"/>
                </a:solidFill>
                <a:latin typeface="Arial" charset="0"/>
              </a:rPr>
              <a:t> de Virgile par Constantin / la théorie des « </a:t>
            </a:r>
            <a:r>
              <a:rPr lang="fr-BE" altLang="x-none" sz="1800" i="0" dirty="0" err="1">
                <a:solidFill>
                  <a:srgbClr val="FFF821"/>
                </a:solidFill>
                <a:latin typeface="Arial" charset="0"/>
              </a:rPr>
              <a:t>obliquae</a:t>
            </a:r>
            <a:r>
              <a:rPr lang="fr-BE" altLang="x-none" sz="1800" i="0" dirty="0">
                <a:solidFill>
                  <a:srgbClr val="FFF821"/>
                </a:solidFill>
                <a:latin typeface="Arial" charset="0"/>
              </a:rPr>
              <a:t> </a:t>
            </a:r>
            <a:r>
              <a:rPr lang="fr-BE" altLang="x-none" sz="1800" i="0" dirty="0" err="1">
                <a:solidFill>
                  <a:srgbClr val="FFF821"/>
                </a:solidFill>
                <a:latin typeface="Arial" charset="0"/>
              </a:rPr>
              <a:t>figurationes</a:t>
            </a:r>
            <a:r>
              <a:rPr lang="fr-BE" altLang="x-none" sz="1800" i="0" dirty="0">
                <a:solidFill>
                  <a:srgbClr val="FFF821"/>
                </a:solidFill>
                <a:latin typeface="Arial" charset="0"/>
              </a:rPr>
              <a:t> » de Lactance).</a:t>
            </a:r>
          </a:p>
        </p:txBody>
      </p:sp>
      <p:sp>
        <p:nvSpPr>
          <p:cNvPr id="237584" name="Oval 16"/>
          <p:cNvSpPr>
            <a:spLocks noChangeArrowheads="1"/>
          </p:cNvSpPr>
          <p:nvPr/>
        </p:nvSpPr>
        <p:spPr bwMode="auto">
          <a:xfrm>
            <a:off x="575468" y="2132856"/>
            <a:ext cx="7993063" cy="2952328"/>
          </a:xfrm>
          <a:prstGeom prst="ellipse">
            <a:avLst/>
          </a:prstGeom>
          <a:solidFill>
            <a:srgbClr val="2FFA4E">
              <a:alpha val="60001"/>
            </a:srgbClr>
          </a:solidFill>
          <a:ln w="9525">
            <a:solidFill>
              <a:srgbClr val="4E2FF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fr-BE" altLang="x-none" dirty="0">
                <a:solidFill>
                  <a:schemeClr val="bg1"/>
                </a:solidFill>
              </a:rPr>
              <a:t>« La fable du vol de Dédale ne peut être vraie</a:t>
            </a:r>
          </a:p>
          <a:p>
            <a:pPr algn="ctr"/>
            <a:r>
              <a:rPr lang="fr-BE" altLang="x-none" dirty="0">
                <a:solidFill>
                  <a:schemeClr val="bg1"/>
                </a:solidFill>
              </a:rPr>
              <a:t>s’il n’est pas faux que Dédale ait volé »</a:t>
            </a:r>
          </a:p>
          <a:p>
            <a:pPr algn="ctr"/>
            <a:endParaRPr lang="fr-BE" altLang="x-none" sz="1400" dirty="0">
              <a:solidFill>
                <a:schemeClr val="bg1"/>
              </a:solidFill>
            </a:endParaRPr>
          </a:p>
          <a:p>
            <a:pPr algn="ctr"/>
            <a:r>
              <a:rPr lang="fr-BE" altLang="x-none" sz="1400" dirty="0">
                <a:solidFill>
                  <a:schemeClr val="bg1"/>
                </a:solidFill>
              </a:rPr>
              <a:t>Saint Augustin</a:t>
            </a:r>
            <a:endParaRPr lang="fr-FR" altLang="x-none" sz="1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7582"/>
                                        </p:tgtEl>
                                        <p:attrNameLst>
                                          <p:attrName>style.visibility</p:attrName>
                                        </p:attrNameLst>
                                      </p:cBhvr>
                                      <p:to>
                                        <p:strVal val="visible"/>
                                      </p:to>
                                    </p:set>
                                    <p:animEffect transition="in" filter="box(out)">
                                      <p:cBhvr>
                                        <p:cTn id="7" dur="2000"/>
                                        <p:tgtEl>
                                          <p:spTgt spid="2375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7583"/>
                                        </p:tgtEl>
                                        <p:attrNameLst>
                                          <p:attrName>style.visibility</p:attrName>
                                        </p:attrNameLst>
                                      </p:cBhvr>
                                      <p:to>
                                        <p:strVal val="visible"/>
                                      </p:to>
                                    </p:set>
                                    <p:animEffect transition="in" filter="box(out)">
                                      <p:cBhvr>
                                        <p:cTn id="12" dur="2000"/>
                                        <p:tgtEl>
                                          <p:spTgt spid="237583"/>
                                        </p:tgtEl>
                                      </p:cBhvr>
                                    </p:animEffect>
                                  </p:childTnLst>
                                  <p:subTnLst>
                                    <p:set>
                                      <p:cBhvr override="childStyle">
                                        <p:cTn dur="1" fill="hold" display="0" masterRel="nextClick" afterEffect="1"/>
                                        <p:tgtEl>
                                          <p:spTgt spid="23758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iterate type="wd">
                                    <p:tmPct val="10000"/>
                                  </p:iterate>
                                  <p:childTnLst>
                                    <p:set>
                                      <p:cBhvr>
                                        <p:cTn id="16" dur="1" fill="hold">
                                          <p:stCondLst>
                                            <p:cond delay="0"/>
                                          </p:stCondLst>
                                        </p:cTn>
                                        <p:tgtEl>
                                          <p:spTgt spid="237584"/>
                                        </p:tgtEl>
                                        <p:attrNameLst>
                                          <p:attrName>style.visibility</p:attrName>
                                        </p:attrNameLst>
                                      </p:cBhvr>
                                      <p:to>
                                        <p:strVal val="visible"/>
                                      </p:to>
                                    </p:set>
                                    <p:animEffect transition="in" filter="checkerboard(across)">
                                      <p:cBhvr>
                                        <p:cTn id="17" dur="500"/>
                                        <p:tgtEl>
                                          <p:spTgt spid="237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82" grpId="0" animBg="1"/>
      <p:bldP spid="237583" grpId="0" animBg="1"/>
      <p:bldP spid="23758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8050" name="Rectangle 2"/>
          <p:cNvSpPr>
            <a:spLocks noChangeArrowheads="1"/>
          </p:cNvSpPr>
          <p:nvPr/>
        </p:nvSpPr>
        <p:spPr bwMode="auto">
          <a:xfrm>
            <a:off x="3390900" y="228600"/>
            <a:ext cx="5524500" cy="6858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b="1" i="0">
                <a:solidFill>
                  <a:srgbClr val="FFF821"/>
                </a:solidFill>
                <a:latin typeface="Arial Black" charset="0"/>
              </a:rPr>
              <a:t>II. La figure du poète musicien</a:t>
            </a:r>
            <a:endParaRPr lang="fr-FR" altLang="x-none" i="0">
              <a:latin typeface="Times New Roman" charset="0"/>
            </a:endParaRPr>
          </a:p>
        </p:txBody>
      </p:sp>
      <p:sp>
        <p:nvSpPr>
          <p:cNvPr id="258051" name="Rectangle 3"/>
          <p:cNvSpPr>
            <a:spLocks noChangeArrowheads="1"/>
          </p:cNvSpPr>
          <p:nvPr/>
        </p:nvSpPr>
        <p:spPr bwMode="auto">
          <a:xfrm>
            <a:off x="228600" y="889811"/>
            <a:ext cx="3047256" cy="5334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sz="2000" b="1" i="0" dirty="0">
                <a:solidFill>
                  <a:srgbClr val="FFF821"/>
                </a:solidFill>
                <a:latin typeface="Arial Black" charset="0"/>
              </a:rPr>
              <a:t>A. Mo</a:t>
            </a:r>
            <a:r>
              <a:rPr lang="fr-FR" altLang="ja-JP" sz="2000" b="1" i="0" dirty="0">
                <a:solidFill>
                  <a:srgbClr val="FFF821"/>
                </a:solidFill>
                <a:ea typeface="ＭＳ Ｐゴシック" charset="-128"/>
              </a:rPr>
              <a:t>ï</a:t>
            </a:r>
            <a:r>
              <a:rPr lang="fr-FR" altLang="ja-JP" sz="2000" b="1" i="0" dirty="0">
                <a:solidFill>
                  <a:srgbClr val="FFF821"/>
                </a:solidFill>
                <a:latin typeface="Arial Black" charset="0"/>
                <a:ea typeface="ＭＳ Ｐゴシック" charset="-128"/>
              </a:rPr>
              <a:t>se et Musée </a:t>
            </a:r>
            <a:endParaRPr lang="fr-FR" altLang="x-none" i="0" dirty="0">
              <a:latin typeface="Times New Roman" charset="0"/>
            </a:endParaRPr>
          </a:p>
        </p:txBody>
      </p:sp>
      <p:pic>
        <p:nvPicPr>
          <p:cNvPr id="258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6114628"/>
            <a:ext cx="2536825" cy="685800"/>
          </a:xfrm>
          <a:prstGeom prst="rect">
            <a:avLst/>
          </a:prstGeom>
          <a:noFill/>
          <a:extLst>
            <a:ext uri="{909E8E84-426E-40DD-AFC4-6F175D3DCCD1}">
              <a14:hiddenFill xmlns:a14="http://schemas.microsoft.com/office/drawing/2010/main">
                <a:solidFill>
                  <a:srgbClr val="FFFFFF"/>
                </a:solidFill>
              </a14:hiddenFill>
            </a:ext>
          </a:extLst>
        </p:spPr>
      </p:pic>
      <p:sp>
        <p:nvSpPr>
          <p:cNvPr id="258053" name="Text Box 5"/>
          <p:cNvSpPr txBox="1">
            <a:spLocks noChangeArrowheads="1"/>
          </p:cNvSpPr>
          <p:nvPr/>
        </p:nvSpPr>
        <p:spPr bwMode="auto">
          <a:xfrm>
            <a:off x="5448672" y="6038428"/>
            <a:ext cx="20574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endParaRPr lang="fr-FR" altLang="x-none" sz="1200" dirty="0"/>
          </a:p>
          <a:p>
            <a:pPr algn="ctr"/>
            <a:r>
              <a:rPr lang="fr-FR" altLang="x-none" sz="1200" i="0" dirty="0">
                <a:solidFill>
                  <a:srgbClr val="FFF821"/>
                </a:solidFill>
              </a:rPr>
              <a:t>Lubin </a:t>
            </a:r>
            <a:r>
              <a:rPr lang="fr-FR" altLang="x-none" sz="1200" i="0" dirty="0" err="1">
                <a:solidFill>
                  <a:srgbClr val="FFF821"/>
                </a:solidFill>
              </a:rPr>
              <a:t>Baugin</a:t>
            </a:r>
            <a:r>
              <a:rPr lang="fr-FR" altLang="x-none" sz="1200" i="0" dirty="0">
                <a:solidFill>
                  <a:srgbClr val="FFF821"/>
                </a:solidFill>
              </a:rPr>
              <a:t> (1610-1663)</a:t>
            </a:r>
          </a:p>
          <a:p>
            <a:pPr algn="ctr"/>
            <a:r>
              <a:rPr lang="fr-FR" altLang="x-none" sz="1200" dirty="0">
                <a:solidFill>
                  <a:srgbClr val="FFF821"/>
                </a:solidFill>
              </a:rPr>
              <a:t>Mo</a:t>
            </a:r>
            <a:r>
              <a:rPr lang="fr-FR" altLang="ja-JP" sz="1200" dirty="0">
                <a:solidFill>
                  <a:srgbClr val="FFF821"/>
                </a:solidFill>
                <a:ea typeface="ＭＳ Ｐゴシック" charset="-128"/>
              </a:rPr>
              <a:t>ïse sauvé des eaux</a:t>
            </a:r>
            <a:endParaRPr lang="fr-FR" altLang="x-none" dirty="0">
              <a:solidFill>
                <a:srgbClr val="FFF821"/>
              </a:solidFill>
            </a:endParaRPr>
          </a:p>
        </p:txBody>
      </p:sp>
      <p:sp>
        <p:nvSpPr>
          <p:cNvPr id="258054" name="Rectangle 6"/>
          <p:cNvSpPr>
            <a:spLocks noChangeArrowheads="1"/>
          </p:cNvSpPr>
          <p:nvPr/>
        </p:nvSpPr>
        <p:spPr bwMode="auto">
          <a:xfrm>
            <a:off x="1043608" y="1423211"/>
            <a:ext cx="7696200" cy="13716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r>
              <a:rPr lang="fr-FR" altLang="x-none" sz="2000" i="0" dirty="0">
                <a:solidFill>
                  <a:schemeClr val="bg1"/>
                </a:solidFill>
                <a:latin typeface="Times New Roman" charset="0"/>
              </a:rPr>
              <a:t>— eau / </a:t>
            </a:r>
            <a:r>
              <a:rPr lang="fr-FR" altLang="x-none" sz="2000" i="0" dirty="0" err="1">
                <a:solidFill>
                  <a:schemeClr val="bg1"/>
                </a:solidFill>
                <a:latin typeface="Times New Roman" charset="0"/>
              </a:rPr>
              <a:t>moy</a:t>
            </a:r>
            <a:r>
              <a:rPr lang="fr-FR" altLang="x-none" sz="2000" i="0" dirty="0">
                <a:solidFill>
                  <a:schemeClr val="bg1"/>
                </a:solidFill>
                <a:latin typeface="Times New Roman" charset="0"/>
              </a:rPr>
              <a:t>(s) : l'étymologie de Flavius Josèphe fait de Moïse le « </a:t>
            </a:r>
            <a:r>
              <a:rPr lang="fr-FR" altLang="x-none" sz="2000" i="0" dirty="0" err="1">
                <a:solidFill>
                  <a:schemeClr val="bg1"/>
                </a:solidFill>
                <a:latin typeface="Times New Roman" charset="0"/>
              </a:rPr>
              <a:t>saluatus</a:t>
            </a:r>
            <a:r>
              <a:rPr lang="fr-FR" altLang="x-none" sz="2000" i="0" dirty="0">
                <a:solidFill>
                  <a:schemeClr val="bg1"/>
                </a:solidFill>
                <a:latin typeface="Times New Roman" charset="0"/>
              </a:rPr>
              <a:t> ex aqua » (</a:t>
            </a:r>
            <a:r>
              <a:rPr lang="fr-FR" altLang="x-none" sz="2000" dirty="0">
                <a:solidFill>
                  <a:schemeClr val="bg1"/>
                </a:solidFill>
                <a:latin typeface="Times New Roman" charset="0"/>
              </a:rPr>
              <a:t>Antiquités judaïques</a:t>
            </a:r>
            <a:r>
              <a:rPr lang="fr-FR" altLang="x-none" sz="2000" i="0" dirty="0">
                <a:solidFill>
                  <a:schemeClr val="bg1"/>
                </a:solidFill>
                <a:latin typeface="Times New Roman" charset="0"/>
              </a:rPr>
              <a:t> II, 228 ; voir la traduction latine de Cassiodore, qui a diffusé l'étymologie dans tout le moyen âge latin) ;</a:t>
            </a:r>
          </a:p>
        </p:txBody>
      </p:sp>
      <p:sp>
        <p:nvSpPr>
          <p:cNvPr id="258055" name="Rectangle 7"/>
          <p:cNvSpPr>
            <a:spLocks noChangeArrowheads="1"/>
          </p:cNvSpPr>
          <p:nvPr/>
        </p:nvSpPr>
        <p:spPr bwMode="auto">
          <a:xfrm>
            <a:off x="1043608" y="2794810"/>
            <a:ext cx="7696200" cy="1354269"/>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r>
              <a:rPr lang="fr-FR" altLang="x-none" sz="2000" i="0" dirty="0">
                <a:solidFill>
                  <a:schemeClr val="bg1"/>
                </a:solidFill>
                <a:latin typeface="Times New Roman" charset="0"/>
              </a:rPr>
              <a:t>— eau / musa : Servius associe les Nymphes des fleuves et fontaines, et les Muses (in </a:t>
            </a:r>
            <a:r>
              <a:rPr lang="fr-FR" altLang="x-none" sz="2000" dirty="0" err="1">
                <a:solidFill>
                  <a:schemeClr val="bg1"/>
                </a:solidFill>
                <a:latin typeface="Times New Roman" charset="0"/>
              </a:rPr>
              <a:t>buc</a:t>
            </a:r>
            <a:r>
              <a:rPr lang="fr-FR" altLang="x-none" sz="2000" i="0" dirty="0" err="1">
                <a:solidFill>
                  <a:schemeClr val="bg1"/>
                </a:solidFill>
                <a:latin typeface="Times New Roman" charset="0"/>
              </a:rPr>
              <a:t>.VII</a:t>
            </a:r>
            <a:r>
              <a:rPr lang="fr-FR" altLang="x-none" sz="2000" i="0" dirty="0">
                <a:solidFill>
                  <a:schemeClr val="bg1"/>
                </a:solidFill>
                <a:latin typeface="Times New Roman" charset="0"/>
              </a:rPr>
              <a:t>, 21) , au titre que « le mouvement de l’eau produit de la musique comme nous le voyons dans les hydraules ». Étymologie de « </a:t>
            </a:r>
            <a:r>
              <a:rPr lang="fr-FR" altLang="x-none" sz="2000" i="0" dirty="0" err="1">
                <a:solidFill>
                  <a:schemeClr val="bg1"/>
                </a:solidFill>
                <a:latin typeface="Times New Roman" charset="0"/>
              </a:rPr>
              <a:t>musicus</a:t>
            </a:r>
            <a:r>
              <a:rPr lang="fr-FR" altLang="x-none" sz="2000" i="0" dirty="0">
                <a:solidFill>
                  <a:schemeClr val="bg1"/>
                </a:solidFill>
                <a:latin typeface="Times New Roman" charset="0"/>
              </a:rPr>
              <a:t> ». Orphée est le fils de la Muse Calliope.</a:t>
            </a:r>
          </a:p>
          <a:p>
            <a:pPr algn="just"/>
            <a:endParaRPr lang="fr-FR" altLang="x-none" sz="2000" i="0" dirty="0">
              <a:solidFill>
                <a:srgbClr val="4E2FFA"/>
              </a:solidFill>
              <a:latin typeface="Times New Roman" charset="0"/>
            </a:endParaRPr>
          </a:p>
          <a:p>
            <a:pPr algn="just"/>
            <a:endParaRPr lang="fr-FR" altLang="x-none" sz="2000" i="0" dirty="0">
              <a:solidFill>
                <a:schemeClr val="bg1"/>
              </a:solidFill>
              <a:latin typeface="Times New Roman" charset="0"/>
            </a:endParaRPr>
          </a:p>
        </p:txBody>
      </p:sp>
      <p:sp>
        <p:nvSpPr>
          <p:cNvPr id="258056" name="Rectangle 8"/>
          <p:cNvSpPr>
            <a:spLocks noChangeArrowheads="1"/>
          </p:cNvSpPr>
          <p:nvPr/>
        </p:nvSpPr>
        <p:spPr bwMode="auto">
          <a:xfrm>
            <a:off x="1043608" y="4052111"/>
            <a:ext cx="7696200" cy="15240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r>
              <a:rPr lang="fr-FR" altLang="x-none" sz="2000" i="0" dirty="0">
                <a:solidFill>
                  <a:schemeClr val="bg1"/>
                </a:solidFill>
                <a:latin typeface="Times New Roman" charset="0"/>
              </a:rPr>
              <a:t>— les deux traditions sont associées chez </a:t>
            </a:r>
            <a:r>
              <a:rPr lang="fr-FR" altLang="x-none" sz="2000" i="0" dirty="0" err="1">
                <a:solidFill>
                  <a:schemeClr val="bg1"/>
                </a:solidFill>
                <a:latin typeface="Times New Roman" charset="0"/>
              </a:rPr>
              <a:t>Sédulius</a:t>
            </a:r>
            <a:r>
              <a:rPr lang="fr-FR" altLang="x-none" sz="2000" i="0" dirty="0">
                <a:solidFill>
                  <a:schemeClr val="bg1"/>
                </a:solidFill>
                <a:latin typeface="Times New Roman" charset="0"/>
              </a:rPr>
              <a:t> </a:t>
            </a:r>
            <a:r>
              <a:rPr lang="fr-FR" altLang="x-none" sz="2000" i="0" dirty="0" err="1">
                <a:solidFill>
                  <a:schemeClr val="bg1"/>
                </a:solidFill>
                <a:latin typeface="Times New Roman" charset="0"/>
              </a:rPr>
              <a:t>Scottus</a:t>
            </a:r>
            <a:r>
              <a:rPr lang="fr-FR" altLang="x-none" sz="2000" i="0" dirty="0">
                <a:solidFill>
                  <a:schemeClr val="bg1"/>
                </a:solidFill>
                <a:latin typeface="Times New Roman" charset="0"/>
              </a:rPr>
              <a:t>, dans son </a:t>
            </a:r>
            <a:r>
              <a:rPr lang="fr-FR" altLang="x-none" sz="2000" dirty="0">
                <a:solidFill>
                  <a:schemeClr val="bg1"/>
                </a:solidFill>
                <a:latin typeface="Times New Roman" charset="0"/>
              </a:rPr>
              <a:t>Commentaire sur l'art majeur de Donat :</a:t>
            </a:r>
            <a:r>
              <a:rPr lang="fr-FR" altLang="x-none" sz="2000" i="0" dirty="0">
                <a:solidFill>
                  <a:schemeClr val="bg1"/>
                </a:solidFill>
                <a:latin typeface="Times New Roman" charset="0"/>
              </a:rPr>
              <a:t> Moïse, sauvé des eaux, a partie liée avec la musique, que l'eau contribue à faire naître dans l'orgue hydraulique ; il est parfois associé à Musée, le fils, le disciple ou même, selon cette tradition, le maître d’Orphée.</a:t>
            </a:r>
            <a:endParaRPr lang="fr-FR" altLang="x-none" sz="2000" i="0" dirty="0">
              <a:solidFill>
                <a:srgbClr val="4E2FFA"/>
              </a:solidFill>
              <a:latin typeface="Times New Roman" charset="0"/>
            </a:endParaRPr>
          </a:p>
          <a:p>
            <a:pPr algn="just"/>
            <a:endParaRPr lang="fr-FR" altLang="x-none" sz="2000" i="0" dirty="0">
              <a:solidFill>
                <a:schemeClr val="bg1"/>
              </a:solidFill>
              <a:latin typeface="Times New Roman" charset="0"/>
            </a:endParaRPr>
          </a:p>
        </p:txBody>
      </p:sp>
      <p:sp>
        <p:nvSpPr>
          <p:cNvPr id="258057" name="Rectangle 9"/>
          <p:cNvSpPr>
            <a:spLocks noChangeArrowheads="1"/>
          </p:cNvSpPr>
          <p:nvPr/>
        </p:nvSpPr>
        <p:spPr bwMode="auto">
          <a:xfrm>
            <a:off x="1043608" y="5604475"/>
            <a:ext cx="7696200" cy="3810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r>
              <a:rPr lang="fr-FR" altLang="x-none" sz="2000" i="0" dirty="0">
                <a:solidFill>
                  <a:schemeClr val="bg1"/>
                </a:solidFill>
                <a:latin typeface="Times New Roman" charset="0"/>
              </a:rPr>
              <a:t>— </a:t>
            </a:r>
            <a:r>
              <a:rPr lang="fr-FR" altLang="x-none" sz="2000" dirty="0">
                <a:solidFill>
                  <a:schemeClr val="bg1"/>
                </a:solidFill>
                <a:latin typeface="Times New Roman" charset="0"/>
              </a:rPr>
              <a:t>Testament d’Orphée </a:t>
            </a:r>
            <a:r>
              <a:rPr lang="fr-FR" altLang="x-none" sz="2000" i="0" dirty="0">
                <a:solidFill>
                  <a:schemeClr val="bg1"/>
                </a:solidFill>
                <a:latin typeface="Times New Roman" charset="0"/>
              </a:rPr>
              <a:t>à son disciple Musée (</a:t>
            </a:r>
            <a:r>
              <a:rPr lang="fr-FR" altLang="x-none" sz="2000" i="0" dirty="0">
                <a:solidFill>
                  <a:schemeClr val="bg1"/>
                </a:solidFill>
                <a:latin typeface="Times New Roman" charset="0"/>
                <a:hlinkClick r:id="rId5"/>
              </a:rPr>
              <a:t>édité, traduit et commenté par Fabienne Jourdan</a:t>
            </a:r>
            <a:r>
              <a:rPr lang="fr-FR" altLang="x-none" sz="2000" i="0" dirty="0">
                <a:solidFill>
                  <a:schemeClr val="bg1"/>
                </a:solidFill>
                <a:latin typeface="Times New Roman" charset="0"/>
              </a:rPr>
              <a:t>)</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8050"/>
                                        </p:tgtEl>
                                        <p:attrNameLst>
                                          <p:attrName>style.visibility</p:attrName>
                                        </p:attrNameLst>
                                      </p:cBhvr>
                                      <p:to>
                                        <p:strVal val="visible"/>
                                      </p:to>
                                    </p:set>
                                    <p:animEffect transition="in" filter="box(out)">
                                      <p:cBhvr>
                                        <p:cTn id="7" dur="500"/>
                                        <p:tgtEl>
                                          <p:spTgt spid="258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8051"/>
                                        </p:tgtEl>
                                        <p:attrNameLst>
                                          <p:attrName>style.visibility</p:attrName>
                                        </p:attrNameLst>
                                      </p:cBhvr>
                                      <p:to>
                                        <p:strVal val="visible"/>
                                      </p:to>
                                    </p:set>
                                    <p:animEffect transition="in" filter="box(out)">
                                      <p:cBhvr>
                                        <p:cTn id="12" dur="500"/>
                                        <p:tgtEl>
                                          <p:spTgt spid="2580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58054"/>
                                        </p:tgtEl>
                                        <p:attrNameLst>
                                          <p:attrName>style.visibility</p:attrName>
                                        </p:attrNameLst>
                                      </p:cBhvr>
                                      <p:to>
                                        <p:strVal val="visible"/>
                                      </p:to>
                                    </p:set>
                                    <p:animEffect transition="in" filter="slide(fromBottom)">
                                      <p:cBhvr>
                                        <p:cTn id="17" dur="500"/>
                                        <p:tgtEl>
                                          <p:spTgt spid="2580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58055"/>
                                        </p:tgtEl>
                                        <p:attrNameLst>
                                          <p:attrName>style.visibility</p:attrName>
                                        </p:attrNameLst>
                                      </p:cBhvr>
                                      <p:to>
                                        <p:strVal val="visible"/>
                                      </p:to>
                                    </p:set>
                                    <p:animEffect transition="in" filter="slide(fromBottom)">
                                      <p:cBhvr>
                                        <p:cTn id="22" dur="500"/>
                                        <p:tgtEl>
                                          <p:spTgt spid="2580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58056"/>
                                        </p:tgtEl>
                                        <p:attrNameLst>
                                          <p:attrName>style.visibility</p:attrName>
                                        </p:attrNameLst>
                                      </p:cBhvr>
                                      <p:to>
                                        <p:strVal val="visible"/>
                                      </p:to>
                                    </p:set>
                                    <p:animEffect transition="in" filter="slide(fromBottom)">
                                      <p:cBhvr>
                                        <p:cTn id="27" dur="500"/>
                                        <p:tgtEl>
                                          <p:spTgt spid="2580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58057"/>
                                        </p:tgtEl>
                                        <p:attrNameLst>
                                          <p:attrName>style.visibility</p:attrName>
                                        </p:attrNameLst>
                                      </p:cBhvr>
                                      <p:to>
                                        <p:strVal val="visible"/>
                                      </p:to>
                                    </p:set>
                                    <p:animEffect transition="in" filter="slide(fromBottom)">
                                      <p:cBhvr>
                                        <p:cTn id="32" dur="500"/>
                                        <p:tgtEl>
                                          <p:spTgt spid="258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p:bldP spid="258051" grpId="0"/>
      <p:bldP spid="258054" grpId="0"/>
      <p:bldP spid="258055" grpId="0"/>
      <p:bldP spid="258056" grpId="0"/>
      <p:bldP spid="25805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4E2FFA"/>
            </a:gs>
            <a:gs pos="100000">
              <a:srgbClr val="FA0F32"/>
            </a:gs>
          </a:gsLst>
          <a:path path="rect">
            <a:fillToRect r="100000" b="100000"/>
          </a:path>
        </a:gradFill>
        <a:effectLst/>
      </p:bgPr>
    </p:bg>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3390900" y="228600"/>
            <a:ext cx="5524500" cy="6858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b="1" i="0">
                <a:solidFill>
                  <a:srgbClr val="FFF821"/>
                </a:solidFill>
                <a:latin typeface="Arial Black" charset="0"/>
              </a:rPr>
              <a:t>II. La figure du poète musicien</a:t>
            </a:r>
            <a:endParaRPr lang="fr-FR" altLang="x-none" i="0">
              <a:latin typeface="Times New Roman" charset="0"/>
            </a:endParaRPr>
          </a:p>
        </p:txBody>
      </p:sp>
      <p:sp>
        <p:nvSpPr>
          <p:cNvPr id="239619" name="Rectangle 3"/>
          <p:cNvSpPr>
            <a:spLocks noChangeArrowheads="1"/>
          </p:cNvSpPr>
          <p:nvPr/>
        </p:nvSpPr>
        <p:spPr bwMode="auto">
          <a:xfrm>
            <a:off x="228600" y="990600"/>
            <a:ext cx="4038600" cy="5334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sz="2000" b="1" i="0">
                <a:solidFill>
                  <a:srgbClr val="FFF821"/>
                </a:solidFill>
                <a:latin typeface="Arial Black" charset="0"/>
              </a:rPr>
              <a:t>B. Clément d’Alexandrie</a:t>
            </a:r>
            <a:endParaRPr lang="fr-FR" altLang="x-none" i="0">
              <a:latin typeface="Times New Roman" charset="0"/>
            </a:endParaRPr>
          </a:p>
        </p:txBody>
      </p:sp>
      <p:sp>
        <p:nvSpPr>
          <p:cNvPr id="239622" name="Rectangle 6"/>
          <p:cNvSpPr>
            <a:spLocks noChangeArrowheads="1"/>
          </p:cNvSpPr>
          <p:nvPr/>
        </p:nvSpPr>
        <p:spPr bwMode="auto">
          <a:xfrm>
            <a:off x="1447800" y="1600200"/>
            <a:ext cx="7696200" cy="2667000"/>
          </a:xfrm>
          <a:prstGeom prst="rect">
            <a:avLst/>
          </a:prstGeom>
          <a:solidFill>
            <a:srgbClr val="FFF82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r>
              <a:rPr lang="fr-FR" altLang="x-none" sz="1800" i="0"/>
              <a:t>« Les poètes de leur côté, qui ont appris des prophètes la théologie, donnent beaucoup d’enseignements philosophiques de façon détournée, je veux dire Orphée, Musée, Linos, Homère, Hésiode et les sages de cette sorte. Pour eux le voile qui les sépare de la foule, c’est le charme de la poésie. Quant aux songes et aux symboles, ils ont tous quelque obscurité pour les hommes, non par un motif de jalousie (il n’est pas permis de supposer des passions en Dieu), mais afin que la recherche s’ingénie à pénétrer le sens des énigmes, et qu’ainsi elle monte et s’élance à la découverte de la vérité. » (</a:t>
            </a:r>
            <a:r>
              <a:rPr lang="fr-FR" altLang="x-none" sz="1800"/>
              <a:t>Stromates,</a:t>
            </a:r>
            <a:r>
              <a:rPr lang="fr-FR" altLang="x-none" sz="1800" i="0"/>
              <a:t> V, 4, 24, 1-2).</a:t>
            </a:r>
            <a:endParaRPr lang="fr-FR" altLang="x-none" i="0">
              <a:latin typeface="Times New Roman" charset="0"/>
            </a:endParaRPr>
          </a:p>
        </p:txBody>
      </p:sp>
      <p:sp>
        <p:nvSpPr>
          <p:cNvPr id="239625" name="Rectangle 9"/>
          <p:cNvSpPr>
            <a:spLocks noChangeArrowheads="1"/>
          </p:cNvSpPr>
          <p:nvPr/>
        </p:nvSpPr>
        <p:spPr bwMode="auto">
          <a:xfrm>
            <a:off x="6548" y="4495800"/>
            <a:ext cx="7772400" cy="2362200"/>
          </a:xfrm>
          <a:prstGeom prst="rect">
            <a:avLst/>
          </a:prstGeom>
          <a:solidFill>
            <a:srgbClr val="FFF82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sz="1800" dirty="0"/>
              <a:t>Protreptique,</a:t>
            </a:r>
            <a:r>
              <a:rPr lang="fr-FR" altLang="x-none" sz="1800" i="0" dirty="0"/>
              <a:t> I, 1-3 : Amphion, Arion, Orphée, </a:t>
            </a:r>
            <a:r>
              <a:rPr lang="fr-FR" altLang="x-none" sz="1800" i="0" dirty="0" err="1"/>
              <a:t>Eunomos</a:t>
            </a:r>
            <a:r>
              <a:rPr lang="fr-FR" altLang="x-none" sz="1800" i="0" dirty="0"/>
              <a:t>.</a:t>
            </a:r>
          </a:p>
          <a:p>
            <a:pPr algn="just"/>
            <a:r>
              <a:rPr lang="fr-FR" altLang="x-none" sz="1800" i="0" dirty="0"/>
              <a:t>Orphée est un « imposteur » : </a:t>
            </a:r>
            <a:r>
              <a:rPr lang="fr-FR" altLang="x-none" sz="1800" i="0" dirty="0" err="1"/>
              <a:t>sophistès</a:t>
            </a:r>
            <a:r>
              <a:rPr lang="fr-FR" altLang="x-none" sz="1800" i="0" dirty="0"/>
              <a:t> / </a:t>
            </a:r>
            <a:r>
              <a:rPr lang="fr-FR" altLang="x-none" sz="1800" i="0" dirty="0" err="1"/>
              <a:t>apatèlós</a:t>
            </a:r>
            <a:r>
              <a:rPr lang="fr-FR" altLang="x-none" sz="1800" i="0" dirty="0"/>
              <a:t> &gt;&lt; « nouveau chant » du Christ qui établit une nouvelle harmonie dans le macrocosme de la création et le microcosme de l’âme humaine pacifiée. Le cosmos et l’âme humaine sont la musique du Logos divin : croisement de l’image profane de la cithare et de l’image biblique du souffle de Dieu dans l’œuvre créatrice.</a:t>
            </a:r>
            <a:endParaRPr lang="fr-FR" dirty="0"/>
          </a:p>
        </p:txBody>
      </p:sp>
      <p:pic>
        <p:nvPicPr>
          <p:cNvPr id="239629" name="Picture 13" descr="clement_alex"/>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2692400" y="1600200"/>
            <a:ext cx="3727450" cy="5105400"/>
          </a:xfrm>
          <a:prstGeom prst="rect">
            <a:avLst/>
          </a:prstGeom>
          <a:noFill/>
          <a:extLst>
            <a:ext uri="{909E8E84-426E-40DD-AFC4-6F175D3DCCD1}">
              <a14:hiddenFill xmlns:a14="http://schemas.microsoft.com/office/drawing/2010/main">
                <a:solidFill>
                  <a:srgbClr val="FFFFFF">
                    <a:alpha val="50000"/>
                  </a:srgbClr>
                </a:solidFill>
              </a14:hiddenFill>
            </a:ext>
          </a:extLst>
        </p:spPr>
      </p:pic>
      <p:pic>
        <p:nvPicPr>
          <p:cNvPr id="239630" name="Picture 14" descr="clement_al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1600200"/>
            <a:ext cx="3738563" cy="5118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9618"/>
                                        </p:tgtEl>
                                        <p:attrNameLst>
                                          <p:attrName>style.visibility</p:attrName>
                                        </p:attrNameLst>
                                      </p:cBhvr>
                                      <p:to>
                                        <p:strVal val="visible"/>
                                      </p:to>
                                    </p:set>
                                    <p:animEffect transition="in" filter="box(out)">
                                      <p:cBhvr>
                                        <p:cTn id="7" dur="500"/>
                                        <p:tgtEl>
                                          <p:spTgt spid="2396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9619"/>
                                        </p:tgtEl>
                                        <p:attrNameLst>
                                          <p:attrName>style.visibility</p:attrName>
                                        </p:attrNameLst>
                                      </p:cBhvr>
                                      <p:to>
                                        <p:strVal val="visible"/>
                                      </p:to>
                                    </p:set>
                                    <p:animEffect transition="in" filter="box(out)">
                                      <p:cBhvr>
                                        <p:cTn id="12" dur="500"/>
                                        <p:tgtEl>
                                          <p:spTgt spid="2396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8" fill="hold" nodeType="clickEffect">
                                  <p:stCondLst>
                                    <p:cond delay="0"/>
                                  </p:stCondLst>
                                  <p:childTnLst>
                                    <p:set>
                                      <p:cBhvr>
                                        <p:cTn id="16" dur="1" fill="hold">
                                          <p:stCondLst>
                                            <p:cond delay="0"/>
                                          </p:stCondLst>
                                        </p:cTn>
                                        <p:tgtEl>
                                          <p:spTgt spid="239630"/>
                                        </p:tgtEl>
                                        <p:attrNameLst>
                                          <p:attrName>style.visibility</p:attrName>
                                        </p:attrNameLst>
                                      </p:cBhvr>
                                      <p:to>
                                        <p:strVal val="visible"/>
                                      </p:to>
                                    </p:set>
                                    <p:animEffect transition="in" filter="wheel(8)">
                                      <p:cBhvr>
                                        <p:cTn id="17" dur="2000"/>
                                        <p:tgtEl>
                                          <p:spTgt spid="2396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3000"/>
                                        <p:tgtEl>
                                          <p:spTgt spid="239630"/>
                                        </p:tgtEl>
                                      </p:cBhvr>
                                    </p:animEffect>
                                    <p:set>
                                      <p:cBhvr>
                                        <p:cTn id="22" dur="1" fill="hold">
                                          <p:stCondLst>
                                            <p:cond delay="2999"/>
                                          </p:stCondLst>
                                        </p:cTn>
                                        <p:tgtEl>
                                          <p:spTgt spid="239630"/>
                                        </p:tgtEl>
                                        <p:attrNameLst>
                                          <p:attrName>style.visibility</p:attrName>
                                        </p:attrNameLst>
                                      </p:cBhvr>
                                      <p:to>
                                        <p:strVal val="hidden"/>
                                      </p:to>
                                    </p:set>
                                  </p:childTnLst>
                                </p:cTn>
                              </p:par>
                              <p:par>
                                <p:cTn id="23" presetID="21" presetClass="entr" presetSubtype="8" fill="hold" nodeType="withEffect">
                                  <p:stCondLst>
                                    <p:cond delay="0"/>
                                  </p:stCondLst>
                                  <p:childTnLst>
                                    <p:set>
                                      <p:cBhvr>
                                        <p:cTn id="24" dur="1" fill="hold">
                                          <p:stCondLst>
                                            <p:cond delay="0"/>
                                          </p:stCondLst>
                                        </p:cTn>
                                        <p:tgtEl>
                                          <p:spTgt spid="239629"/>
                                        </p:tgtEl>
                                        <p:attrNameLst>
                                          <p:attrName>style.visibility</p:attrName>
                                        </p:attrNameLst>
                                      </p:cBhvr>
                                      <p:to>
                                        <p:strVal val="visible"/>
                                      </p:to>
                                    </p:set>
                                    <p:animEffect transition="in" filter="wheel(8)">
                                      <p:cBhvr>
                                        <p:cTn id="25" dur="2000"/>
                                        <p:tgtEl>
                                          <p:spTgt spid="239629"/>
                                        </p:tgtEl>
                                      </p:cBhvr>
                                    </p:animEffect>
                                  </p:childTnLst>
                                </p:cTn>
                              </p:par>
                              <p:par>
                                <p:cTn id="26" presetID="9" presetClass="emph" presetSubtype="0" nodeType="withEffect">
                                  <p:stCondLst>
                                    <p:cond delay="0"/>
                                  </p:stCondLst>
                                  <p:childTnLst>
                                    <p:set>
                                      <p:cBhvr rctx="PPT">
                                        <p:cTn id="27" dur="3000"/>
                                        <p:tgtEl>
                                          <p:spTgt spid="239629"/>
                                        </p:tgtEl>
                                        <p:attrNameLst>
                                          <p:attrName>style.opacity</p:attrName>
                                        </p:attrNameLst>
                                      </p:cBhvr>
                                      <p:to>
                                        <p:strVal val="0,5"/>
                                      </p:to>
                                    </p:set>
                                    <p:animEffect filter="image" prLst="opacity: 0,5">
                                      <p:cBhvr rctx="IE">
                                        <p:cTn id="28" dur="3000"/>
                                        <p:tgtEl>
                                          <p:spTgt spid="239629"/>
                                        </p:tgtEl>
                                      </p:cBhvr>
                                    </p:animEffect>
                                  </p:childTnLst>
                                </p:cTn>
                              </p:par>
                              <p:par>
                                <p:cTn id="29" presetID="13" presetClass="entr" presetSubtype="16" fill="hold" nodeType="withEffect">
                                  <p:stCondLst>
                                    <p:cond delay="0"/>
                                  </p:stCondLst>
                                  <p:childTnLst>
                                    <p:set>
                                      <p:cBhvr>
                                        <p:cTn id="30" dur="1" fill="hold">
                                          <p:stCondLst>
                                            <p:cond delay="0"/>
                                          </p:stCondLst>
                                        </p:cTn>
                                        <p:tgtEl>
                                          <p:spTgt spid="239622"/>
                                        </p:tgtEl>
                                        <p:attrNameLst>
                                          <p:attrName>style.visibility</p:attrName>
                                        </p:attrNameLst>
                                      </p:cBhvr>
                                      <p:to>
                                        <p:strVal val="visible"/>
                                      </p:to>
                                    </p:set>
                                    <p:animEffect transition="in" filter="plus(in)">
                                      <p:cBhvr>
                                        <p:cTn id="31" dur="2000"/>
                                        <p:tgtEl>
                                          <p:spTgt spid="23962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3" presetClass="entr" presetSubtype="16" fill="hold" nodeType="clickEffect">
                                  <p:stCondLst>
                                    <p:cond delay="0"/>
                                  </p:stCondLst>
                                  <p:childTnLst>
                                    <p:set>
                                      <p:cBhvr>
                                        <p:cTn id="35" dur="1" fill="hold">
                                          <p:stCondLst>
                                            <p:cond delay="0"/>
                                          </p:stCondLst>
                                        </p:cTn>
                                        <p:tgtEl>
                                          <p:spTgt spid="239625"/>
                                        </p:tgtEl>
                                        <p:attrNameLst>
                                          <p:attrName>style.visibility</p:attrName>
                                        </p:attrNameLst>
                                      </p:cBhvr>
                                      <p:to>
                                        <p:strVal val="visible"/>
                                      </p:to>
                                    </p:set>
                                    <p:animEffect transition="in" filter="plus(in)">
                                      <p:cBhvr>
                                        <p:cTn id="36" dur="2000"/>
                                        <p:tgtEl>
                                          <p:spTgt spid="239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p:bldP spid="2396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tx1"/>
            </a:gs>
            <a:gs pos="50000">
              <a:schemeClr val="accent2"/>
            </a:gs>
            <a:gs pos="100000">
              <a:schemeClr val="tx1"/>
            </a:gs>
          </a:gsLst>
          <a:lin ang="5400000" scaled="1"/>
        </a:gradFill>
        <a:effectLst/>
      </p:bgPr>
    </p:bg>
    <p:spTree>
      <p:nvGrpSpPr>
        <p:cNvPr id="1" name=""/>
        <p:cNvGrpSpPr/>
        <p:nvPr/>
      </p:nvGrpSpPr>
      <p:grpSpPr>
        <a:xfrm>
          <a:off x="0" y="0"/>
          <a:ext cx="0" cy="0"/>
          <a:chOff x="0" y="0"/>
          <a:chExt cx="0" cy="0"/>
        </a:xfrm>
      </p:grpSpPr>
      <p:pic>
        <p:nvPicPr>
          <p:cNvPr id="1116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3552825" cy="5334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1631" name="Picture 15" descr="oud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175" y="152400"/>
            <a:ext cx="3397250" cy="3962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1633" name="Picture 17" descr="Ad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343400"/>
            <a:ext cx="4953000" cy="2284413"/>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nodeType="clickEffect">
                                  <p:stCondLst>
                                    <p:cond delay="0"/>
                                  </p:stCondLst>
                                  <p:childTnLst>
                                    <p:set>
                                      <p:cBhvr>
                                        <p:cTn id="6" dur="1" fill="hold">
                                          <p:stCondLst>
                                            <p:cond delay="0"/>
                                          </p:stCondLst>
                                        </p:cTn>
                                        <p:tgtEl>
                                          <p:spTgt spid="111622"/>
                                        </p:tgtEl>
                                        <p:attrNameLst>
                                          <p:attrName>style.visibility</p:attrName>
                                        </p:attrNameLst>
                                      </p:cBhvr>
                                      <p:to>
                                        <p:strVal val="visible"/>
                                      </p:to>
                                    </p:set>
                                    <p:animEffect transition="in" filter="checkerboard(down)">
                                      <p:cBhvr>
                                        <p:cTn id="7" dur="500"/>
                                        <p:tgtEl>
                                          <p:spTgt spid="1116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1631"/>
                                        </p:tgtEl>
                                        <p:attrNameLst>
                                          <p:attrName>style.visibility</p:attrName>
                                        </p:attrNameLst>
                                      </p:cBhvr>
                                      <p:to>
                                        <p:strVal val="visible"/>
                                      </p:to>
                                    </p:set>
                                    <p:animEffect transition="in" filter="checkerboard(across)">
                                      <p:cBhvr>
                                        <p:cTn id="12" dur="500"/>
                                        <p:tgtEl>
                                          <p:spTgt spid="1116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1633"/>
                                        </p:tgtEl>
                                        <p:attrNameLst>
                                          <p:attrName>style.visibility</p:attrName>
                                        </p:attrNameLst>
                                      </p:cBhvr>
                                      <p:to>
                                        <p:strVal val="visible"/>
                                      </p:to>
                                    </p:set>
                                    <p:animEffect transition="in" filter="dissolve">
                                      <p:cBhvr>
                                        <p:cTn id="17" dur="500"/>
                                        <p:tgtEl>
                                          <p:spTgt spid="111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4E2FFA"/>
            </a:gs>
            <a:gs pos="100000">
              <a:srgbClr val="FA0F32"/>
            </a:gs>
          </a:gsLst>
          <a:path path="rect">
            <a:fillToRect r="100000" b="100000"/>
          </a:path>
        </a:gradFill>
        <a:effectLst/>
      </p:bgPr>
    </p:bg>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3390900" y="228600"/>
            <a:ext cx="5524500" cy="6858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b="1" i="0">
                <a:solidFill>
                  <a:srgbClr val="FFF821"/>
                </a:solidFill>
                <a:latin typeface="Arial Black" charset="0"/>
              </a:rPr>
              <a:t>II. La figure du poète musicien</a:t>
            </a:r>
            <a:endParaRPr lang="fr-FR" altLang="x-none" i="0">
              <a:latin typeface="Times New Roman" charset="0"/>
            </a:endParaRPr>
          </a:p>
        </p:txBody>
      </p:sp>
      <p:sp>
        <p:nvSpPr>
          <p:cNvPr id="243715" name="Rectangle 3"/>
          <p:cNvSpPr>
            <a:spLocks noChangeArrowheads="1"/>
          </p:cNvSpPr>
          <p:nvPr/>
        </p:nvSpPr>
        <p:spPr bwMode="auto">
          <a:xfrm>
            <a:off x="228600" y="990600"/>
            <a:ext cx="4038600" cy="5334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sz="2000" b="1" i="0">
                <a:solidFill>
                  <a:srgbClr val="FFF821"/>
                </a:solidFill>
                <a:latin typeface="Arial Black" charset="0"/>
              </a:rPr>
              <a:t>C. Eusèbe de Césarée</a:t>
            </a:r>
            <a:endParaRPr lang="fr-FR" altLang="x-none" i="0">
              <a:latin typeface="Times New Roman" charset="0"/>
            </a:endParaRPr>
          </a:p>
        </p:txBody>
      </p:sp>
      <p:sp>
        <p:nvSpPr>
          <p:cNvPr id="243716" name="Rectangle 4"/>
          <p:cNvSpPr>
            <a:spLocks noChangeArrowheads="1"/>
          </p:cNvSpPr>
          <p:nvPr/>
        </p:nvSpPr>
        <p:spPr bwMode="auto">
          <a:xfrm>
            <a:off x="609600" y="1600200"/>
            <a:ext cx="8001000" cy="1524000"/>
          </a:xfrm>
          <a:prstGeom prst="rect">
            <a:avLst/>
          </a:prstGeom>
          <a:solidFill>
            <a:srgbClr val="FFF82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endParaRPr lang="fr-FR" altLang="x-none" sz="1800" dirty="0"/>
          </a:p>
          <a:p>
            <a:pPr algn="just"/>
            <a:r>
              <a:rPr lang="fr-FR" altLang="x-none" sz="1800" dirty="0">
                <a:hlinkClick r:id="rId3"/>
              </a:rPr>
              <a:t>Laudes </a:t>
            </a:r>
            <a:r>
              <a:rPr lang="fr-FR" altLang="x-none" sz="1800" dirty="0" err="1">
                <a:hlinkClick r:id="rId3"/>
              </a:rPr>
              <a:t>Constantini</a:t>
            </a:r>
            <a:r>
              <a:rPr lang="fr-FR" altLang="x-none" sz="1800" i="0" dirty="0">
                <a:hlinkClick r:id="rId3"/>
              </a:rPr>
              <a:t> </a:t>
            </a:r>
            <a:r>
              <a:rPr lang="fr-FR" altLang="x-none" sz="1800" i="0" dirty="0"/>
              <a:t>(PG, </a:t>
            </a:r>
            <a:r>
              <a:rPr lang="fr-FR" altLang="x-none" sz="1800" i="0" dirty="0" err="1"/>
              <a:t>t</a:t>
            </a:r>
            <a:r>
              <a:rPr lang="fr-FR" altLang="x-none" sz="1800" i="0" dirty="0"/>
              <a:t>. 20, 1409 C-D) : chant d’Orphée // Logos de Dieu. Mais il n’y a plus de condamnation du mythe, qui devient ici un langage figuré.</a:t>
            </a:r>
          </a:p>
        </p:txBody>
      </p:sp>
      <p:sp>
        <p:nvSpPr>
          <p:cNvPr id="243720" name="Rectangle 8"/>
          <p:cNvSpPr>
            <a:spLocks noChangeArrowheads="1"/>
          </p:cNvSpPr>
          <p:nvPr/>
        </p:nvSpPr>
        <p:spPr bwMode="auto">
          <a:xfrm>
            <a:off x="228600" y="3352800"/>
            <a:ext cx="4038600" cy="5334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sz="2000" b="1" i="0">
                <a:solidFill>
                  <a:srgbClr val="FFF821"/>
                </a:solidFill>
                <a:latin typeface="Arial Black" charset="0"/>
              </a:rPr>
              <a:t>D. Lactance</a:t>
            </a:r>
            <a:endParaRPr lang="fr-FR" altLang="x-none" i="0">
              <a:latin typeface="Times New Roman" charset="0"/>
            </a:endParaRPr>
          </a:p>
        </p:txBody>
      </p:sp>
      <p:sp>
        <p:nvSpPr>
          <p:cNvPr id="243721" name="Rectangle 9"/>
          <p:cNvSpPr>
            <a:spLocks noChangeArrowheads="1"/>
          </p:cNvSpPr>
          <p:nvPr/>
        </p:nvSpPr>
        <p:spPr bwMode="auto">
          <a:xfrm>
            <a:off x="533400" y="4038600"/>
            <a:ext cx="8077200" cy="1524000"/>
          </a:xfrm>
          <a:prstGeom prst="rect">
            <a:avLst/>
          </a:prstGeom>
          <a:solidFill>
            <a:srgbClr val="FFF82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endParaRPr lang="fr-FR" altLang="x-none" sz="1800" dirty="0"/>
          </a:p>
          <a:p>
            <a:pPr algn="just"/>
            <a:r>
              <a:rPr lang="fr-FR" altLang="x-none" sz="1800" dirty="0">
                <a:hlinkClick r:id="rId4"/>
              </a:rPr>
              <a:t>Institutions divines</a:t>
            </a:r>
            <a:r>
              <a:rPr lang="fr-FR" altLang="x-none" sz="1800" i="0" dirty="0">
                <a:hlinkClick r:id="rId4"/>
              </a:rPr>
              <a:t> (I, 5, 4-7</a:t>
            </a:r>
            <a:r>
              <a:rPr lang="fr-FR" altLang="x-none" sz="1800" i="0" dirty="0"/>
              <a:t>) : Orphée est le plus ancien des poètes ; cette antiquité lui a donné accès à une forme de lucidité prophétique. Il n’est plus une « figure » du Logos ; il en devient un « prophète ».</a:t>
            </a:r>
            <a:endParaRPr lang="fr-FR" altLang="x-none" i="0" dirty="0">
              <a:latin typeface="Times New Roman"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3714"/>
                                        </p:tgtEl>
                                        <p:attrNameLst>
                                          <p:attrName>style.visibility</p:attrName>
                                        </p:attrNameLst>
                                      </p:cBhvr>
                                      <p:to>
                                        <p:strVal val="visible"/>
                                      </p:to>
                                    </p:set>
                                    <p:animEffect transition="in" filter="box(out)">
                                      <p:cBhvr>
                                        <p:cTn id="7" dur="500"/>
                                        <p:tgtEl>
                                          <p:spTgt spid="2437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3715"/>
                                        </p:tgtEl>
                                        <p:attrNameLst>
                                          <p:attrName>style.visibility</p:attrName>
                                        </p:attrNameLst>
                                      </p:cBhvr>
                                      <p:to>
                                        <p:strVal val="visible"/>
                                      </p:to>
                                    </p:set>
                                    <p:animEffect transition="in" filter="box(out)">
                                      <p:cBhvr>
                                        <p:cTn id="12" dur="500"/>
                                        <p:tgtEl>
                                          <p:spTgt spid="243715"/>
                                        </p:tgtEl>
                                      </p:cBhvr>
                                    </p:animEffect>
                                  </p:childTnLst>
                                </p:cTn>
                              </p:par>
                              <p:par>
                                <p:cTn id="13" presetID="13" presetClass="entr" presetSubtype="16" fill="hold" nodeType="withEffect">
                                  <p:stCondLst>
                                    <p:cond delay="0"/>
                                  </p:stCondLst>
                                  <p:childTnLst>
                                    <p:set>
                                      <p:cBhvr>
                                        <p:cTn id="14" dur="1" fill="hold">
                                          <p:stCondLst>
                                            <p:cond delay="0"/>
                                          </p:stCondLst>
                                        </p:cTn>
                                        <p:tgtEl>
                                          <p:spTgt spid="243716"/>
                                        </p:tgtEl>
                                        <p:attrNameLst>
                                          <p:attrName>style.visibility</p:attrName>
                                        </p:attrNameLst>
                                      </p:cBhvr>
                                      <p:to>
                                        <p:strVal val="visible"/>
                                      </p:to>
                                    </p:set>
                                    <p:animEffect transition="in" filter="plus(in)">
                                      <p:cBhvr>
                                        <p:cTn id="15" dur="2000"/>
                                        <p:tgtEl>
                                          <p:spTgt spid="2437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243720"/>
                                        </p:tgtEl>
                                        <p:attrNameLst>
                                          <p:attrName>style.visibility</p:attrName>
                                        </p:attrNameLst>
                                      </p:cBhvr>
                                      <p:to>
                                        <p:strVal val="visible"/>
                                      </p:to>
                                    </p:set>
                                    <p:animEffect transition="in" filter="box(out)">
                                      <p:cBhvr>
                                        <p:cTn id="20" dur="500"/>
                                        <p:tgtEl>
                                          <p:spTgt spid="243720"/>
                                        </p:tgtEl>
                                      </p:cBhvr>
                                    </p:animEffect>
                                  </p:childTnLst>
                                </p:cTn>
                              </p:par>
                              <p:par>
                                <p:cTn id="21" presetID="13" presetClass="entr" presetSubtype="16" fill="hold" nodeType="withEffect">
                                  <p:stCondLst>
                                    <p:cond delay="0"/>
                                  </p:stCondLst>
                                  <p:childTnLst>
                                    <p:set>
                                      <p:cBhvr>
                                        <p:cTn id="22" dur="1" fill="hold">
                                          <p:stCondLst>
                                            <p:cond delay="0"/>
                                          </p:stCondLst>
                                        </p:cTn>
                                        <p:tgtEl>
                                          <p:spTgt spid="243721"/>
                                        </p:tgtEl>
                                        <p:attrNameLst>
                                          <p:attrName>style.visibility</p:attrName>
                                        </p:attrNameLst>
                                      </p:cBhvr>
                                      <p:to>
                                        <p:strVal val="visible"/>
                                      </p:to>
                                    </p:set>
                                    <p:animEffect transition="in" filter="plus(in)">
                                      <p:cBhvr>
                                        <p:cTn id="23" dur="2000"/>
                                        <p:tgtEl>
                                          <p:spTgt spid="243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p:bldP spid="243715" grpId="0"/>
      <p:bldP spid="24372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3390900" y="228600"/>
            <a:ext cx="5524500" cy="6858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b="1" i="0">
                <a:solidFill>
                  <a:schemeClr val="bg1"/>
                </a:solidFill>
                <a:latin typeface="Arial Black" charset="0"/>
              </a:rPr>
              <a:t>II. La figure du poète musicien</a:t>
            </a:r>
            <a:endParaRPr lang="fr-FR" altLang="x-none" i="0">
              <a:solidFill>
                <a:schemeClr val="bg1"/>
              </a:solidFill>
              <a:latin typeface="Times New Roman" charset="0"/>
            </a:endParaRPr>
          </a:p>
        </p:txBody>
      </p:sp>
      <p:sp>
        <p:nvSpPr>
          <p:cNvPr id="245763" name="Rectangle 3"/>
          <p:cNvSpPr>
            <a:spLocks noChangeArrowheads="1"/>
          </p:cNvSpPr>
          <p:nvPr/>
        </p:nvSpPr>
        <p:spPr bwMode="auto">
          <a:xfrm>
            <a:off x="279400" y="1524000"/>
            <a:ext cx="8534400" cy="533400"/>
          </a:xfrm>
          <a:prstGeom prst="rect">
            <a:avLst/>
          </a:prstGeom>
          <a:noFill/>
          <a:ln>
            <a:noFill/>
          </a:ln>
          <a:effectLst/>
          <a:extLst>
            <a:ext uri="{909E8E84-426E-40DD-AFC4-6F175D3DCCD1}">
              <a14:hiddenFill xmlns:a14="http://schemas.microsoft.com/office/drawing/2010/main">
                <a:solidFill>
                  <a:srgbClr val="4E2FFA"/>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r>
              <a:rPr lang="fr-FR" altLang="x-none" sz="2000" b="1" i="0">
                <a:solidFill>
                  <a:schemeClr val="bg1"/>
                </a:solidFill>
                <a:latin typeface="Arial Black" charset="0"/>
              </a:rPr>
              <a:t>E. Les poètes chrétiens et les symbolismes de la cithare</a:t>
            </a:r>
            <a:endParaRPr lang="fr-FR" altLang="x-none" i="0">
              <a:solidFill>
                <a:schemeClr val="bg1"/>
              </a:solidFill>
              <a:latin typeface="Times New Roman" charset="0"/>
            </a:endParaRPr>
          </a:p>
        </p:txBody>
      </p:sp>
      <p:sp>
        <p:nvSpPr>
          <p:cNvPr id="245764" name="Rectangle 4"/>
          <p:cNvSpPr>
            <a:spLocks noChangeArrowheads="1"/>
          </p:cNvSpPr>
          <p:nvPr/>
        </p:nvSpPr>
        <p:spPr bwMode="auto">
          <a:xfrm>
            <a:off x="3810000" y="2514600"/>
            <a:ext cx="4800600" cy="1371600"/>
          </a:xfrm>
          <a:prstGeom prst="rect">
            <a:avLst/>
          </a:prstGeom>
          <a:solidFill>
            <a:srgbClr val="FFF82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endParaRPr lang="fr-FR" altLang="x-none" sz="1800"/>
          </a:p>
          <a:p>
            <a:pPr algn="just"/>
            <a:r>
              <a:rPr lang="fr-FR" altLang="x-none" sz="1800" i="0"/>
              <a:t>1. Hilaire de Poitiers (IVe s.) : « Felix propheta Dauid primus organi/ in carne Christum hymnis mundo nuntians » ;	</a:t>
            </a:r>
            <a:endParaRPr lang="fr-FR" altLang="x-none" i="0">
              <a:latin typeface="Times New Roman" charset="0"/>
            </a:endParaRPr>
          </a:p>
        </p:txBody>
      </p:sp>
      <p:pic>
        <p:nvPicPr>
          <p:cNvPr id="245768" name="Picture 8" descr="David-gaz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841625"/>
            <a:ext cx="3086100" cy="4016375"/>
          </a:xfrm>
          <a:prstGeom prst="rect">
            <a:avLst/>
          </a:prstGeom>
          <a:noFill/>
          <a:extLst>
            <a:ext uri="{909E8E84-426E-40DD-AFC4-6F175D3DCCD1}">
              <a14:hiddenFill xmlns:a14="http://schemas.microsoft.com/office/drawing/2010/main">
                <a:solidFill>
                  <a:srgbClr val="FFFFFF"/>
                </a:solidFill>
              </a14:hiddenFill>
            </a:ext>
          </a:extLst>
        </p:spPr>
      </p:pic>
      <p:pic>
        <p:nvPicPr>
          <p:cNvPr id="245769" name="Picture 9" descr="gaza_syn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114800"/>
            <a:ext cx="3302000" cy="2541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5762"/>
                                        </p:tgtEl>
                                        <p:attrNameLst>
                                          <p:attrName>style.visibility</p:attrName>
                                        </p:attrNameLst>
                                      </p:cBhvr>
                                      <p:to>
                                        <p:strVal val="visible"/>
                                      </p:to>
                                    </p:set>
                                    <p:animEffect transition="in" filter="box(out)">
                                      <p:cBhvr>
                                        <p:cTn id="7" dur="500"/>
                                        <p:tgtEl>
                                          <p:spTgt spid="245762"/>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45763"/>
                                        </p:tgtEl>
                                        <p:attrNameLst>
                                          <p:attrName>style.visibility</p:attrName>
                                        </p:attrNameLst>
                                      </p:cBhvr>
                                      <p:to>
                                        <p:strVal val="visible"/>
                                      </p:to>
                                    </p:set>
                                    <p:animEffect transition="in" filter="box(out)">
                                      <p:cBhvr>
                                        <p:cTn id="10" dur="500"/>
                                        <p:tgtEl>
                                          <p:spTgt spid="24576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245768"/>
                                        </p:tgtEl>
                                        <p:attrNameLst>
                                          <p:attrName>style.visibility</p:attrName>
                                        </p:attrNameLst>
                                      </p:cBhvr>
                                      <p:to>
                                        <p:strVal val="visible"/>
                                      </p:to>
                                    </p:set>
                                    <p:anim calcmode="lin" valueType="num">
                                      <p:cBhvr>
                                        <p:cTn id="15" dur="500" fill="hold"/>
                                        <p:tgtEl>
                                          <p:spTgt spid="245768"/>
                                        </p:tgtEl>
                                        <p:attrNameLst>
                                          <p:attrName>ppt_w</p:attrName>
                                        </p:attrNameLst>
                                      </p:cBhvr>
                                      <p:tavLst>
                                        <p:tav tm="0">
                                          <p:val>
                                            <p:fltVal val="0"/>
                                          </p:val>
                                        </p:tav>
                                        <p:tav tm="100000">
                                          <p:val>
                                            <p:strVal val="#ppt_w"/>
                                          </p:val>
                                        </p:tav>
                                      </p:tavLst>
                                    </p:anim>
                                    <p:anim calcmode="lin" valueType="num">
                                      <p:cBhvr>
                                        <p:cTn id="16" dur="500" fill="hold"/>
                                        <p:tgtEl>
                                          <p:spTgt spid="24576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45769"/>
                                        </p:tgtEl>
                                        <p:attrNameLst>
                                          <p:attrName>style.visibility</p:attrName>
                                        </p:attrNameLst>
                                      </p:cBhvr>
                                      <p:to>
                                        <p:strVal val="visible"/>
                                      </p:to>
                                    </p:set>
                                    <p:animEffect transition="in" filter="circle(in)">
                                      <p:cBhvr>
                                        <p:cTn id="21" dur="2000"/>
                                        <p:tgtEl>
                                          <p:spTgt spid="245769"/>
                                        </p:tgtEl>
                                      </p:cBhvr>
                                    </p:animEffect>
                                  </p:childTnLst>
                                </p:cTn>
                              </p:par>
                              <p:par>
                                <p:cTn id="22" presetID="13" presetClass="entr" presetSubtype="16" fill="hold" nodeType="withEffect">
                                  <p:stCondLst>
                                    <p:cond delay="0"/>
                                  </p:stCondLst>
                                  <p:childTnLst>
                                    <p:set>
                                      <p:cBhvr>
                                        <p:cTn id="23" dur="1" fill="hold">
                                          <p:stCondLst>
                                            <p:cond delay="0"/>
                                          </p:stCondLst>
                                        </p:cTn>
                                        <p:tgtEl>
                                          <p:spTgt spid="245764"/>
                                        </p:tgtEl>
                                        <p:attrNameLst>
                                          <p:attrName>style.visibility</p:attrName>
                                        </p:attrNameLst>
                                      </p:cBhvr>
                                      <p:to>
                                        <p:strVal val="visible"/>
                                      </p:to>
                                    </p:set>
                                    <p:animEffect transition="in" filter="plus(in)">
                                      <p:cBhvr>
                                        <p:cTn id="24" dur="2000"/>
                                        <p:tgtEl>
                                          <p:spTgt spid="245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p:bldP spid="245763" grpId="0"/>
    </p:bldLst>
  </p:timing>
</p:sld>
</file>

<file path=ppt/tags/tag1.xml><?xml version="1.0" encoding="utf-8"?>
<p:tagLst xmlns:a="http://schemas.openxmlformats.org/drawingml/2006/main" xmlns:r="http://schemas.openxmlformats.org/officeDocument/2006/relationships" xmlns:p="http://schemas.openxmlformats.org/presentationml/2006/main">
  <p:tag name="BRANCHTO" val="0"/>
  <p:tag name="HOTSPOTTYPE" val="NextSlide"/>
  <p:tag name="DEFINEDINNAVIGATOR" val="False"/>
</p:tagLst>
</file>

<file path=ppt/theme/theme1.xml><?xml version="1.0" encoding="utf-8"?>
<a:theme xmlns:a="http://schemas.openxmlformats.org/drawingml/2006/main" name="Vide">
  <a:themeElements>
    <a:clrScheme name="V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ide">
      <a:majorFont>
        <a:latin typeface="Times"/>
        <a:ea typeface=""/>
        <a:cs typeface=""/>
      </a:majorFont>
      <a:minorFont>
        <a:latin typeface="Times"/>
        <a:ea typeface=""/>
        <a:cs typeface=""/>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altLang="x-none" sz="2400" b="0" i="1"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1" lang="en-US" altLang="x-none" sz="2400" b="0" i="1" u="none" strike="noStrike" cap="none" normalizeH="0" baseline="0">
            <a:ln>
              <a:noFill/>
            </a:ln>
            <a:solidFill>
              <a:schemeClr val="tx1"/>
            </a:solidFill>
            <a:effectLst/>
            <a:latin typeface="Arial" charset="0"/>
          </a:defRPr>
        </a:defPPr>
      </a:lstStyle>
    </a:lnDef>
  </a:objectDefaults>
  <a:extraClrSchemeLst>
    <a:extraClrScheme>
      <a:clrScheme name="V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HD:Applications (Mac OS 9):Microsoft Office 2001:Modèles:Présentations:Modèles:Vide</Template>
  <TotalTime>4946</TotalTime>
  <Words>4079</Words>
  <Application>Microsoft Macintosh PowerPoint</Application>
  <PresentationFormat>Affichage à l'écran (4:3)</PresentationFormat>
  <Paragraphs>241</Paragraphs>
  <Slides>21</Slides>
  <Notes>20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21</vt:i4>
      </vt:variant>
    </vt:vector>
  </HeadingPairs>
  <TitlesOfParts>
    <vt:vector size="30" baseType="lpstr">
      <vt:lpstr>Arial</vt:lpstr>
      <vt:lpstr>Arial Black</vt:lpstr>
      <vt:lpstr>Calibri</vt:lpstr>
      <vt:lpstr>Calibri Light</vt:lpstr>
      <vt:lpstr>Lucida Handwriting</vt:lpstr>
      <vt:lpstr>Times</vt:lpstr>
      <vt:lpstr>Times New Roman</vt:lpstr>
      <vt:lpstr>Vide</vt:lpstr>
      <vt:lpstr>Thème Office</vt:lpstr>
      <vt:lpstr>Les chants d’Orphée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Antiquité et christianisme  Les enjeux d’une conversion mutuelle</dc:title>
  <dc:creator>Deproost Paul Augustin</dc:creator>
  <cp:lastModifiedBy>Paul Deproost</cp:lastModifiedBy>
  <cp:revision>1085</cp:revision>
  <dcterms:created xsi:type="dcterms:W3CDTF">2003-10-28T08:45:43Z</dcterms:created>
  <dcterms:modified xsi:type="dcterms:W3CDTF">2021-10-15T09:51:56Z</dcterms:modified>
</cp:coreProperties>
</file>