
<file path=[Content_Types].xml><?xml version="1.0" encoding="utf-8"?>
<Types xmlns="http://schemas.openxmlformats.org/package/2006/content-types">
  <Default Extension="docx" ContentType="application/vnd.openxmlformats-officedocument.wordprocessingml.document"/>
  <Default Extension="emf" ContentType="image/x-emf"/>
  <Default Extension="jpg" ContentType="image/jpe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87" r:id="rId3"/>
    <p:sldId id="288" r:id="rId4"/>
    <p:sldId id="294" r:id="rId5"/>
    <p:sldId id="257" r:id="rId6"/>
    <p:sldId id="259" r:id="rId7"/>
    <p:sldId id="282" r:id="rId8"/>
    <p:sldId id="283" r:id="rId9"/>
    <p:sldId id="303" r:id="rId10"/>
    <p:sldId id="284" r:id="rId11"/>
    <p:sldId id="302" r:id="rId12"/>
    <p:sldId id="301" r:id="rId13"/>
    <p:sldId id="285" r:id="rId14"/>
    <p:sldId id="286" r:id="rId15"/>
    <p:sldId id="289" r:id="rId16"/>
    <p:sldId id="290" r:id="rId17"/>
    <p:sldId id="291" r:id="rId18"/>
    <p:sldId id="295" r:id="rId19"/>
    <p:sldId id="296" r:id="rId20"/>
    <p:sldId id="297" r:id="rId21"/>
    <p:sldId id="299" r:id="rId22"/>
    <p:sldId id="300"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showGuides="1">
      <p:cViewPr varScale="1">
        <p:scale>
          <a:sx n="117" d="100"/>
          <a:sy n="117" d="100"/>
        </p:scale>
        <p:origin x="808" y="16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69463-9E02-8348-BB21-C8628D743CD4}" type="datetimeFigureOut">
              <a:rPr lang="fr-FR" smtClean="0"/>
              <a:t>27/10/2021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D0911-60A6-B74D-89B2-E68622CB61D0}" type="slidenum">
              <a:rPr lang="fr-FR" smtClean="0"/>
              <a:t>‹N°›</a:t>
            </a:fld>
            <a:endParaRPr lang="fr-FR"/>
          </a:p>
        </p:txBody>
      </p:sp>
    </p:spTree>
    <p:extLst>
      <p:ext uri="{BB962C8B-B14F-4D97-AF65-F5344CB8AC3E}">
        <p14:creationId xmlns:p14="http://schemas.microsoft.com/office/powerpoint/2010/main" val="18174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t>10</a:t>
            </a:fld>
            <a:endParaRPr lang="fr-FR"/>
          </a:p>
        </p:txBody>
      </p:sp>
    </p:spTree>
    <p:extLst>
      <p:ext uri="{BB962C8B-B14F-4D97-AF65-F5344CB8AC3E}">
        <p14:creationId xmlns:p14="http://schemas.microsoft.com/office/powerpoint/2010/main" val="1948838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328282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120738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338623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t>11</a:t>
            </a:fld>
            <a:endParaRPr lang="fr-FR"/>
          </a:p>
        </p:txBody>
      </p:sp>
    </p:spTree>
    <p:extLst>
      <p:ext uri="{BB962C8B-B14F-4D97-AF65-F5344CB8AC3E}">
        <p14:creationId xmlns:p14="http://schemas.microsoft.com/office/powerpoint/2010/main" val="339878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t>13</a:t>
            </a:fld>
            <a:endParaRPr lang="fr-FR"/>
          </a:p>
        </p:txBody>
      </p:sp>
    </p:spTree>
    <p:extLst>
      <p:ext uri="{BB962C8B-B14F-4D97-AF65-F5344CB8AC3E}">
        <p14:creationId xmlns:p14="http://schemas.microsoft.com/office/powerpoint/2010/main" val="178262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t>14</a:t>
            </a:fld>
            <a:endParaRPr lang="fr-FR"/>
          </a:p>
        </p:txBody>
      </p:sp>
    </p:spTree>
    <p:extLst>
      <p:ext uri="{BB962C8B-B14F-4D97-AF65-F5344CB8AC3E}">
        <p14:creationId xmlns:p14="http://schemas.microsoft.com/office/powerpoint/2010/main" val="319915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t>15</a:t>
            </a:fld>
            <a:endParaRPr lang="fr-FR"/>
          </a:p>
        </p:txBody>
      </p:sp>
    </p:spTree>
    <p:extLst>
      <p:ext uri="{BB962C8B-B14F-4D97-AF65-F5344CB8AC3E}">
        <p14:creationId xmlns:p14="http://schemas.microsoft.com/office/powerpoint/2010/main" val="397187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66152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381329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47796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9ED0911-60A6-B74D-89B2-E68622CB61D0}"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220750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F0119D16-8366-D148-B980-D6FF77A2D00F}" type="datetimeFigureOut">
              <a:rPr lang="fr-FR" smtClean="0"/>
              <a:t>27/10/2021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79409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119D16-8366-D148-B980-D6FF77A2D00F}" type="datetimeFigureOut">
              <a:rPr lang="fr-FR" smtClean="0"/>
              <a:t>27/10/2021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73556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119D16-8366-D148-B980-D6FF77A2D00F}" type="datetimeFigureOut">
              <a:rPr lang="fr-FR" smtClean="0"/>
              <a:t>27/10/2021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36627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119D16-8366-D148-B980-D6FF77A2D00F}" type="datetimeFigureOut">
              <a:rPr lang="fr-FR" smtClean="0"/>
              <a:t>27/10/2021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87276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F0119D16-8366-D148-B980-D6FF77A2D00F}" type="datetimeFigureOut">
              <a:rPr lang="fr-FR" smtClean="0"/>
              <a:t>27/10/2021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97762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0119D16-8366-D148-B980-D6FF77A2D00F}" type="datetimeFigureOut">
              <a:rPr lang="fr-FR" smtClean="0"/>
              <a:t>27/10/2021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39887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0119D16-8366-D148-B980-D6FF77A2D00F}" type="datetimeFigureOut">
              <a:rPr lang="fr-FR" smtClean="0"/>
              <a:t>27/10/2021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6601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F0119D16-8366-D148-B980-D6FF77A2D00F}" type="datetimeFigureOut">
              <a:rPr lang="fr-FR" smtClean="0"/>
              <a:t>27/10/2021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60842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119D16-8366-D148-B980-D6FF77A2D00F}" type="datetimeFigureOut">
              <a:rPr lang="fr-FR" smtClean="0"/>
              <a:t>27/10/2021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66254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0119D16-8366-D148-B980-D6FF77A2D00F}" type="datetimeFigureOut">
              <a:rPr lang="fr-FR" smtClean="0"/>
              <a:t>27/10/2021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143811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0119D16-8366-D148-B980-D6FF77A2D00F}" type="datetimeFigureOut">
              <a:rPr lang="fr-FR" smtClean="0"/>
              <a:t>27/10/2021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ADC00C-16DD-C048-8325-F2D05A104461}" type="slidenum">
              <a:rPr lang="fr-FR" smtClean="0"/>
              <a:t>‹N°›</a:t>
            </a:fld>
            <a:endParaRPr lang="fr-FR"/>
          </a:p>
        </p:txBody>
      </p:sp>
    </p:spTree>
    <p:extLst>
      <p:ext uri="{BB962C8B-B14F-4D97-AF65-F5344CB8AC3E}">
        <p14:creationId xmlns:p14="http://schemas.microsoft.com/office/powerpoint/2010/main" val="4995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19D16-8366-D148-B980-D6FF77A2D00F}" type="datetimeFigureOut">
              <a:rPr lang="fr-FR" smtClean="0"/>
              <a:t>27/10/2021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DC00C-16DD-C048-8325-F2D05A104461}" type="slidenum">
              <a:rPr lang="fr-FR" smtClean="0"/>
              <a:t>‹N°›</a:t>
            </a:fld>
            <a:endParaRPr lang="fr-FR"/>
          </a:p>
        </p:txBody>
      </p:sp>
    </p:spTree>
    <p:extLst>
      <p:ext uri="{BB962C8B-B14F-4D97-AF65-F5344CB8AC3E}">
        <p14:creationId xmlns:p14="http://schemas.microsoft.com/office/powerpoint/2010/main" val="1049703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allica.bnf.fr/ark:/12148/bpt6k21658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rsee.fr/doc/antiq_0770-2817_1976_num_45_2_1827"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fr.wikipedia.org/wiki/%C3%89vh%C3%A9m%C3%A8r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fr.wikipedia.org/wiki/Annius_de_Viterb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fr.wikipedia.org/wiki/B%C3%A9can_(humanist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r.wikipedia.org/wiki/Diffusionnism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fr.wikipedia.org/wiki/Fonctions_tripartites_indo-europ%C3%A9ennes#Les_trois_fonctions" TargetMode="External"/><Relationship Id="rId4" Type="http://schemas.openxmlformats.org/officeDocument/2006/relationships/hyperlink" Target="https://fr.wikipedia.org/wiki/Fonctionnalisme_(sciences_social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r.wikipedia.org/wiki/Carl_Gustav_Jun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fr.wikipedia.org/wiki/Inconscient_collecti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package" Target="../embeddings/Document_Microsoft_Word.docx"/></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reflexions.univ-perp.fr/images/stories/jthomas.pdf" TargetMode="Externa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fabula.org/acta/document817.php"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pot-pourri.fltr.ucl.ac.be/itinera/enseignement/glor2390/Deproost/Orphee_biblio.pdf" TargetMode="External"/><Relationship Id="rId2" Type="http://schemas.openxmlformats.org/officeDocument/2006/relationships/hyperlink" Target="http://lettres-histoire-geo.ac-amiens.fr/IMG/pdf/POUR_UNE_MYTHOPOETIQUE.pdf"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aacri.hypotheses.org/121"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persee.fr/doc/homso_0018-4306_1967_num_4_1_1027"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578523"/>
            <a:ext cx="9144000" cy="2387600"/>
          </a:xfrm>
        </p:spPr>
        <p:txBody>
          <a:bodyPr>
            <a:normAutofit fontScale="90000"/>
          </a:bodyPr>
          <a:lstStyle/>
          <a:p>
            <a:r>
              <a:rPr lang="fr-FR" dirty="0"/>
              <a:t>LGLOR2390</a:t>
            </a:r>
            <a:br>
              <a:rPr lang="fr-FR" dirty="0"/>
            </a:br>
            <a:r>
              <a:rPr lang="fr-FR" dirty="0"/>
              <a:t>Typologie </a:t>
            </a:r>
            <a:r>
              <a:rPr lang="fr-FR"/>
              <a:t>et permanences</a:t>
            </a:r>
            <a:br>
              <a:rPr lang="fr-FR"/>
            </a:br>
            <a:r>
              <a:rPr lang="fr-FR"/>
              <a:t>des </a:t>
            </a:r>
            <a:r>
              <a:rPr lang="fr-FR" dirty="0"/>
              <a:t>imaginaires mythiques</a:t>
            </a:r>
          </a:p>
        </p:txBody>
      </p:sp>
      <p:sp>
        <p:nvSpPr>
          <p:cNvPr id="5" name="Titre 1"/>
          <p:cNvSpPr txBox="1">
            <a:spLocks/>
          </p:cNvSpPr>
          <p:nvPr/>
        </p:nvSpPr>
        <p:spPr>
          <a:xfrm>
            <a:off x="1524000" y="3465513"/>
            <a:ext cx="9144000" cy="121960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dirty="0"/>
              <a:t>Les chants d’Orphée</a:t>
            </a:r>
          </a:p>
        </p:txBody>
      </p:sp>
      <p:sp>
        <p:nvSpPr>
          <p:cNvPr id="6" name="ZoneTexte 5">
            <a:extLst>
              <a:ext uri="{FF2B5EF4-FFF2-40B4-BE49-F238E27FC236}">
                <a16:creationId xmlns:a16="http://schemas.microsoft.com/office/drawing/2014/main" id="{B158FE01-6C41-954D-BD2E-79EB161ACCD1}"/>
              </a:ext>
            </a:extLst>
          </p:cNvPr>
          <p:cNvSpPr txBox="1"/>
          <p:nvPr/>
        </p:nvSpPr>
        <p:spPr>
          <a:xfrm>
            <a:off x="9406153" y="59721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29927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297070" y="458125"/>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a:t>
            </a:r>
          </a:p>
        </p:txBody>
      </p:sp>
      <p:sp>
        <p:nvSpPr>
          <p:cNvPr id="10" name="Titre 1"/>
          <p:cNvSpPr txBox="1">
            <a:spLocks/>
          </p:cNvSpPr>
          <p:nvPr/>
        </p:nvSpPr>
        <p:spPr>
          <a:xfrm>
            <a:off x="2363991" y="1119411"/>
            <a:ext cx="6861589" cy="26513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r>
              <a:rPr lang="fr-FR" sz="1800" dirty="0"/>
              <a:t>Les acteurs sont des dieux, des héros, des êtres vivants plus ou moins surnaturels.</a:t>
            </a:r>
          </a:p>
          <a:p>
            <a:pPr marL="342900" indent="-342900" algn="just">
              <a:lnSpc>
                <a:spcPct val="120000"/>
              </a:lnSpc>
              <a:buFontTx/>
              <a:buChar char="-"/>
            </a:pPr>
            <a:r>
              <a:rPr lang="fr-FR" sz="1800" dirty="0"/>
              <a:t>Les événements sont censés s’être déroulés dans un passé primordial (au-delà de la mémoire historique) (voir Lucien Lévy-Bruhl, </a:t>
            </a:r>
            <a:r>
              <a:rPr lang="fr-FR" sz="1800" i="1" dirty="0">
                <a:hlinkClick r:id="rId3"/>
              </a:rPr>
              <a:t>La mythologie primitive</a:t>
            </a:r>
            <a:r>
              <a:rPr lang="fr-FR" sz="1800" dirty="0"/>
              <a:t> [1</a:t>
            </a:r>
            <a:r>
              <a:rPr lang="fr-FR" sz="1800" baseline="30000" dirty="0"/>
              <a:t>re</a:t>
            </a:r>
            <a:r>
              <a:rPr lang="fr-FR" sz="1800" dirty="0"/>
              <a:t> édition: 1935].</a:t>
            </a:r>
          </a:p>
          <a:p>
            <a:pPr marL="342900" indent="-342900" algn="just">
              <a:lnSpc>
                <a:spcPct val="120000"/>
              </a:lnSpc>
              <a:buFontTx/>
              <a:buChar char="-"/>
            </a:pPr>
            <a:r>
              <a:rPr lang="fr-FR" sz="1800" dirty="0"/>
              <a:t>Leur fonction est la même que celle de nos récits historiques (voir Mircea </a:t>
            </a:r>
            <a:r>
              <a:rPr lang="fr-FR" sz="1800" dirty="0" err="1"/>
              <a:t>Éliade</a:t>
            </a:r>
            <a:r>
              <a:rPr lang="fr-FR" sz="1800" dirty="0"/>
              <a:t>, </a:t>
            </a:r>
            <a:r>
              <a:rPr lang="fr-FR" sz="1800" i="1" dirty="0"/>
              <a:t>Aspects du mythe</a:t>
            </a:r>
            <a:r>
              <a:rPr lang="fr-FR" sz="1800" dirty="0"/>
              <a:t> [1963] et Le</a:t>
            </a:r>
            <a:r>
              <a:rPr lang="fr-FR" sz="1800" i="1" dirty="0"/>
              <a:t> mythe de l’éternel retour </a:t>
            </a:r>
            <a:r>
              <a:rPr lang="fr-FR" sz="1800" dirty="0"/>
              <a:t>[en particulier le chapitre IV] [1949]).</a:t>
            </a:r>
          </a:p>
        </p:txBody>
      </p:sp>
      <p:sp>
        <p:nvSpPr>
          <p:cNvPr id="9" name="Titre 1"/>
          <p:cNvSpPr txBox="1">
            <a:spLocks/>
          </p:cNvSpPr>
          <p:nvPr/>
        </p:nvSpPr>
        <p:spPr>
          <a:xfrm>
            <a:off x="3108960" y="194306"/>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6" name="Titre 1"/>
          <p:cNvSpPr txBox="1">
            <a:spLocks/>
          </p:cNvSpPr>
          <p:nvPr/>
        </p:nvSpPr>
        <p:spPr>
          <a:xfrm>
            <a:off x="990150" y="3883539"/>
            <a:ext cx="10211699" cy="29744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1800" dirty="0"/>
              <a:t>Les événements dont le mythe porte la mémoire ne peuvent pas être contrôlés, sans quoi il rejoindrait la science et perdrait de sa valeur incantatoire. « Ces événements n’eurent lieu à aucun moment, mais existent toujours ». Cette parole du philosophe </a:t>
            </a:r>
            <a:r>
              <a:rPr lang="fr-FR" sz="1800" dirty="0" err="1"/>
              <a:t>Saloustios</a:t>
            </a:r>
            <a:r>
              <a:rPr lang="fr-FR" sz="1800" dirty="0"/>
              <a:t> (IVe s.) définit très précisément la qualité du discours mythique, insaisissable dans la matérialité de ce qu’il raconte (qualité divine ou hybride de ses acteurs, temps premier), et pourtant reconnaissable dans la réalité de ce qu’il dit, comme l’est un récit historique. Quoi de plus mythique que la légende de Romulus et </a:t>
            </a:r>
            <a:r>
              <a:rPr lang="fr-FR" sz="1800" dirty="0" err="1"/>
              <a:t>Rémus</a:t>
            </a:r>
            <a:r>
              <a:rPr lang="fr-FR" sz="1800" dirty="0"/>
              <a:t> ; quoi de plus réel et historique que la Ville qui en est issue et qui elle-même a donné naissance à un mythe urbain fondateur d’une certaine conception de l’homme dans la cité.</a:t>
            </a:r>
          </a:p>
          <a:p>
            <a:pPr algn="just"/>
            <a:r>
              <a:rPr lang="fr-FR" sz="1800" dirty="0"/>
              <a:t>Comme le récit historique, le mythe et les rites qui l’accompagnent sont des éléments fondateurs de l’identité du groupe et des communautés. Ils rassemblent d’ailleurs souvent un groupe déterminé d’individus (sur la base de critères sociaux, culturels, économiques, familiaux, politiques, religieux). Mais, à l’inverse du récit historique, le mythe met en scène des acteurs, des temps et des événements qui ne le sont pas.</a:t>
            </a:r>
          </a:p>
        </p:txBody>
      </p:sp>
      <p:sp>
        <p:nvSpPr>
          <p:cNvPr id="7" name="ZoneTexte 6">
            <a:extLst>
              <a:ext uri="{FF2B5EF4-FFF2-40B4-BE49-F238E27FC236}">
                <a16:creationId xmlns:a16="http://schemas.microsoft.com/office/drawing/2014/main" id="{CEBBF341-D906-9448-B94D-3347CD4384F5}"/>
              </a:ext>
            </a:extLst>
          </p:cNvPr>
          <p:cNvSpPr txBox="1"/>
          <p:nvPr/>
        </p:nvSpPr>
        <p:spPr>
          <a:xfrm>
            <a:off x="9406153" y="194306"/>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44422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297070" y="458125"/>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a:t>
            </a:r>
          </a:p>
        </p:txBody>
      </p:sp>
      <p:sp>
        <p:nvSpPr>
          <p:cNvPr id="9" name="Titre 1"/>
          <p:cNvSpPr txBox="1">
            <a:spLocks/>
          </p:cNvSpPr>
          <p:nvPr/>
        </p:nvSpPr>
        <p:spPr>
          <a:xfrm>
            <a:off x="3108960" y="194306"/>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6" name="Titre 1"/>
          <p:cNvSpPr txBox="1">
            <a:spLocks/>
          </p:cNvSpPr>
          <p:nvPr/>
        </p:nvSpPr>
        <p:spPr>
          <a:xfrm>
            <a:off x="1175207" y="1941769"/>
            <a:ext cx="10211699" cy="29744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fr-FR" sz="1800" dirty="0"/>
              <a:t>Les événements dont le mythe porte la mémoire ne peuvent pas être contrôlés, sans quoi il rejoindrait la science et perdrait de sa valeur incantatoire. « Ces événements n’eurent lieu à aucun moment, mais existent toujours ». Cette parole du philosophe </a:t>
            </a:r>
            <a:r>
              <a:rPr lang="fr-FR" sz="1800" dirty="0" err="1"/>
              <a:t>Saloustios</a:t>
            </a:r>
            <a:r>
              <a:rPr lang="fr-FR" sz="1800" dirty="0"/>
              <a:t> (IVe s.) définit très précisément la qualité du discours mythique, insaisissable dans la matérialité de ce qu’il raconte (qualité divine ou hybride de ses acteurs, temps premier), et pourtant reconnaissable dans la réalité de ce qu’il dit, comme l’est un récit historique. Quoi de plus mythique que la légende de Romulus et </a:t>
            </a:r>
            <a:r>
              <a:rPr lang="fr-FR" sz="1800" dirty="0" err="1"/>
              <a:t>Rémus</a:t>
            </a:r>
            <a:r>
              <a:rPr lang="fr-FR" sz="1800" dirty="0"/>
              <a:t> ; quoi de plus réel et historique que la Ville qui en est issue et qui elle-même a donné naissance à un mythe urbain fondateur d’une certaine conception de l’homme dans la cité.</a:t>
            </a:r>
          </a:p>
          <a:p>
            <a:pPr algn="just"/>
            <a:r>
              <a:rPr lang="fr-FR" sz="1800" dirty="0"/>
              <a:t>Comme le récit historique, le mythe et les rites qui l’accompagnent sont des éléments fondateurs de l’identité du groupe et des communautés. Ils rassemblent d’ailleurs souvent un groupe déterminé d’individus (sur la base de critères sociaux, culturels, économiques, familiaux, politiques, religieux). Mais, à l’inverse du récit historique, le mythe met en scène des acteurs, des temps et des événements qui ne le sont pas.</a:t>
            </a:r>
          </a:p>
        </p:txBody>
      </p:sp>
      <p:sp>
        <p:nvSpPr>
          <p:cNvPr id="7" name="ZoneTexte 6">
            <a:extLst>
              <a:ext uri="{FF2B5EF4-FFF2-40B4-BE49-F238E27FC236}">
                <a16:creationId xmlns:a16="http://schemas.microsoft.com/office/drawing/2014/main" id="{43D7147A-3EBB-4E45-BFE6-26005CC55835}"/>
              </a:ext>
            </a:extLst>
          </p:cNvPr>
          <p:cNvSpPr txBox="1"/>
          <p:nvPr/>
        </p:nvSpPr>
        <p:spPr>
          <a:xfrm>
            <a:off x="8763895" y="458125"/>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414657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632012" y="669291"/>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a:t>
            </a:r>
          </a:p>
        </p:txBody>
      </p:sp>
      <p:sp>
        <p:nvSpPr>
          <p:cNvPr id="9" name="Titre 1"/>
          <p:cNvSpPr txBox="1">
            <a:spLocks/>
          </p:cNvSpPr>
          <p:nvPr/>
        </p:nvSpPr>
        <p:spPr>
          <a:xfrm>
            <a:off x="3428552" y="381003"/>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7" name="Titre 1">
            <a:extLst>
              <a:ext uri="{FF2B5EF4-FFF2-40B4-BE49-F238E27FC236}">
                <a16:creationId xmlns:a16="http://schemas.microsoft.com/office/drawing/2014/main" id="{28355D91-A731-BC4D-B5B1-C3D9635469DA}"/>
              </a:ext>
            </a:extLst>
          </p:cNvPr>
          <p:cNvSpPr txBox="1">
            <a:spLocks/>
          </p:cNvSpPr>
          <p:nvPr/>
        </p:nvSpPr>
        <p:spPr>
          <a:xfrm>
            <a:off x="326346" y="2100944"/>
            <a:ext cx="11539307" cy="43760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 typeface="Wingdings" charset="2"/>
              <a:buChar char="§"/>
              <a:tabLst>
                <a:tab pos="1952625" algn="l"/>
              </a:tabLst>
            </a:pPr>
            <a:r>
              <a:rPr lang="fr-FR" sz="2000" dirty="0"/>
              <a:t>Mythe / conte / légende</a:t>
            </a:r>
          </a:p>
          <a:p>
            <a:pPr algn="just">
              <a:lnSpc>
                <a:spcPct val="120000"/>
              </a:lnSpc>
              <a:tabLst>
                <a:tab pos="1952625" algn="l"/>
              </a:tabLst>
            </a:pPr>
            <a:endParaRPr lang="fr-FR" sz="2000" dirty="0"/>
          </a:p>
          <a:p>
            <a:pPr marL="685800" indent="-342900" algn="just">
              <a:lnSpc>
                <a:spcPct val="120000"/>
              </a:lnSpc>
              <a:buFontTx/>
              <a:buChar char="-"/>
              <a:tabLst>
                <a:tab pos="1952625" algn="l"/>
              </a:tabLst>
            </a:pPr>
            <a:r>
              <a:rPr lang="fr-FR" sz="1800" dirty="0"/>
              <a:t>Trois formes de « récits imaginaires », « fictifs », « merveilleux ».</a:t>
            </a:r>
          </a:p>
          <a:p>
            <a:pPr marL="685800" indent="-342900" algn="just">
              <a:lnSpc>
                <a:spcPct val="120000"/>
              </a:lnSpc>
              <a:buFontTx/>
              <a:buChar char="-"/>
              <a:tabLst>
                <a:tab pos="1952625" algn="l"/>
              </a:tabLst>
            </a:pPr>
            <a:r>
              <a:rPr lang="fr-FR" sz="1800" dirty="0"/>
              <a:t>Le mythe partage avec le conte son « atemporalité »: « </a:t>
            </a:r>
            <a:r>
              <a:rPr lang="fr-FR" sz="1800" dirty="0" err="1"/>
              <a:t>illud</a:t>
            </a:r>
            <a:r>
              <a:rPr lang="fr-FR" sz="1800" dirty="0"/>
              <a:t> </a:t>
            </a:r>
            <a:r>
              <a:rPr lang="fr-FR" sz="1800" dirty="0" err="1"/>
              <a:t>tempus</a:t>
            </a:r>
            <a:r>
              <a:rPr lang="fr-FR" sz="1800"/>
              <a:t> » </a:t>
            </a:r>
            <a:r>
              <a:rPr lang="fr-FR" sz="1800" dirty="0"/>
              <a:t>/ « Il était une fois »: comme le mythe, le conte ne s’inscrit dans aucune chronologie; dans le conte, on ne se préoccupe pas de savoir si les aventures du petit Poucet se sont passées avant ou après celles de Cendrillon. En revanche, le mythe se distingue du conte par son souci de « vérité »: là où le conte est l’illustration fictive d’une « morale » implicite ou explicite qui lui préexiste, le mythe raconte un fait « véridique », inaccessible à la raison, mais fondateur de réalités symboliques: il est une « parole performative » sur le monde et l’homme.</a:t>
            </a:r>
          </a:p>
          <a:p>
            <a:pPr marL="685800" indent="-342900" algn="just">
              <a:lnSpc>
                <a:spcPct val="120000"/>
              </a:lnSpc>
              <a:buFontTx/>
              <a:buChar char="-"/>
              <a:tabLst>
                <a:tab pos="1952625" algn="l"/>
              </a:tabLst>
            </a:pPr>
            <a:r>
              <a:rPr lang="fr-FR" sz="1800" dirty="0"/>
              <a:t>Le mythe partage avec la légende sa valeur « édifiante », « spirituelle » ou « mystique », fondatrice de valeurs (cf. légendes hagiographiques). Par ailleurs, la légende et le mythe s’autorisent des variantes en termes de contenu et d’interprétations, alors que le conte est généralement univoque. Voir </a:t>
            </a:r>
            <a:r>
              <a:rPr lang="fr-FR" sz="1800" dirty="0" err="1"/>
              <a:t>e.g</a:t>
            </a:r>
            <a:r>
              <a:rPr lang="fr-FR" sz="1800" dirty="0"/>
              <a:t>. la légende des miracles de saint Nicolas et la « croyance » qu’en ont les enfants et les adultes. En revanche, le mythe se distingue de la légende par son atemporalité, là où la légende prétend s’inscrire dans l’histoire et relever de faits ou de contextes au moins partiellement réels et vérifiables.</a:t>
            </a:r>
          </a:p>
        </p:txBody>
      </p:sp>
      <p:sp>
        <p:nvSpPr>
          <p:cNvPr id="6" name="ZoneTexte 5">
            <a:extLst>
              <a:ext uri="{FF2B5EF4-FFF2-40B4-BE49-F238E27FC236}">
                <a16:creationId xmlns:a16="http://schemas.microsoft.com/office/drawing/2014/main" id="{00F9FA62-26FC-EA45-9DB3-64DC78214A25}"/>
              </a:ext>
            </a:extLst>
          </p:cNvPr>
          <p:cNvSpPr txBox="1"/>
          <p:nvPr/>
        </p:nvSpPr>
        <p:spPr>
          <a:xfrm>
            <a:off x="9459525" y="397735"/>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3391503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554648" y="1315504"/>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p>
        </p:txBody>
      </p:sp>
      <p:sp>
        <p:nvSpPr>
          <p:cNvPr id="9" name="Titre 1"/>
          <p:cNvSpPr txBox="1">
            <a:spLocks/>
          </p:cNvSpPr>
          <p:nvPr/>
        </p:nvSpPr>
        <p:spPr>
          <a:xfrm>
            <a:off x="3108960" y="194306"/>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1" name="Titre 1"/>
          <p:cNvSpPr txBox="1">
            <a:spLocks/>
          </p:cNvSpPr>
          <p:nvPr/>
        </p:nvSpPr>
        <p:spPr>
          <a:xfrm>
            <a:off x="2665205" y="2147193"/>
            <a:ext cx="6861589" cy="1730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r>
              <a:rPr lang="fr-BE" sz="1800" i="1" dirty="0" err="1"/>
              <a:t>muthos</a:t>
            </a:r>
            <a:r>
              <a:rPr lang="fr-BE" sz="1800" dirty="0"/>
              <a:t> µ</a:t>
            </a:r>
            <a:r>
              <a:rPr lang="el-GR" sz="1800" dirty="0"/>
              <a:t>ῦθος &gt;&lt; </a:t>
            </a:r>
            <a:r>
              <a:rPr lang="fr-BE" sz="1800" i="1" dirty="0"/>
              <a:t>logos</a:t>
            </a:r>
            <a:r>
              <a:rPr lang="fr-BE" sz="1800" dirty="0"/>
              <a:t> </a:t>
            </a:r>
            <a:r>
              <a:rPr lang="el-GR" sz="1800" dirty="0"/>
              <a:t>λόγος</a:t>
            </a:r>
            <a:r>
              <a:rPr lang="fr-BE" sz="1800" dirty="0"/>
              <a:t>: les deux mots signifient « parole »,  mais l’un est une parole qui raconte (</a:t>
            </a:r>
            <a:r>
              <a:rPr lang="el-GR" sz="1800" dirty="0"/>
              <a:t>μυθέω</a:t>
            </a:r>
            <a:r>
              <a:rPr lang="fr-BE" sz="1800" dirty="0"/>
              <a:t>), la parole du dieu, l’autre est une parole qui explique (</a:t>
            </a:r>
            <a:r>
              <a:rPr lang="el-GR" sz="1800" dirty="0"/>
              <a:t>λέγω</a:t>
            </a:r>
            <a:r>
              <a:rPr lang="fr-BE" sz="1800" dirty="0"/>
              <a:t>), la parole du discours, de la raison, de l’homme. L’opposition remonte au moins au philosophe présocratique </a:t>
            </a:r>
            <a:r>
              <a:rPr lang="fr-BE" sz="1800" dirty="0">
                <a:hlinkClick r:id="rId3"/>
              </a:rPr>
              <a:t>Héraclite </a:t>
            </a:r>
            <a:r>
              <a:rPr lang="fr-FR" sz="1800" dirty="0">
                <a:hlinkClick r:id="rId3"/>
              </a:rPr>
              <a:t> d’Éphèse </a:t>
            </a:r>
            <a:r>
              <a:rPr lang="fr-FR" sz="1800" dirty="0"/>
              <a:t>(fin VIe s.)</a:t>
            </a:r>
          </a:p>
        </p:txBody>
      </p:sp>
      <p:sp>
        <p:nvSpPr>
          <p:cNvPr id="12" name="Titre 1"/>
          <p:cNvSpPr txBox="1">
            <a:spLocks/>
          </p:cNvSpPr>
          <p:nvPr/>
        </p:nvSpPr>
        <p:spPr>
          <a:xfrm>
            <a:off x="554648" y="4129216"/>
            <a:ext cx="10237848" cy="21759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AutoNum type="alphaLcParenR"/>
            </a:pPr>
            <a:r>
              <a:rPr lang="fr-BE" sz="2000" b="1" dirty="0"/>
              <a:t>Dans l’Antiquité (voir infra): philosophes et logographes (historiens avant Hérodote, « raconteurs d’histoires ») essaient de rationaliser en prose les mythes véhiculés par les poètes</a:t>
            </a:r>
          </a:p>
          <a:p>
            <a:pPr marL="901700" algn="just">
              <a:lnSpc>
                <a:spcPct val="120000"/>
              </a:lnSpc>
            </a:pPr>
            <a:r>
              <a:rPr lang="fr-BE" sz="1800" dirty="0"/>
              <a:t>VIe s. ACN : Hécatée de Milet, </a:t>
            </a:r>
            <a:r>
              <a:rPr lang="fr-BE" sz="1800" dirty="0" err="1"/>
              <a:t>Phérécyde</a:t>
            </a:r>
            <a:r>
              <a:rPr lang="fr-BE" sz="1800" dirty="0"/>
              <a:t> de Syros</a:t>
            </a:r>
          </a:p>
          <a:p>
            <a:pPr marL="901700" algn="just">
              <a:lnSpc>
                <a:spcPct val="120000"/>
              </a:lnSpc>
            </a:pPr>
            <a:r>
              <a:rPr lang="fr-BE" sz="1800" dirty="0"/>
              <a:t>Ve s. ACN : </a:t>
            </a:r>
            <a:r>
              <a:rPr lang="fr-BE" sz="1800" dirty="0" err="1"/>
              <a:t>Hellanicos</a:t>
            </a:r>
            <a:r>
              <a:rPr lang="fr-BE" sz="1800" dirty="0"/>
              <a:t> de Lesbos, Hérodote, le « Père de l’histoire » (Cicéron)</a:t>
            </a:r>
          </a:p>
          <a:p>
            <a:pPr marL="901700" algn="just">
              <a:lnSpc>
                <a:spcPct val="120000"/>
              </a:lnSpc>
            </a:pPr>
            <a:r>
              <a:rPr lang="fr-BE" sz="1800" dirty="0"/>
              <a:t>IVe-IIIe s. ACN : Timée de </a:t>
            </a:r>
            <a:r>
              <a:rPr lang="fr-BE" sz="1800" dirty="0" err="1"/>
              <a:t>Tauroménion</a:t>
            </a:r>
            <a:r>
              <a:rPr lang="fr-BE" sz="1800" dirty="0"/>
              <a:t> (Sicile), </a:t>
            </a:r>
            <a:r>
              <a:rPr lang="fr-FR" sz="1800" dirty="0">
                <a:hlinkClick r:id="rId4"/>
              </a:rPr>
              <a:t>É</a:t>
            </a:r>
            <a:r>
              <a:rPr lang="fr-BE" sz="1800" dirty="0" err="1">
                <a:hlinkClick r:id="rId4"/>
              </a:rPr>
              <a:t>vhémère</a:t>
            </a:r>
            <a:r>
              <a:rPr lang="fr-BE" sz="1800" dirty="0">
                <a:hlinkClick r:id="rId4"/>
              </a:rPr>
              <a:t> </a:t>
            </a:r>
            <a:r>
              <a:rPr lang="fr-BE" sz="1800" dirty="0"/>
              <a:t>de Messine (?) (évhémérisme)</a:t>
            </a:r>
          </a:p>
          <a:p>
            <a:pPr marL="901700" algn="just">
              <a:lnSpc>
                <a:spcPct val="120000"/>
              </a:lnSpc>
            </a:pPr>
            <a:r>
              <a:rPr lang="fr-BE" sz="1800" dirty="0"/>
              <a:t>Platon (428-348) (voir infra)</a:t>
            </a:r>
            <a:endParaRPr lang="fr-FR" sz="1800" b="1" dirty="0"/>
          </a:p>
        </p:txBody>
      </p:sp>
      <p:sp>
        <p:nvSpPr>
          <p:cNvPr id="13" name="ZoneTexte 12">
            <a:extLst>
              <a:ext uri="{FF2B5EF4-FFF2-40B4-BE49-F238E27FC236}">
                <a16:creationId xmlns:a16="http://schemas.microsoft.com/office/drawing/2014/main" id="{247CF30F-C7DD-D24E-B6D8-E4215B5C00B4}"/>
              </a:ext>
            </a:extLst>
          </p:cNvPr>
          <p:cNvSpPr txBox="1"/>
          <p:nvPr/>
        </p:nvSpPr>
        <p:spPr>
          <a:xfrm>
            <a:off x="9373496" y="321072"/>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4125221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180454" y="481269"/>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p>
        </p:txBody>
      </p:sp>
      <p:sp>
        <p:nvSpPr>
          <p:cNvPr id="9" name="Titre 1"/>
          <p:cNvSpPr txBox="1">
            <a:spLocks/>
          </p:cNvSpPr>
          <p:nvPr/>
        </p:nvSpPr>
        <p:spPr>
          <a:xfrm>
            <a:off x="5633421" y="241612"/>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395509" y="1142555"/>
            <a:ext cx="11622320" cy="57154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pPr>
            <a:r>
              <a:rPr lang="fr-BE" sz="2000" b="1" dirty="0"/>
              <a:t>b) 	Du Moyen âge à la fin du XIXe siècle</a:t>
            </a:r>
            <a:endParaRPr lang="fr-BE" sz="2000" dirty="0"/>
          </a:p>
          <a:p>
            <a:pPr marL="541338" algn="just">
              <a:lnSpc>
                <a:spcPct val="120000"/>
              </a:lnSpc>
            </a:pPr>
            <a:r>
              <a:rPr lang="fr-BE" sz="2000" b="1" dirty="0"/>
              <a:t>A. Exégèse</a:t>
            </a:r>
          </a:p>
          <a:p>
            <a:pPr marL="901700" algn="just">
              <a:lnSpc>
                <a:spcPct val="120000"/>
              </a:lnSpc>
            </a:pPr>
            <a:r>
              <a:rPr lang="fr-BE" sz="1800" dirty="0"/>
              <a:t>	a.  L’interprétation  allégorique: le récit fabuleux est la figure d’une vérité cachée et présupposée qui lui donne son sens (voir les moralisations des mythes anciens </a:t>
            </a:r>
            <a:r>
              <a:rPr lang="fr-BE" sz="1800" dirty="0" err="1"/>
              <a:t>e.g</a:t>
            </a:r>
            <a:r>
              <a:rPr lang="fr-BE" sz="1800" dirty="0"/>
              <a:t>. l’</a:t>
            </a:r>
            <a:r>
              <a:rPr lang="fr-BE" sz="1800" i="1" dirty="0"/>
              <a:t>Ovide moralisé</a:t>
            </a:r>
            <a:r>
              <a:rPr lang="fr-BE" sz="1800" dirty="0"/>
              <a:t>)</a:t>
            </a:r>
          </a:p>
          <a:p>
            <a:pPr marL="901700" algn="just">
              <a:lnSpc>
                <a:spcPct val="120000"/>
              </a:lnSpc>
            </a:pPr>
            <a:r>
              <a:rPr lang="fr-BE" sz="1800" dirty="0"/>
              <a:t>		• XIVe s. :  Boccace,  </a:t>
            </a:r>
            <a:r>
              <a:rPr lang="fr-BE" sz="1800" i="1" dirty="0"/>
              <a:t>De  la  généalogie  des  dieux païens</a:t>
            </a:r>
          </a:p>
          <a:p>
            <a:pPr marL="901700" algn="just">
              <a:lnSpc>
                <a:spcPct val="120000"/>
              </a:lnSpc>
            </a:pPr>
            <a:r>
              <a:rPr lang="fr-BE" sz="1800" i="1" dirty="0"/>
              <a:t>		</a:t>
            </a:r>
            <a:r>
              <a:rPr lang="fr-BE" sz="1800" dirty="0"/>
              <a:t>• XVIe s. :  Natale  Conti, </a:t>
            </a:r>
            <a:r>
              <a:rPr lang="fr-BE" sz="1800" i="1" dirty="0" err="1"/>
              <a:t>Mythologia</a:t>
            </a:r>
            <a:endParaRPr lang="fr-BE" sz="1800" dirty="0"/>
          </a:p>
          <a:p>
            <a:pPr marL="901700" algn="just">
              <a:lnSpc>
                <a:spcPct val="120000"/>
              </a:lnSpc>
            </a:pPr>
            <a:r>
              <a:rPr lang="fr-BE" sz="1800" dirty="0"/>
              <a:t>		• XVIIe s.  :  Francis  Bacon,  </a:t>
            </a:r>
            <a:r>
              <a:rPr lang="fr-BE" sz="1800" i="1" dirty="0"/>
              <a:t>De  la  sagesse  des  anciens</a:t>
            </a:r>
          </a:p>
          <a:p>
            <a:pPr marL="901700" algn="just">
              <a:lnSpc>
                <a:spcPct val="120000"/>
              </a:lnSpc>
            </a:pPr>
            <a:r>
              <a:rPr lang="fr-BE" sz="1800" i="1" dirty="0"/>
              <a:t>	</a:t>
            </a:r>
            <a:r>
              <a:rPr lang="fr-BE" sz="1800" dirty="0"/>
              <a:t>b.  L’interprétation  psychologisante, proche d’une forme d’évhémérisme</a:t>
            </a:r>
          </a:p>
          <a:p>
            <a:pPr marL="1866900" algn="just">
              <a:lnSpc>
                <a:spcPct val="120000"/>
              </a:lnSpc>
            </a:pPr>
            <a:r>
              <a:rPr lang="fr-BE" sz="1800"/>
              <a:t>• XVIIIe s</a:t>
            </a:r>
            <a:r>
              <a:rPr lang="fr-BE" sz="1800" dirty="0"/>
              <a:t>.  :  </a:t>
            </a:r>
            <a:r>
              <a:rPr lang="fr-BE" sz="1800" dirty="0" err="1"/>
              <a:t>Gianbattista</a:t>
            </a:r>
            <a:r>
              <a:rPr lang="fr-BE" sz="1800" dirty="0"/>
              <a:t>  Vico,  </a:t>
            </a:r>
            <a:r>
              <a:rPr lang="fr-BE" sz="1800" i="1" dirty="0" err="1"/>
              <a:t>Scienza</a:t>
            </a:r>
            <a:r>
              <a:rPr lang="fr-BE" sz="1800" i="1" dirty="0"/>
              <a:t>  </a:t>
            </a:r>
            <a:r>
              <a:rPr lang="fr-BE" sz="1800" i="1" dirty="0" err="1"/>
              <a:t>nuova</a:t>
            </a:r>
            <a:r>
              <a:rPr lang="fr-BE" sz="1800" i="1" dirty="0"/>
              <a:t>: « </a:t>
            </a:r>
            <a:r>
              <a:rPr lang="fr-BE" sz="1800" dirty="0"/>
              <a:t>Les fables héroïques furent les histoires vraies des héros et de leurs coutumes héroïques, que l'on trouve avoir fleuri dans toutes les nations au temps de leur barbarie ; ainsi on s'aperçoit que les deux poèmes d'Homère sont deux grands trésors de découvertes au sujet du droit naturel des nations grecques encore barbares ».</a:t>
            </a:r>
            <a:endParaRPr lang="fr-BE" sz="1800" i="1" dirty="0"/>
          </a:p>
          <a:p>
            <a:pPr marL="901700" algn="just">
              <a:lnSpc>
                <a:spcPct val="120000"/>
              </a:lnSpc>
            </a:pPr>
            <a:r>
              <a:rPr lang="fr-BE" sz="1800" i="1" dirty="0"/>
              <a:t>	</a:t>
            </a:r>
            <a:r>
              <a:rPr lang="fr-BE" sz="1800" dirty="0"/>
              <a:t>c.  L’interprétation  symbolique: le sens du mythe surgit de la conscience humaine qui symbolise ses différentes manières d’être au monde sous la forme de récits fabuleux </a:t>
            </a:r>
          </a:p>
          <a:p>
            <a:pPr marL="1920875" algn="just">
              <a:lnSpc>
                <a:spcPct val="120000"/>
              </a:lnSpc>
            </a:pPr>
            <a:r>
              <a:rPr lang="fr-BE" sz="1800" dirty="0"/>
              <a:t>• XIXe s. romantique  :  Johann Gottfried </a:t>
            </a:r>
            <a:r>
              <a:rPr lang="fr-BE" sz="1800" dirty="0" err="1"/>
              <a:t>von</a:t>
            </a:r>
            <a:r>
              <a:rPr lang="fr-BE" sz="1800" dirty="0"/>
              <a:t> Herder  (le  sacré),  Heinrich Heine  (la  pensée populaire, les phénomènes naturels, la nature),  Friedrich </a:t>
            </a:r>
            <a:r>
              <a:rPr lang="fr-BE" sz="1800" dirty="0" err="1"/>
              <a:t>von</a:t>
            </a:r>
            <a:r>
              <a:rPr lang="fr-BE" sz="1800" dirty="0"/>
              <a:t> Schelling  (le  mystère)</a:t>
            </a:r>
          </a:p>
          <a:p>
            <a:pPr marL="1920875" algn="just">
              <a:lnSpc>
                <a:spcPct val="120000"/>
              </a:lnSpc>
            </a:pPr>
            <a:r>
              <a:rPr lang="fr-BE" sz="1800" dirty="0"/>
              <a:t>• XXe s. : Ernst  Cassirer</a:t>
            </a:r>
            <a:endParaRPr lang="fr-FR" sz="1800" b="1" dirty="0"/>
          </a:p>
        </p:txBody>
      </p:sp>
      <p:sp>
        <p:nvSpPr>
          <p:cNvPr id="7" name="ZoneTexte 6">
            <a:extLst>
              <a:ext uri="{FF2B5EF4-FFF2-40B4-BE49-F238E27FC236}">
                <a16:creationId xmlns:a16="http://schemas.microsoft.com/office/drawing/2014/main" id="{7AA0D27E-340E-1545-8062-D3DF023C1082}"/>
              </a:ext>
            </a:extLst>
          </p:cNvPr>
          <p:cNvSpPr txBox="1"/>
          <p:nvPr/>
        </p:nvSpPr>
        <p:spPr>
          <a:xfrm>
            <a:off x="9286410" y="78562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96189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180454" y="481269"/>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p>
        </p:txBody>
      </p:sp>
      <p:sp>
        <p:nvSpPr>
          <p:cNvPr id="9" name="Titre 1"/>
          <p:cNvSpPr txBox="1">
            <a:spLocks/>
          </p:cNvSpPr>
          <p:nvPr/>
        </p:nvSpPr>
        <p:spPr>
          <a:xfrm>
            <a:off x="5633421" y="241612"/>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395509" y="1171977"/>
            <a:ext cx="11622320" cy="55293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pPr>
            <a:r>
              <a:rPr lang="fr-BE" sz="2000" b="1" dirty="0"/>
              <a:t>b) 	Du Moyen âge à la fin du XIXe siècle</a:t>
            </a:r>
            <a:endParaRPr lang="fr-BE" sz="2000" dirty="0"/>
          </a:p>
          <a:p>
            <a:pPr marL="541338" algn="just">
              <a:lnSpc>
                <a:spcPct val="120000"/>
              </a:lnSpc>
            </a:pPr>
            <a:endParaRPr lang="fr-BE" sz="2000" b="1" dirty="0"/>
          </a:p>
          <a:p>
            <a:pPr marL="541338" algn="just">
              <a:lnSpc>
                <a:spcPct val="120000"/>
              </a:lnSpc>
            </a:pPr>
            <a:r>
              <a:rPr lang="fr-BE" sz="2000" b="1" dirty="0"/>
              <a:t>B. Comparatisme</a:t>
            </a:r>
          </a:p>
          <a:p>
            <a:pPr marL="901700" algn="just">
              <a:lnSpc>
                <a:spcPct val="120000"/>
              </a:lnSpc>
            </a:pPr>
            <a:endParaRPr lang="fr-BE" sz="1800" dirty="0"/>
          </a:p>
          <a:p>
            <a:pPr marL="901700" algn="just">
              <a:lnSpc>
                <a:spcPct val="120000"/>
              </a:lnSpc>
            </a:pPr>
            <a:r>
              <a:rPr lang="fr-BE" sz="1800" dirty="0"/>
              <a:t>•  XVe-XVIe s. : </a:t>
            </a:r>
            <a:r>
              <a:rPr lang="fr-BE" sz="1800" dirty="0">
                <a:hlinkClick r:id="rId3"/>
              </a:rPr>
              <a:t>Annius de Viterbe</a:t>
            </a:r>
            <a:r>
              <a:rPr lang="fr-BE" sz="1800" dirty="0"/>
              <a:t>, </a:t>
            </a:r>
            <a:r>
              <a:rPr lang="fr-BE" sz="1800" i="1" dirty="0"/>
              <a:t>Antiquités (</a:t>
            </a:r>
            <a:r>
              <a:rPr lang="fr-BE" sz="1800" i="1" dirty="0" err="1"/>
              <a:t>Antiquitatum</a:t>
            </a:r>
            <a:r>
              <a:rPr lang="fr-BE" sz="1800" i="1" dirty="0"/>
              <a:t> </a:t>
            </a:r>
            <a:r>
              <a:rPr lang="fr-BE" sz="1800" i="1" dirty="0" err="1"/>
              <a:t>uariarum</a:t>
            </a:r>
            <a:r>
              <a:rPr lang="fr-BE" sz="1800" i="1" dirty="0"/>
              <a:t> </a:t>
            </a:r>
            <a:r>
              <a:rPr lang="fr-BE" sz="1800" i="1" dirty="0" err="1"/>
              <a:t>uolumina</a:t>
            </a:r>
            <a:r>
              <a:rPr lang="fr-BE" sz="1800" i="1" dirty="0"/>
              <a:t> XVII)</a:t>
            </a:r>
          </a:p>
          <a:p>
            <a:pPr marL="901700" algn="just">
              <a:lnSpc>
                <a:spcPct val="120000"/>
              </a:lnSpc>
            </a:pPr>
            <a:r>
              <a:rPr lang="fr-BE" sz="1800" dirty="0"/>
              <a:t>• XVIe s. : </a:t>
            </a:r>
            <a:r>
              <a:rPr lang="fr-BE" sz="1800" dirty="0" err="1">
                <a:hlinkClick r:id="rId4"/>
              </a:rPr>
              <a:t>Goropius</a:t>
            </a:r>
            <a:r>
              <a:rPr lang="fr-BE" sz="1800" dirty="0"/>
              <a:t> (médecin personnel de Philippe II d’Espagne), </a:t>
            </a:r>
            <a:r>
              <a:rPr lang="fr-BE" sz="1800" i="1" dirty="0"/>
              <a:t>Origines d’Anvers. </a:t>
            </a:r>
            <a:r>
              <a:rPr lang="fr-BE" sz="1800" dirty="0"/>
              <a:t>Ces deux humanistes se livrent à des « recherches » visant à fonder l’origine mythique des cités italiennes ou biblique d’Anvers à travers d’hypothétiques témoignages d’auteurs anciens, pour </a:t>
            </a:r>
            <a:r>
              <a:rPr lang="fr-BE" sz="1800" dirty="0" err="1"/>
              <a:t>Annius</a:t>
            </a:r>
            <a:r>
              <a:rPr lang="fr-BE" sz="1800" dirty="0"/>
              <a:t>, et une étude comparative de la langue anversoise et de la supposée langue adamique pour le second.</a:t>
            </a:r>
          </a:p>
          <a:p>
            <a:pPr marL="901700" algn="just">
              <a:lnSpc>
                <a:spcPct val="120000"/>
              </a:lnSpc>
            </a:pPr>
            <a:r>
              <a:rPr lang="fr-BE" sz="1800" dirty="0"/>
              <a:t>• Début XVIIIe s.: Guillaume de Lavaur, </a:t>
            </a:r>
            <a:r>
              <a:rPr lang="fr-BE" sz="1800" i="1" dirty="0"/>
              <a:t>Histoire de la fable comparée avec l’Histoire sainte, </a:t>
            </a:r>
            <a:r>
              <a:rPr lang="fr-BE" sz="1800" dirty="0"/>
              <a:t>où l’on voit que les fables sont de pâles reflets de l’Histoire sainte</a:t>
            </a:r>
          </a:p>
          <a:p>
            <a:pPr marL="901700" algn="just">
              <a:lnSpc>
                <a:spcPct val="120000"/>
              </a:lnSpc>
            </a:pPr>
            <a:r>
              <a:rPr lang="fr-BE" sz="1800" dirty="0"/>
              <a:t>• Fin XVIIIe s. : Sir William Jones, </a:t>
            </a:r>
            <a:r>
              <a:rPr lang="fr-BE" sz="1800" i="1" dirty="0"/>
              <a:t>Essai sur les dieux de la Grèce, de l’Inde et de l’Italie</a:t>
            </a:r>
          </a:p>
          <a:p>
            <a:pPr marL="901700" algn="just">
              <a:lnSpc>
                <a:spcPct val="120000"/>
              </a:lnSpc>
            </a:pPr>
            <a:r>
              <a:rPr lang="fr-BE" sz="1800" dirty="0"/>
              <a:t>• XIXe s. : Adalbert Kuhn, Franz Bopp, Friedrich Max Muller: philologues et linguistes allemands fondateurs de la « Mythologie comparée » qui s’inscrit dans la mouvance du développement des études indo-européennes et de l’histoire des religions;</a:t>
            </a:r>
          </a:p>
          <a:p>
            <a:pPr marL="901700" algn="just">
              <a:lnSpc>
                <a:spcPct val="120000"/>
              </a:lnSpc>
            </a:pPr>
            <a:r>
              <a:rPr lang="fr-BE" sz="1800" dirty="0"/>
              <a:t>		George William Cox, </a:t>
            </a:r>
            <a:r>
              <a:rPr lang="fr-BE" sz="1800" i="1" dirty="0"/>
              <a:t>Les dieux antiques</a:t>
            </a:r>
            <a:r>
              <a:rPr lang="fr-BE" sz="1800" dirty="0"/>
              <a:t> (trad. St. Mallarmé)</a:t>
            </a:r>
            <a:endParaRPr lang="fr-FR" sz="1800" b="1" dirty="0"/>
          </a:p>
        </p:txBody>
      </p:sp>
      <p:sp>
        <p:nvSpPr>
          <p:cNvPr id="7" name="ZoneTexte 6">
            <a:extLst>
              <a:ext uri="{FF2B5EF4-FFF2-40B4-BE49-F238E27FC236}">
                <a16:creationId xmlns:a16="http://schemas.microsoft.com/office/drawing/2014/main" id="{125DCAA7-ECDA-444B-837C-E3283E7DD5D8}"/>
              </a:ext>
            </a:extLst>
          </p:cNvPr>
          <p:cNvSpPr txBox="1"/>
          <p:nvPr/>
        </p:nvSpPr>
        <p:spPr>
          <a:xfrm>
            <a:off x="9400519" y="1060985"/>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6377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180454" y="31964"/>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solidFill>
                  <a:prstClr val="black"/>
                </a:solidFill>
              </a:rPr>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solidFill>
                <a:prstClr val="black"/>
              </a:solidFill>
            </a:endParaRPr>
          </a:p>
        </p:txBody>
      </p:sp>
      <p:sp>
        <p:nvSpPr>
          <p:cNvPr id="9" name="Titre 1"/>
          <p:cNvSpPr txBox="1">
            <a:spLocks/>
          </p:cNvSpPr>
          <p:nvPr/>
        </p:nvSpPr>
        <p:spPr>
          <a:xfrm>
            <a:off x="7410706" y="104836"/>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0" y="596104"/>
            <a:ext cx="11837375" cy="61570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buAutoNum type="alphaLcParenR" startAt="3"/>
            </a:pPr>
            <a:r>
              <a:rPr lang="fr-BE" sz="2000" b="1" dirty="0">
                <a:solidFill>
                  <a:prstClr val="black"/>
                </a:solidFill>
              </a:rPr>
              <a:t>XXe siècle</a:t>
            </a:r>
          </a:p>
          <a:p>
            <a:pPr marL="269875" algn="just">
              <a:lnSpc>
                <a:spcPct val="120000"/>
              </a:lnSpc>
            </a:pPr>
            <a:r>
              <a:rPr lang="fr-BE" sz="2000" b="1" dirty="0">
                <a:solidFill>
                  <a:prstClr val="black"/>
                </a:solidFill>
              </a:rPr>
              <a:t>A. Anthropologie</a:t>
            </a:r>
            <a:endParaRPr lang="fr-BE" sz="1800" dirty="0">
              <a:solidFill>
                <a:prstClr val="black"/>
              </a:solidFill>
            </a:endParaRPr>
          </a:p>
          <a:p>
            <a:pPr marL="901700" algn="just">
              <a:lnSpc>
                <a:spcPct val="120000"/>
              </a:lnSpc>
            </a:pPr>
            <a:r>
              <a:rPr lang="fr-BE" sz="1800" dirty="0"/>
              <a:t>• Lucien Lévy-Bruhl,</a:t>
            </a:r>
            <a:r>
              <a:rPr lang="fr-BE" sz="1800" i="1" dirty="0"/>
              <a:t> La mentalité primitive,</a:t>
            </a:r>
            <a:r>
              <a:rPr lang="fr-BE" sz="1800" dirty="0"/>
              <a:t> le mythe est une forme de « pensée </a:t>
            </a:r>
            <a:r>
              <a:rPr lang="fr-BE" sz="1800" dirty="0" err="1"/>
              <a:t>pré-logique</a:t>
            </a:r>
            <a:r>
              <a:rPr lang="fr-BE" sz="1800" dirty="0"/>
              <a:t> » et il conditionne le rite qui ponctue les initiations de l’homme en société.</a:t>
            </a:r>
          </a:p>
          <a:p>
            <a:pPr marL="901700" algn="just">
              <a:lnSpc>
                <a:spcPct val="120000"/>
              </a:lnSpc>
            </a:pPr>
            <a:r>
              <a:rPr lang="fr-BE" sz="1800" dirty="0"/>
              <a:t>• James Frazer, </a:t>
            </a:r>
            <a:r>
              <a:rPr lang="fr-BE" sz="1800" i="1" dirty="0"/>
              <a:t>Le Rameau d’or </a:t>
            </a:r>
            <a:r>
              <a:rPr lang="fr-BE" sz="1800" dirty="0"/>
              <a:t>(1</a:t>
            </a:r>
            <a:r>
              <a:rPr lang="fr-BE" sz="1800" baseline="30000" dirty="0"/>
              <a:t>re</a:t>
            </a:r>
            <a:r>
              <a:rPr lang="fr-BE" sz="1800" dirty="0"/>
              <a:t> édition 1890; il y en aura trois et la troisième comptera 12 volumes): cette œuvre marque les débuts de l'anthropologie sociale, et propose un vaste parcours à travers les croyances, les coutumes, les rituels et les mythes des peuples primitifs avec pour point de départ la religion romaine archaïque.</a:t>
            </a:r>
          </a:p>
          <a:p>
            <a:pPr marL="901700" algn="just">
              <a:lnSpc>
                <a:spcPct val="120000"/>
              </a:lnSpc>
            </a:pPr>
            <a:r>
              <a:rPr lang="fr-BE" sz="1800" dirty="0"/>
              <a:t>• Alexander </a:t>
            </a:r>
            <a:r>
              <a:rPr lang="fr-BE" sz="1800" dirty="0" err="1"/>
              <a:t>Krappe</a:t>
            </a:r>
            <a:r>
              <a:rPr lang="fr-BE" sz="1800" dirty="0"/>
              <a:t>, </a:t>
            </a:r>
            <a:r>
              <a:rPr lang="fr-BE" sz="1800" i="1" dirty="0"/>
              <a:t>La mythologie universelle.</a:t>
            </a:r>
            <a:endParaRPr lang="fr-BE" sz="1800" dirty="0"/>
          </a:p>
          <a:p>
            <a:pPr marL="901700" algn="just">
              <a:lnSpc>
                <a:spcPct val="120000"/>
              </a:lnSpc>
            </a:pPr>
            <a:r>
              <a:rPr lang="fr-BE" sz="1800" dirty="0"/>
              <a:t>• Léo Frobenius, </a:t>
            </a:r>
            <a:r>
              <a:rPr lang="fr-BE" sz="1800" dirty="0">
                <a:hlinkClick r:id="rId3"/>
              </a:rPr>
              <a:t>hypothèse diffusionniste</a:t>
            </a:r>
            <a:r>
              <a:rPr lang="fr-BE" sz="1800" dirty="0"/>
              <a:t>: en opposition avec l’anthropologie évolutionniste, le diffusionnisme postule l’existence  de « foyers culturels » qui se rencontrent à l’occasion des flux migratoires humains. Les mythologies se créent au fil de ces rencontres.</a:t>
            </a:r>
          </a:p>
          <a:p>
            <a:pPr marL="901700" algn="just">
              <a:lnSpc>
                <a:spcPct val="120000"/>
              </a:lnSpc>
            </a:pPr>
            <a:r>
              <a:rPr lang="fr-BE" sz="1800" dirty="0"/>
              <a:t>• Bronislaw Malinowski, Marcel Mauss:</a:t>
            </a:r>
            <a:r>
              <a:rPr lang="fr-BE" sz="1800" b="1" dirty="0">
                <a:solidFill>
                  <a:prstClr val="black"/>
                </a:solidFill>
              </a:rPr>
              <a:t> </a:t>
            </a:r>
            <a:r>
              <a:rPr lang="fr-BE" sz="1800" dirty="0">
                <a:solidFill>
                  <a:prstClr val="black"/>
                </a:solidFill>
                <a:hlinkClick r:id="rId4"/>
              </a:rPr>
              <a:t>hypothèse fonctionnaliste</a:t>
            </a:r>
            <a:r>
              <a:rPr lang="fr-BE" sz="1800" dirty="0">
                <a:solidFill>
                  <a:prstClr val="black"/>
                </a:solidFill>
              </a:rPr>
              <a:t>: les mythes et les rites ne sont pas des faits exotiques et irrationnels, mais répondent aux besoins de fonctionnement des sociétés humaines (</a:t>
            </a:r>
            <a:r>
              <a:rPr lang="fr-BE" sz="1800" dirty="0" err="1">
                <a:solidFill>
                  <a:prstClr val="black"/>
                </a:solidFill>
              </a:rPr>
              <a:t>e.g</a:t>
            </a:r>
            <a:r>
              <a:rPr lang="fr-BE" sz="1800" dirty="0">
                <a:solidFill>
                  <a:prstClr val="black"/>
                </a:solidFill>
              </a:rPr>
              <a:t>. combattre la peur, survie, reproduction, etc.)</a:t>
            </a:r>
            <a:endParaRPr lang="fr-FR" sz="1800" dirty="0">
              <a:solidFill>
                <a:prstClr val="black"/>
              </a:solidFill>
            </a:endParaRPr>
          </a:p>
          <a:p>
            <a:pPr marL="269875" algn="just">
              <a:lnSpc>
                <a:spcPct val="120000"/>
              </a:lnSpc>
            </a:pPr>
            <a:r>
              <a:rPr lang="fr-BE" sz="2000" b="1" dirty="0">
                <a:solidFill>
                  <a:prstClr val="black"/>
                </a:solidFill>
              </a:rPr>
              <a:t>B. Structuralisme</a:t>
            </a:r>
          </a:p>
          <a:p>
            <a:pPr marL="269875" algn="just">
              <a:lnSpc>
                <a:spcPct val="120000"/>
              </a:lnSpc>
            </a:pPr>
            <a:r>
              <a:rPr lang="fr-BE" sz="1800" b="1" dirty="0">
                <a:solidFill>
                  <a:prstClr val="black"/>
                </a:solidFill>
              </a:rPr>
              <a:t>	</a:t>
            </a:r>
            <a:r>
              <a:rPr lang="fr-BE" sz="1800" dirty="0"/>
              <a:t>• Claude Lévi-Strauss (voir supra)</a:t>
            </a:r>
          </a:p>
          <a:p>
            <a:pPr marL="269875" algn="just">
              <a:lnSpc>
                <a:spcPct val="120000"/>
              </a:lnSpc>
            </a:pPr>
            <a:r>
              <a:rPr lang="fr-BE" sz="1800" dirty="0"/>
              <a:t>	• Georges Dumézil: thèse de la </a:t>
            </a:r>
            <a:r>
              <a:rPr lang="fr-BE" sz="1800" dirty="0" err="1">
                <a:hlinkClick r:id="rId5"/>
              </a:rPr>
              <a:t>trifonctionnalité</a:t>
            </a:r>
            <a:r>
              <a:rPr lang="fr-BE" sz="1800" dirty="0">
                <a:hlinkClick r:id="rId5"/>
              </a:rPr>
              <a:t> indo-européenne</a:t>
            </a:r>
            <a:r>
              <a:rPr lang="fr-BE" sz="1800" dirty="0"/>
              <a:t> à partir de la mythologie</a:t>
            </a:r>
            <a:endParaRPr lang="fr-BE" sz="1800" b="1" dirty="0">
              <a:solidFill>
                <a:prstClr val="black"/>
              </a:solidFill>
            </a:endParaRPr>
          </a:p>
          <a:p>
            <a:pPr marL="901700" algn="just">
              <a:lnSpc>
                <a:spcPct val="120000"/>
              </a:lnSpc>
            </a:pPr>
            <a:r>
              <a:rPr lang="fr-FR" sz="1800" dirty="0">
                <a:solidFill>
                  <a:prstClr val="black"/>
                </a:solidFill>
              </a:rPr>
              <a:t>comparée: fonction sacerdotale/guerrière/productrice</a:t>
            </a:r>
          </a:p>
        </p:txBody>
      </p:sp>
      <p:sp>
        <p:nvSpPr>
          <p:cNvPr id="7" name="ZoneTexte 6">
            <a:extLst>
              <a:ext uri="{FF2B5EF4-FFF2-40B4-BE49-F238E27FC236}">
                <a16:creationId xmlns:a16="http://schemas.microsoft.com/office/drawing/2014/main" id="{C90A2326-D119-5C48-A7DE-613C1BAC6466}"/>
              </a:ext>
            </a:extLst>
          </p:cNvPr>
          <p:cNvSpPr txBox="1"/>
          <p:nvPr/>
        </p:nvSpPr>
        <p:spPr>
          <a:xfrm>
            <a:off x="9103763" y="611680"/>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3589290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618336" y="989699"/>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solidFill>
                  <a:prstClr val="black"/>
                </a:solidFill>
              </a:rPr>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solidFill>
                <a:prstClr val="black"/>
              </a:solidFill>
            </a:endParaRPr>
          </a:p>
        </p:txBody>
      </p:sp>
      <p:sp>
        <p:nvSpPr>
          <p:cNvPr id="9" name="Titre 1"/>
          <p:cNvSpPr txBox="1">
            <a:spLocks/>
          </p:cNvSpPr>
          <p:nvPr/>
        </p:nvSpPr>
        <p:spPr>
          <a:xfrm>
            <a:off x="7410706" y="104836"/>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180454" y="1870409"/>
            <a:ext cx="11837375" cy="41663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buAutoNum type="alphaLcParenR" startAt="3"/>
            </a:pPr>
            <a:r>
              <a:rPr lang="fr-BE" sz="2000" b="1" dirty="0">
                <a:solidFill>
                  <a:prstClr val="black"/>
                </a:solidFill>
              </a:rPr>
              <a:t>XXe siècle</a:t>
            </a:r>
          </a:p>
          <a:p>
            <a:pPr marL="269875" algn="just">
              <a:lnSpc>
                <a:spcPct val="120000"/>
              </a:lnSpc>
            </a:pPr>
            <a:endParaRPr lang="fr-BE" sz="2000" b="1" dirty="0">
              <a:solidFill>
                <a:prstClr val="black"/>
              </a:solidFill>
            </a:endParaRPr>
          </a:p>
          <a:p>
            <a:pPr marL="269875" algn="just">
              <a:lnSpc>
                <a:spcPct val="120000"/>
              </a:lnSpc>
            </a:pPr>
            <a:r>
              <a:rPr lang="fr-BE" sz="2000" b="1" dirty="0">
                <a:solidFill>
                  <a:prstClr val="black"/>
                </a:solidFill>
              </a:rPr>
              <a:t>C. Psychanalyse</a:t>
            </a:r>
            <a:endParaRPr lang="fr-BE" sz="1800" dirty="0">
              <a:solidFill>
                <a:prstClr val="black"/>
              </a:solidFill>
            </a:endParaRPr>
          </a:p>
          <a:p>
            <a:pPr marL="901700" algn="just">
              <a:lnSpc>
                <a:spcPct val="120000"/>
              </a:lnSpc>
            </a:pPr>
            <a:r>
              <a:rPr lang="fr-BE" sz="1800" dirty="0"/>
              <a:t>• Sigmund Freud: le mythe d’Œdipe est l’expression narrative d’une sexualité infantile et d’un inconscient refoulés</a:t>
            </a:r>
          </a:p>
          <a:p>
            <a:pPr marL="901700" algn="just">
              <a:lnSpc>
                <a:spcPct val="120000"/>
              </a:lnSpc>
            </a:pPr>
            <a:r>
              <a:rPr lang="fr-BE" sz="1800" dirty="0"/>
              <a:t>• </a:t>
            </a:r>
            <a:r>
              <a:rPr lang="fr-BE" sz="1800" dirty="0">
                <a:hlinkClick r:id="rId3"/>
              </a:rPr>
              <a:t>Carl-Gustav Jung</a:t>
            </a:r>
            <a:r>
              <a:rPr lang="fr-BE" sz="1800" dirty="0"/>
              <a:t>, pionnier de « la psychologie des profondeurs » où il souligne le lien existant entre la structure de la </a:t>
            </a:r>
            <a:r>
              <a:rPr lang="fr-BE" sz="1800" i="1" dirty="0"/>
              <a:t>psychè</a:t>
            </a:r>
            <a:r>
              <a:rPr lang="fr-BE" sz="1800" dirty="0"/>
              <a:t> et ses productions et manifestations culturelles. Les mythes et les rêves sont les manifestations de « </a:t>
            </a:r>
            <a:r>
              <a:rPr lang="fr-BE" sz="1800" dirty="0">
                <a:hlinkClick r:id="rId4"/>
              </a:rPr>
              <a:t>l’inconscient collectif</a:t>
            </a:r>
            <a:r>
              <a:rPr lang="fr-BE" sz="1800" dirty="0"/>
              <a:t> »: ce concept désigne les fonctionnements humains liés à l’imaginaire, communs ou partagés, quels que soient les époques et les lieux, et qui influencent et conditionnent les représentations individuelles et collectives. En ce sens, ils sont les « archétypes » de l’inconscient collectif. Pour Jung, reconnaître l'existence et l'influence de l'inconscient collectif, c'est reconnaître que « nous ne sommes pas d'aujourd'hui ni d'hier ; nous sommes d'un âge immense. »</a:t>
            </a:r>
          </a:p>
          <a:p>
            <a:pPr marL="901700" algn="just">
              <a:lnSpc>
                <a:spcPct val="120000"/>
              </a:lnSpc>
            </a:pPr>
            <a:endParaRPr lang="fr-FR" sz="1800" dirty="0">
              <a:solidFill>
                <a:prstClr val="black"/>
              </a:solidFill>
            </a:endParaRPr>
          </a:p>
        </p:txBody>
      </p:sp>
      <p:sp>
        <p:nvSpPr>
          <p:cNvPr id="7" name="ZoneTexte 6">
            <a:extLst>
              <a:ext uri="{FF2B5EF4-FFF2-40B4-BE49-F238E27FC236}">
                <a16:creationId xmlns:a16="http://schemas.microsoft.com/office/drawing/2014/main" id="{97E5DB78-B3D5-EE40-B7DC-12501B477FD5}"/>
              </a:ext>
            </a:extLst>
          </p:cNvPr>
          <p:cNvSpPr txBox="1"/>
          <p:nvPr/>
        </p:nvSpPr>
        <p:spPr>
          <a:xfrm>
            <a:off x="9294255" y="1350580"/>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296889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336668" y="479638"/>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solidFill>
                  <a:prstClr val="black"/>
                </a:solidFill>
              </a:rPr>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solidFill>
                <a:prstClr val="black"/>
              </a:solidFill>
            </a:endParaRPr>
          </a:p>
        </p:txBody>
      </p:sp>
      <p:sp>
        <p:nvSpPr>
          <p:cNvPr id="9" name="Titre 1"/>
          <p:cNvSpPr txBox="1">
            <a:spLocks/>
          </p:cNvSpPr>
          <p:nvPr/>
        </p:nvSpPr>
        <p:spPr>
          <a:xfrm>
            <a:off x="7410706" y="104836"/>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88656" y="1271674"/>
            <a:ext cx="12014687" cy="51918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buFontTx/>
              <a:buAutoNum type="alphaLcParenR" startAt="3"/>
            </a:pPr>
            <a:r>
              <a:rPr lang="fr-BE" sz="2000" b="1" dirty="0">
                <a:solidFill>
                  <a:prstClr val="black"/>
                </a:solidFill>
              </a:rPr>
              <a:t>XXe siècle</a:t>
            </a:r>
            <a:endParaRPr lang="fr-FR" sz="1800" dirty="0">
              <a:solidFill>
                <a:prstClr val="black"/>
              </a:solidFill>
            </a:endParaRPr>
          </a:p>
          <a:p>
            <a:pPr marL="269875" algn="just">
              <a:lnSpc>
                <a:spcPct val="120000"/>
              </a:lnSpc>
            </a:pPr>
            <a:r>
              <a:rPr lang="fr-BE" sz="2000" b="1" dirty="0">
                <a:solidFill>
                  <a:prstClr val="black"/>
                </a:solidFill>
              </a:rPr>
              <a:t>D. Théories de l’imaginaire et retour du mythe</a:t>
            </a:r>
          </a:p>
          <a:p>
            <a:pPr marL="269875" algn="just">
              <a:lnSpc>
                <a:spcPct val="120000"/>
              </a:lnSpc>
            </a:pPr>
            <a:r>
              <a:rPr lang="fr-BE" sz="1400" dirty="0">
                <a:solidFill>
                  <a:prstClr val="black"/>
                </a:solidFill>
              </a:rPr>
              <a:t>« Les imaginaires sont un réseau interactif des représentations mentales nourri par l’héritage mythique, religieux et historique et par l’expérience vécue. Constamment réactivé dans les productions culturelles, ce réseau constitue un système dynamique qui se superpose au réel pour lui octroyer des structures signifiantes au niveau de l’interprétation individuelle et collective. Ces structures sont souvent cryptées et leur pouvoir de mobilisation est d’autant plus fort qu’elles restent en deçà du niveau de conscience. Leur analyse permet de comprendre la force de conviction des images utilisées dans les stratégies politiques, commerciales, etc. L’adaptabilité des structures de l’imaginaire à différents contextes explique sa puissance de façonnage du réel. » (M. </a:t>
            </a:r>
            <a:r>
              <a:rPr lang="fr-BE" sz="1400" dirty="0" err="1">
                <a:solidFill>
                  <a:prstClr val="black"/>
                </a:solidFill>
              </a:rPr>
              <a:t>Watthee</a:t>
            </a:r>
            <a:r>
              <a:rPr lang="fr-BE" sz="1400" dirty="0">
                <a:solidFill>
                  <a:prstClr val="black"/>
                </a:solidFill>
              </a:rPr>
              <a:t> et Paul-Augustin Deproost) En d’autres termes, loin d’être « la folle du logis » (Descartes, Pascal) qui détournerait la compréhension du réel, l’imagination et les imaginaires, les symboles, les mythes, les représentations qui en sont l’expression sont l’explication ultime du réel et de l’organisation des hommes en société (le mythe ou l’irréel crée une certaine idée de la société et du réel et non l’inverse). L’imagination constitue la matrice originelle à partir de laquelle toute pensée rationnelle se déploie; avant la théorie, il y a l’image et le symbole et non l’inverse; le mythe précède le dogme.</a:t>
            </a:r>
          </a:p>
          <a:p>
            <a:pPr marL="541338" algn="just">
              <a:lnSpc>
                <a:spcPct val="120000"/>
              </a:lnSpc>
            </a:pPr>
            <a:r>
              <a:rPr lang="fr-BE" sz="1400" b="1" dirty="0">
                <a:solidFill>
                  <a:prstClr val="black"/>
                </a:solidFill>
              </a:rPr>
              <a:t>	</a:t>
            </a:r>
            <a:r>
              <a:rPr lang="fr-BE" sz="1400" dirty="0">
                <a:solidFill>
                  <a:prstClr val="black"/>
                </a:solidFill>
              </a:rPr>
              <a:t>• Mircea Eliade: concept de l’</a:t>
            </a:r>
            <a:r>
              <a:rPr lang="fr-BE" sz="1400" i="1" dirty="0">
                <a:solidFill>
                  <a:prstClr val="black"/>
                </a:solidFill>
              </a:rPr>
              <a:t>« </a:t>
            </a:r>
            <a:r>
              <a:rPr lang="fr-BE" sz="1400" i="1" dirty="0" err="1">
                <a:solidFill>
                  <a:prstClr val="black"/>
                </a:solidFill>
              </a:rPr>
              <a:t>illud</a:t>
            </a:r>
            <a:r>
              <a:rPr lang="fr-BE" sz="1400" i="1" dirty="0">
                <a:solidFill>
                  <a:prstClr val="black"/>
                </a:solidFill>
              </a:rPr>
              <a:t> </a:t>
            </a:r>
            <a:r>
              <a:rPr lang="fr-BE" sz="1400" i="1" dirty="0" err="1">
                <a:solidFill>
                  <a:prstClr val="black"/>
                </a:solidFill>
              </a:rPr>
              <a:t>tempus</a:t>
            </a:r>
            <a:r>
              <a:rPr lang="fr-BE" sz="1400" i="1" dirty="0">
                <a:solidFill>
                  <a:prstClr val="black"/>
                </a:solidFill>
              </a:rPr>
              <a:t> »</a:t>
            </a:r>
            <a:r>
              <a:rPr lang="fr-BE" sz="1400" dirty="0">
                <a:solidFill>
                  <a:prstClr val="black"/>
                </a:solidFill>
              </a:rPr>
              <a:t> (voir supra)</a:t>
            </a:r>
            <a:endParaRPr lang="fr-BE" sz="1400" i="1" dirty="0">
              <a:solidFill>
                <a:prstClr val="black"/>
              </a:solidFill>
            </a:endParaRPr>
          </a:p>
          <a:p>
            <a:pPr marL="541338" algn="just">
              <a:lnSpc>
                <a:spcPct val="120000"/>
              </a:lnSpc>
            </a:pPr>
            <a:r>
              <a:rPr lang="fr-BE" sz="1400" dirty="0">
                <a:solidFill>
                  <a:prstClr val="black"/>
                </a:solidFill>
              </a:rPr>
              <a:t>	• Gaston Bachelard: poète et philosophe: « l'homme imagine d'abord et voit ensuite ». Les rêves et les mythes sont classés d'après les quatre éléments de la physique antique et des théories alchimiques, que l’auteur côtoie dans l’expérience vécue de son terroir champenois : l’air, l’eau, le feu, la terre. Ces catégories définissent les titres de plusieurs de ses ouvrages (</a:t>
            </a:r>
            <a:r>
              <a:rPr lang="fr-BE" sz="1400" dirty="0" err="1">
                <a:solidFill>
                  <a:prstClr val="black"/>
                </a:solidFill>
              </a:rPr>
              <a:t>e.g</a:t>
            </a:r>
            <a:r>
              <a:rPr lang="fr-BE" sz="1400" dirty="0">
                <a:solidFill>
                  <a:prstClr val="black"/>
                </a:solidFill>
              </a:rPr>
              <a:t>. </a:t>
            </a:r>
            <a:r>
              <a:rPr lang="fr-BE" sz="1400" i="1" dirty="0">
                <a:solidFill>
                  <a:prstClr val="black"/>
                </a:solidFill>
              </a:rPr>
              <a:t>La psychanalyse du feu; L’eau et les rêves; etc.</a:t>
            </a:r>
            <a:r>
              <a:rPr lang="fr-BE" sz="1400" dirty="0">
                <a:solidFill>
                  <a:prstClr val="black"/>
                </a:solidFill>
              </a:rPr>
              <a:t>). Ces quatre catégories sont les piliers de l’imaginaire et fondent les méthodes d’analyse de ses productions, les textes littéraires et les rêves.</a:t>
            </a:r>
          </a:p>
          <a:p>
            <a:pPr marL="541338" algn="just">
              <a:lnSpc>
                <a:spcPct val="120000"/>
              </a:lnSpc>
            </a:pPr>
            <a:r>
              <a:rPr lang="fr-BE" sz="1400" dirty="0">
                <a:solidFill>
                  <a:prstClr val="black"/>
                </a:solidFill>
              </a:rPr>
              <a:t>	• Gilbert Durand († 2012), </a:t>
            </a:r>
            <a:r>
              <a:rPr lang="fr-BE" sz="1400" i="1" dirty="0">
                <a:solidFill>
                  <a:prstClr val="black"/>
                </a:solidFill>
              </a:rPr>
              <a:t>Les structures anthropologiques de l’imaginaire</a:t>
            </a:r>
            <a:r>
              <a:rPr lang="fr-BE" sz="1400" dirty="0">
                <a:solidFill>
                  <a:prstClr val="black"/>
                </a:solidFill>
              </a:rPr>
              <a:t> – </a:t>
            </a:r>
            <a:r>
              <a:rPr lang="fr-BE" sz="1400" i="1" dirty="0">
                <a:solidFill>
                  <a:prstClr val="black"/>
                </a:solidFill>
              </a:rPr>
              <a:t>Figures mythiques et visages de l’œuvre. De la </a:t>
            </a:r>
            <a:r>
              <a:rPr lang="fr-BE" sz="1400" i="1" dirty="0" err="1">
                <a:solidFill>
                  <a:prstClr val="black"/>
                </a:solidFill>
              </a:rPr>
              <a:t>mythocritique</a:t>
            </a:r>
            <a:r>
              <a:rPr lang="fr-BE" sz="1400" i="1" dirty="0">
                <a:solidFill>
                  <a:prstClr val="black"/>
                </a:solidFill>
              </a:rPr>
              <a:t> à la </a:t>
            </a:r>
            <a:r>
              <a:rPr lang="fr-BE" sz="1400" i="1" dirty="0" err="1">
                <a:solidFill>
                  <a:prstClr val="black"/>
                </a:solidFill>
              </a:rPr>
              <a:t>mythanalyse</a:t>
            </a:r>
            <a:r>
              <a:rPr lang="fr-BE" sz="1400" i="1" dirty="0">
                <a:solidFill>
                  <a:prstClr val="black"/>
                </a:solidFill>
              </a:rPr>
              <a:t> – Introduction à la </a:t>
            </a:r>
            <a:r>
              <a:rPr lang="fr-BE" sz="1400" i="1" dirty="0" err="1">
                <a:solidFill>
                  <a:prstClr val="black"/>
                </a:solidFill>
              </a:rPr>
              <a:t>mythodologie</a:t>
            </a:r>
            <a:r>
              <a:rPr lang="fr-BE" sz="1400" i="1" dirty="0">
                <a:solidFill>
                  <a:prstClr val="black"/>
                </a:solidFill>
              </a:rPr>
              <a:t>. Mythes et sociétés. </a:t>
            </a:r>
            <a:r>
              <a:rPr lang="fr-BE" sz="1400" dirty="0">
                <a:solidFill>
                  <a:prstClr val="black"/>
                </a:solidFill>
              </a:rPr>
              <a:t>Gilbert Durand propose une « </a:t>
            </a:r>
            <a:r>
              <a:rPr lang="fr-BE" sz="1400" dirty="0" err="1">
                <a:solidFill>
                  <a:prstClr val="black"/>
                </a:solidFill>
              </a:rPr>
              <a:t>archétypologie</a:t>
            </a:r>
            <a:r>
              <a:rPr lang="fr-BE" sz="1400" dirty="0">
                <a:solidFill>
                  <a:prstClr val="black"/>
                </a:solidFill>
              </a:rPr>
              <a:t> générale  et une classification isotopique des images » selon le schéma suivant:</a:t>
            </a:r>
          </a:p>
        </p:txBody>
      </p:sp>
      <p:sp>
        <p:nvSpPr>
          <p:cNvPr id="7" name="ZoneTexte 6">
            <a:extLst>
              <a:ext uri="{FF2B5EF4-FFF2-40B4-BE49-F238E27FC236}">
                <a16:creationId xmlns:a16="http://schemas.microsoft.com/office/drawing/2014/main" id="{F61CAE69-8A3D-6845-8EC7-173A44DDD926}"/>
              </a:ext>
            </a:extLst>
          </p:cNvPr>
          <p:cNvSpPr txBox="1"/>
          <p:nvPr/>
        </p:nvSpPr>
        <p:spPr>
          <a:xfrm>
            <a:off x="9359233" y="846671"/>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347244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336668" y="479638"/>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solidFill>
                  <a:prstClr val="black"/>
                </a:solidFill>
              </a:rPr>
              <a:t>2. Les discours critiques sur les mythes</a:t>
            </a:r>
          </a:p>
        </p:txBody>
      </p:sp>
      <p:sp>
        <p:nvSpPr>
          <p:cNvPr id="10" name="Titre 1"/>
          <p:cNvSpPr txBox="1">
            <a:spLocks/>
          </p:cNvSpPr>
          <p:nvPr/>
        </p:nvSpPr>
        <p:spPr>
          <a:xfrm>
            <a:off x="2093535" y="2692965"/>
            <a:ext cx="6861589" cy="23198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endParaRPr lang="fr-FR" sz="1800" dirty="0">
              <a:solidFill>
                <a:prstClr val="black"/>
              </a:solidFill>
            </a:endParaRPr>
          </a:p>
        </p:txBody>
      </p:sp>
      <p:sp>
        <p:nvSpPr>
          <p:cNvPr id="9" name="Titre 1"/>
          <p:cNvSpPr txBox="1">
            <a:spLocks/>
          </p:cNvSpPr>
          <p:nvPr/>
        </p:nvSpPr>
        <p:spPr>
          <a:xfrm>
            <a:off x="7410706" y="104836"/>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88656" y="1271674"/>
            <a:ext cx="12014687" cy="51918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buAutoNum type="alphaLcParenR" startAt="3"/>
            </a:pPr>
            <a:r>
              <a:rPr lang="fr-BE" sz="2000" b="1" dirty="0">
                <a:solidFill>
                  <a:prstClr val="black"/>
                </a:solidFill>
              </a:rPr>
              <a:t>XXe siècle</a:t>
            </a:r>
            <a:endParaRPr lang="fr-FR" sz="1800"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r>
              <a:rPr lang="fr-BE" sz="2000" b="1" dirty="0">
                <a:solidFill>
                  <a:prstClr val="black"/>
                </a:solidFill>
              </a:rPr>
              <a:t>D. Théories de l’imaginaire et retour du mythe</a:t>
            </a:r>
          </a:p>
          <a:p>
            <a:pPr marL="269875" algn="just">
              <a:lnSpc>
                <a:spcPct val="120000"/>
              </a:lnSpc>
            </a:pPr>
            <a:r>
              <a:rPr lang="fr-BE" sz="2000" b="1" dirty="0">
                <a:solidFill>
                  <a:prstClr val="black"/>
                </a:solidFill>
              </a:rPr>
              <a:t>Gilbert Durand (suite) </a:t>
            </a:r>
            <a:endParaRPr lang="fr-BE" sz="1400" dirty="0"/>
          </a:p>
          <a:p>
            <a:pPr marL="269875" algn="just">
              <a:lnSpc>
                <a:spcPct val="120000"/>
              </a:lnSpc>
            </a:pPr>
            <a:endParaRPr lang="fr-BE" sz="1400" dirty="0"/>
          </a:p>
          <a:p>
            <a:pPr marL="269875" algn="just">
              <a:lnSpc>
                <a:spcPct val="120000"/>
              </a:lnSpc>
            </a:pPr>
            <a:r>
              <a:rPr lang="fr-BE" sz="1400" dirty="0"/>
              <a:t>Gilbert Durand répertorie et catégorise les archétypes fondamentaux autour desquels s’organisent les images dans divers domaines de la pensée (mythe, art, religion, philosophie, littérature, …). Pour structurer ce répertoire, il identifie trois constellations symboliques – les structures </a:t>
            </a:r>
            <a:r>
              <a:rPr lang="fr-BE" sz="1400" dirty="0" err="1"/>
              <a:t>schizomorphe</a:t>
            </a:r>
            <a:r>
              <a:rPr lang="fr-BE" sz="1400" dirty="0"/>
              <a:t>, mystique et synthétique – (voir le tableau dans la diapositive suivante). La </a:t>
            </a:r>
            <a:r>
              <a:rPr lang="fr-BE" sz="1400" b="1" i="1" dirty="0"/>
              <a:t>structure </a:t>
            </a:r>
            <a:r>
              <a:rPr lang="fr-BE" sz="1400" b="1" i="1" dirty="0" err="1"/>
              <a:t>schizomorphe</a:t>
            </a:r>
            <a:r>
              <a:rPr lang="fr-BE" sz="1400" b="1" i="1" dirty="0"/>
              <a:t> </a:t>
            </a:r>
            <a:r>
              <a:rPr lang="fr-BE" sz="1400" dirty="0"/>
              <a:t>promeut une logique identitaire, de non contradiction et d’exclusion. Y dominent les schèmes de distinction, d’opposition et de hiérarchisation. C’est le régime de l’antithèse et de la polémique. Clarté et pureté prévalent contre le mélange et le lien. L’analyse et l’abstraction sont valorisées. La cohérence interne du système est visée ; ce qui n’y entre pas est évacué. L’unité, la solidité et l’immuabilité sont des thèmes privilégiés. Au mouvant qui angoisse sont préférées la modélisation et la géométrisation euclidienne. La </a:t>
            </a:r>
            <a:r>
              <a:rPr lang="fr-BE" sz="1400" b="1" i="1" dirty="0"/>
              <a:t>structure mystique </a:t>
            </a:r>
            <a:r>
              <a:rPr lang="fr-BE" sz="1400" dirty="0"/>
              <a:t>s’organise, quant à elle, autour des principes de l’analogie et de la polysémie. Les schèmes cognitifs sont ceux de la descente, de l’accueil et du mélange. Il s’agit de creuser, de plonger vers le centre pour atteindre la source mystérieuse, la quintessence profonde. Les registres de l’intime, du chaud et du visqueux sont organisateurs. L’intuition et la sensibilité sont réhabilitées, alimentent un mouvement vital autant qu’une intention de communion. Enfin, la </a:t>
            </a:r>
            <a:r>
              <a:rPr lang="fr-BE" sz="1400" b="1" i="1" dirty="0"/>
              <a:t>structure synthétique </a:t>
            </a:r>
            <a:r>
              <a:rPr lang="fr-BE" sz="1400" dirty="0"/>
              <a:t>met en scène les logiques de dialectisation et de </a:t>
            </a:r>
            <a:r>
              <a:rPr lang="fr-BE" sz="1400" dirty="0" err="1"/>
              <a:t>reliance</a:t>
            </a:r>
            <a:r>
              <a:rPr lang="fr-BE" sz="1400" dirty="0"/>
              <a:t>. Les contraires sont conciliés au moyen du facteur temps. L’historicisation y est capitale. Prédomine en effet une vision cyclique du monde où les métamorphoses se succèdent. Ce qui permet de tisser ensemble est mis en avant. L’alternance, la complémentarité et la trinité constituent des attracteurs puissants. Il s’agit d’assurer les médiations, d’organiser la multiplicité au sein d’une totalité systémique. Ces trois structures se partagent deux régimes de l’image: l’évidence du </a:t>
            </a:r>
            <a:r>
              <a:rPr lang="fr-BE" sz="1400" b="1" i="1" dirty="0"/>
              <a:t>régime diurne (« héroïque », « apollinien », « jupitérien »)</a:t>
            </a:r>
            <a:r>
              <a:rPr lang="fr-BE" sz="1400" dirty="0"/>
              <a:t> entièrement dominé par la structure </a:t>
            </a:r>
            <a:r>
              <a:rPr lang="fr-BE" sz="1400" dirty="0" err="1"/>
              <a:t>schizomorphe</a:t>
            </a:r>
            <a:r>
              <a:rPr lang="fr-BE" sz="1400" dirty="0"/>
              <a:t>, à laquelle s’oppose la luxuriance du </a:t>
            </a:r>
            <a:r>
              <a:rPr lang="fr-BE" sz="1400" b="1" i="1" dirty="0"/>
              <a:t>régime nocturne (« dionysiaque »)</a:t>
            </a:r>
            <a:r>
              <a:rPr lang="fr-BE" sz="1400" i="1" dirty="0"/>
              <a:t> </a:t>
            </a:r>
            <a:r>
              <a:rPr lang="fr-BE" sz="1400" dirty="0"/>
              <a:t>qui combine les structures synthétique et mystique.</a:t>
            </a:r>
            <a:endParaRPr lang="fr-FR" sz="1400" i="1" dirty="0">
              <a:solidFill>
                <a:prstClr val="black"/>
              </a:solidFill>
            </a:endParaRPr>
          </a:p>
        </p:txBody>
      </p:sp>
      <p:sp>
        <p:nvSpPr>
          <p:cNvPr id="7" name="ZoneTexte 6">
            <a:extLst>
              <a:ext uri="{FF2B5EF4-FFF2-40B4-BE49-F238E27FC236}">
                <a16:creationId xmlns:a16="http://schemas.microsoft.com/office/drawing/2014/main" id="{CD1EAC56-103F-2646-A44C-B3FC710E9AF3}"/>
              </a:ext>
            </a:extLst>
          </p:cNvPr>
          <p:cNvSpPr txBox="1"/>
          <p:nvPr/>
        </p:nvSpPr>
        <p:spPr>
          <a:xfrm>
            <a:off x="9123124" y="902342"/>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352884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10174" y="371613"/>
            <a:ext cx="5371652" cy="531101"/>
          </a:xfrm>
        </p:spPr>
        <p:txBody>
          <a:bodyPr>
            <a:normAutofit/>
          </a:bodyPr>
          <a:lstStyle/>
          <a:p>
            <a:r>
              <a:rPr lang="fr-FR" sz="2800" b="1" dirty="0">
                <a:solidFill>
                  <a:srgbClr val="FF0000"/>
                </a:solidFill>
              </a:rPr>
              <a:t>Les sciences du mythe </a:t>
            </a:r>
          </a:p>
        </p:txBody>
      </p:sp>
      <p:sp>
        <p:nvSpPr>
          <p:cNvPr id="4" name="ZoneTexte 3"/>
          <p:cNvSpPr txBox="1"/>
          <p:nvPr/>
        </p:nvSpPr>
        <p:spPr>
          <a:xfrm>
            <a:off x="9406153" y="59721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
        <p:nvSpPr>
          <p:cNvPr id="14" name="Titre 1"/>
          <p:cNvSpPr txBox="1">
            <a:spLocks/>
          </p:cNvSpPr>
          <p:nvPr/>
        </p:nvSpPr>
        <p:spPr>
          <a:xfrm>
            <a:off x="1391065" y="1032644"/>
            <a:ext cx="7842325" cy="5453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endParaRPr lang="fr-FR" sz="2000" dirty="0"/>
          </a:p>
          <a:p>
            <a:pPr algn="just">
              <a:lnSpc>
                <a:spcPct val="120000"/>
              </a:lnSpc>
            </a:pPr>
            <a:endParaRPr lang="fr-FR" sz="2000" dirty="0"/>
          </a:p>
          <a:p>
            <a:pPr algn="just">
              <a:lnSpc>
                <a:spcPct val="120000"/>
              </a:lnSpc>
            </a:pPr>
            <a:r>
              <a:rPr lang="fr-FR" sz="2000" i="1" dirty="0"/>
              <a:t>La partie théorique du cours </a:t>
            </a:r>
            <a:r>
              <a:rPr lang="fr-FR" sz="2000" i="1"/>
              <a:t>est inspirée </a:t>
            </a:r>
            <a:r>
              <a:rPr lang="fr-FR" sz="2000" i="1" dirty="0"/>
              <a:t>des enseignements de la prof. Myriam </a:t>
            </a:r>
            <a:r>
              <a:rPr lang="fr-FR" sz="2000" i="1" dirty="0" err="1"/>
              <a:t>Watthee</a:t>
            </a:r>
            <a:r>
              <a:rPr lang="fr-FR" sz="2000" i="1" dirty="0"/>
              <a:t>-Delmotte avec son aimable autorisation.</a:t>
            </a:r>
          </a:p>
          <a:p>
            <a:pPr algn="just">
              <a:lnSpc>
                <a:spcPct val="120000"/>
              </a:lnSpc>
            </a:pPr>
            <a:endParaRPr lang="fr-FR" sz="2000" dirty="0"/>
          </a:p>
          <a:p>
            <a:pPr marL="342900" indent="-342900" algn="just">
              <a:lnSpc>
                <a:spcPct val="120000"/>
              </a:lnSpc>
              <a:buFont typeface="Wingdings" charset="2"/>
              <a:buChar char="v"/>
            </a:pPr>
            <a:r>
              <a:rPr lang="fr-FR" sz="2000" b="1" i="1" dirty="0"/>
              <a:t>Modalités  de  l’examen</a:t>
            </a:r>
            <a:r>
              <a:rPr lang="fr-FR" sz="2000" dirty="0"/>
              <a:t> (P.-A. </a:t>
            </a:r>
            <a:r>
              <a:rPr lang="fr-FR" sz="2000" dirty="0" err="1"/>
              <a:t>Deproost</a:t>
            </a:r>
            <a:r>
              <a:rPr lang="fr-FR" sz="2000" dirty="0"/>
              <a:t>)</a:t>
            </a:r>
          </a:p>
          <a:p>
            <a:pPr marL="342900" indent="-342900" algn="just">
              <a:lnSpc>
                <a:spcPct val="120000"/>
              </a:lnSpc>
              <a:buFontTx/>
              <a:buChar char="-"/>
            </a:pPr>
            <a:r>
              <a:rPr lang="fr-FR" sz="2000" dirty="0"/>
              <a:t>Travail  écrit  (entre 10 et 20 pages)  portant  sur  une  réécriture du mythe d’Orphée, toutes époques confondues,  littéraire, musicale ou cinématographique,  selon  la  méthodologie  expliquée  au  cours. </a:t>
            </a:r>
          </a:p>
          <a:p>
            <a:pPr marL="342900" indent="-342900" algn="just">
              <a:lnSpc>
                <a:spcPct val="120000"/>
              </a:lnSpc>
              <a:buFontTx/>
              <a:buChar char="-"/>
            </a:pPr>
            <a:r>
              <a:rPr lang="fr-FR" sz="2000" dirty="0"/>
              <a:t>Pas  de présentation  orale.</a:t>
            </a:r>
          </a:p>
          <a:p>
            <a:pPr marL="342900" indent="-342900" algn="just">
              <a:lnSpc>
                <a:spcPct val="120000"/>
              </a:lnSpc>
              <a:buFontTx/>
              <a:buChar char="-"/>
            </a:pPr>
            <a:r>
              <a:rPr lang="fr-FR" sz="2000" dirty="0"/>
              <a:t>Faire  une  proposition (</a:t>
            </a:r>
            <a:r>
              <a:rPr lang="fr-FR" sz="2000" dirty="0" err="1"/>
              <a:t>paul.deproost@uclouvain.be</a:t>
            </a:r>
            <a:r>
              <a:rPr lang="fr-FR" sz="2000" dirty="0"/>
              <a:t>)  avant  de  commencer  à  travailler.</a:t>
            </a:r>
          </a:p>
          <a:p>
            <a:pPr marL="342900" indent="-342900" algn="just">
              <a:lnSpc>
                <a:spcPct val="120000"/>
              </a:lnSpc>
              <a:buFontTx/>
              <a:buChar char="-"/>
            </a:pPr>
            <a:r>
              <a:rPr lang="fr-FR" sz="2000" dirty="0"/>
              <a:t>Travail  à  envoyer  en  </a:t>
            </a:r>
            <a:r>
              <a:rPr lang="fr-FR" sz="2000" dirty="0" err="1"/>
              <a:t>pdf</a:t>
            </a:r>
            <a:r>
              <a:rPr lang="fr-FR" sz="2000" dirty="0"/>
              <a:t> par  mail  (</a:t>
            </a:r>
            <a:r>
              <a:rPr lang="fr-FR" sz="2000" dirty="0" err="1"/>
              <a:t>paul.deproost@uclouvain.be</a:t>
            </a:r>
            <a:r>
              <a:rPr lang="fr-FR" sz="2000" dirty="0"/>
              <a:t>)  et  à  imprimer et déposer  dans  le  casier  de  P.-A. </a:t>
            </a:r>
            <a:r>
              <a:rPr lang="fr-FR" sz="2000" dirty="0" err="1"/>
              <a:t>Deproost</a:t>
            </a:r>
            <a:r>
              <a:rPr lang="fr-FR" sz="2000" dirty="0"/>
              <a:t> au plus tard le  premier  jour  de  la  session  (de  janvier,  juin  ou  août).</a:t>
            </a:r>
          </a:p>
          <a:p>
            <a:pPr marL="342900" indent="-342900" algn="just">
              <a:lnSpc>
                <a:spcPct val="120000"/>
              </a:lnSpc>
              <a:buFontTx/>
              <a:buChar char="-"/>
            </a:pPr>
            <a:endParaRPr lang="fr-FR" sz="2000" dirty="0"/>
          </a:p>
        </p:txBody>
      </p:sp>
    </p:spTree>
    <p:extLst>
      <p:ext uri="{BB962C8B-B14F-4D97-AF65-F5344CB8AC3E}">
        <p14:creationId xmlns:p14="http://schemas.microsoft.com/office/powerpoint/2010/main" val="337778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7977376" y="634351"/>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1" name="ZoneTexte 10"/>
          <p:cNvSpPr txBox="1"/>
          <p:nvPr/>
        </p:nvSpPr>
        <p:spPr>
          <a:xfrm>
            <a:off x="8559949" y="2275604"/>
            <a:ext cx="3018158" cy="954107"/>
          </a:xfrm>
          <a:prstGeom prst="rect">
            <a:avLst/>
          </a:prstGeom>
          <a:noFill/>
        </p:spPr>
        <p:txBody>
          <a:bodyPr wrap="square" rtlCol="0">
            <a:spAutoFit/>
          </a:bodyPr>
          <a:lstStyle/>
          <a:p>
            <a:r>
              <a:rPr lang="fr-FR" sz="1400" dirty="0">
                <a:solidFill>
                  <a:prstClr val="black"/>
                </a:solidFill>
              </a:rPr>
              <a:t>Classification des images selon la typologie définie par Gilbert </a:t>
            </a:r>
            <a:r>
              <a:rPr lang="fr-FR" sz="1400" cap="small" dirty="0">
                <a:solidFill>
                  <a:prstClr val="black"/>
                </a:solidFill>
              </a:rPr>
              <a:t>Durand</a:t>
            </a:r>
            <a:r>
              <a:rPr lang="fr-FR" sz="1400" dirty="0">
                <a:solidFill>
                  <a:prstClr val="black"/>
                </a:solidFill>
              </a:rPr>
              <a:t> dans </a:t>
            </a:r>
            <a:r>
              <a:rPr lang="fr-FR" sz="1400" i="1" dirty="0">
                <a:solidFill>
                  <a:prstClr val="black"/>
                </a:solidFill>
              </a:rPr>
              <a:t>Les structures anthropologiques de l’imaginaire (</a:t>
            </a:r>
            <a:r>
              <a:rPr lang="fr-FR" sz="1400" dirty="0">
                <a:solidFill>
                  <a:prstClr val="black"/>
                </a:solidFill>
              </a:rPr>
              <a:t>Annexe II)</a:t>
            </a:r>
          </a:p>
        </p:txBody>
      </p:sp>
      <p:graphicFrame>
        <p:nvGraphicFramePr>
          <p:cNvPr id="2" name="Objet 1"/>
          <p:cNvGraphicFramePr>
            <a:graphicFrameLocks noChangeAspect="1"/>
          </p:cNvGraphicFramePr>
          <p:nvPr>
            <p:extLst>
              <p:ext uri="{D42A27DB-BD31-4B8C-83A1-F6EECF244321}">
                <p14:modId xmlns:p14="http://schemas.microsoft.com/office/powerpoint/2010/main" val="3098963670"/>
              </p:ext>
            </p:extLst>
          </p:nvPr>
        </p:nvGraphicFramePr>
        <p:xfrm>
          <a:off x="-218942" y="366489"/>
          <a:ext cx="6940353" cy="8288114"/>
        </p:xfrm>
        <a:graphic>
          <a:graphicData uri="http://schemas.openxmlformats.org/presentationml/2006/ole">
            <mc:AlternateContent xmlns:mc="http://schemas.openxmlformats.org/markup-compatibility/2006">
              <mc:Choice xmlns:v="urn:schemas-microsoft-com:vml" Requires="v">
                <p:oleObj spid="_x0000_s1143" name="Document" r:id="rId4" imgW="7215972" imgH="8615829" progId="Word.Document.12">
                  <p:embed/>
                </p:oleObj>
              </mc:Choice>
              <mc:Fallback>
                <p:oleObj name="Document" r:id="rId4" imgW="7215972" imgH="8615829" progId="Word.Document.12">
                  <p:embed/>
                  <p:pic>
                    <p:nvPicPr>
                      <p:cNvPr id="0" name=""/>
                      <p:cNvPicPr/>
                      <p:nvPr/>
                    </p:nvPicPr>
                    <p:blipFill>
                      <a:blip r:embed="rId5"/>
                      <a:stretch>
                        <a:fillRect/>
                      </a:stretch>
                    </p:blipFill>
                    <p:spPr>
                      <a:xfrm>
                        <a:off x="-218942" y="366489"/>
                        <a:ext cx="6940353" cy="8288114"/>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1A5F60FF-B47A-1943-9B35-DD6C5EB09042}"/>
              </a:ext>
            </a:extLst>
          </p:cNvPr>
          <p:cNvSpPr txBox="1"/>
          <p:nvPr/>
        </p:nvSpPr>
        <p:spPr>
          <a:xfrm>
            <a:off x="9171979" y="5188412"/>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234900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336668" y="479638"/>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solidFill>
                  <a:prstClr val="black"/>
                </a:solidFill>
              </a:rPr>
              <a:t>2. Les discours critiques sur les mythes</a:t>
            </a:r>
          </a:p>
        </p:txBody>
      </p:sp>
      <p:sp>
        <p:nvSpPr>
          <p:cNvPr id="9" name="Titre 1"/>
          <p:cNvSpPr txBox="1">
            <a:spLocks/>
          </p:cNvSpPr>
          <p:nvPr/>
        </p:nvSpPr>
        <p:spPr>
          <a:xfrm>
            <a:off x="7410706" y="104836"/>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336668" y="1155763"/>
            <a:ext cx="12014687" cy="46783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57188" indent="-347663" algn="just">
              <a:lnSpc>
                <a:spcPct val="120000"/>
              </a:lnSpc>
              <a:buAutoNum type="alphaLcParenR" startAt="3"/>
            </a:pPr>
            <a:r>
              <a:rPr lang="fr-BE" sz="2000" b="1" dirty="0">
                <a:solidFill>
                  <a:prstClr val="black"/>
                </a:solidFill>
              </a:rPr>
              <a:t>XXe siècle</a:t>
            </a:r>
            <a:endParaRPr lang="fr-FR" sz="1800" dirty="0">
              <a:solidFill>
                <a:prstClr val="black"/>
              </a:solidFill>
            </a:endParaRPr>
          </a:p>
          <a:p>
            <a:pPr marL="269875" algn="just">
              <a:lnSpc>
                <a:spcPct val="120000"/>
              </a:lnSpc>
            </a:pPr>
            <a:r>
              <a:rPr lang="fr-BE" sz="2000" b="1" dirty="0">
                <a:solidFill>
                  <a:prstClr val="black"/>
                </a:solidFill>
              </a:rPr>
              <a:t>D. Théories de l’imaginaire et retour du mythe</a:t>
            </a:r>
          </a:p>
          <a:p>
            <a:pPr marL="269875" algn="just">
              <a:lnSpc>
                <a:spcPct val="120000"/>
              </a:lnSpc>
            </a:pPr>
            <a:r>
              <a:rPr lang="fr-BE" sz="2000" b="1" dirty="0">
                <a:solidFill>
                  <a:prstClr val="black"/>
                </a:solidFill>
              </a:rPr>
              <a:t>Gilbert Durand (interprétations)</a:t>
            </a:r>
          </a:p>
          <a:p>
            <a:pPr marL="269875" algn="just">
              <a:lnSpc>
                <a:spcPct val="120000"/>
              </a:lnSpc>
            </a:pPr>
            <a:endParaRPr lang="fr-BE" sz="2000" b="1"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endParaRPr lang="fr-BE" sz="2000" b="1" dirty="0">
              <a:solidFill>
                <a:prstClr val="black"/>
              </a:solidFill>
            </a:endParaRPr>
          </a:p>
          <a:p>
            <a:pPr marL="269875" algn="just">
              <a:lnSpc>
                <a:spcPct val="120000"/>
              </a:lnSpc>
            </a:pPr>
            <a:endParaRPr lang="fr-BE" sz="1400" dirty="0"/>
          </a:p>
          <a:p>
            <a:pPr marL="269875" algn="just">
              <a:lnSpc>
                <a:spcPct val="120000"/>
              </a:lnSpc>
            </a:pPr>
            <a:endParaRPr lang="fr-BE" sz="1400" dirty="0"/>
          </a:p>
          <a:p>
            <a:pPr marL="269875" algn="just">
              <a:lnSpc>
                <a:spcPct val="120000"/>
              </a:lnSpc>
            </a:pPr>
            <a:endParaRPr lang="fr-BE" sz="1600" i="1" dirty="0">
              <a:solidFill>
                <a:prstClr val="black"/>
              </a:solidFill>
            </a:endParaRPr>
          </a:p>
        </p:txBody>
      </p:sp>
      <p:sp>
        <p:nvSpPr>
          <p:cNvPr id="7" name="Titre 1"/>
          <p:cNvSpPr txBox="1">
            <a:spLocks/>
          </p:cNvSpPr>
          <p:nvPr/>
        </p:nvSpPr>
        <p:spPr>
          <a:xfrm>
            <a:off x="604977" y="4073009"/>
            <a:ext cx="12014687" cy="24476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9875" algn="just">
              <a:lnSpc>
                <a:spcPct val="120000"/>
              </a:lnSpc>
            </a:pPr>
            <a:endParaRPr lang="fr-BE" sz="1600" i="1" dirty="0">
              <a:solidFill>
                <a:prstClr val="black"/>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97" y="2622333"/>
            <a:ext cx="3448175" cy="4074681"/>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994" y="3354902"/>
            <a:ext cx="6595103" cy="1873919"/>
          </a:xfrm>
          <a:prstGeom prst="rect">
            <a:avLst/>
          </a:prstGeom>
        </p:spPr>
      </p:pic>
      <p:sp>
        <p:nvSpPr>
          <p:cNvPr id="5" name="Rectangle 4"/>
          <p:cNvSpPr/>
          <p:nvPr/>
        </p:nvSpPr>
        <p:spPr>
          <a:xfrm>
            <a:off x="5014706" y="2198612"/>
            <a:ext cx="6096000" cy="1089529"/>
          </a:xfrm>
          <a:prstGeom prst="rect">
            <a:avLst/>
          </a:prstGeom>
        </p:spPr>
        <p:txBody>
          <a:bodyPr>
            <a:spAutoFit/>
          </a:bodyPr>
          <a:lstStyle/>
          <a:p>
            <a:pPr marL="269875" algn="just">
              <a:lnSpc>
                <a:spcPct val="120000"/>
              </a:lnSpc>
            </a:pPr>
            <a:r>
              <a:rPr lang="fr-BE" dirty="0">
                <a:hlinkClick r:id="rId5"/>
              </a:rPr>
              <a:t>Interprétation par J. Thomas du schéma des « Structures anthropologiques de l’Imaginaire »</a:t>
            </a:r>
            <a:endParaRPr lang="fr-BE" dirty="0"/>
          </a:p>
          <a:p>
            <a:pPr marL="269875" algn="just">
              <a:lnSpc>
                <a:spcPct val="120000"/>
              </a:lnSpc>
            </a:pPr>
            <a:endParaRPr lang="fr-BE" i="1" dirty="0">
              <a:solidFill>
                <a:prstClr val="black"/>
              </a:solidFill>
            </a:endParaRPr>
          </a:p>
        </p:txBody>
      </p:sp>
      <p:sp>
        <p:nvSpPr>
          <p:cNvPr id="10" name="ZoneTexte 9">
            <a:extLst>
              <a:ext uri="{FF2B5EF4-FFF2-40B4-BE49-F238E27FC236}">
                <a16:creationId xmlns:a16="http://schemas.microsoft.com/office/drawing/2014/main" id="{8812219F-3AB8-8440-993A-09C822669EEC}"/>
              </a:ext>
            </a:extLst>
          </p:cNvPr>
          <p:cNvSpPr txBox="1"/>
          <p:nvPr/>
        </p:nvSpPr>
        <p:spPr>
          <a:xfrm>
            <a:off x="8906415" y="1023870"/>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423533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336668" y="133713"/>
            <a:ext cx="5343875"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400" b="1" dirty="0">
                <a:solidFill>
                  <a:prstClr val="black"/>
                </a:solidFill>
              </a:rPr>
              <a:t>2. Les discours critiques sur les mythes</a:t>
            </a:r>
          </a:p>
        </p:txBody>
      </p:sp>
      <p:sp>
        <p:nvSpPr>
          <p:cNvPr id="9" name="Titre 1"/>
          <p:cNvSpPr txBox="1">
            <a:spLocks/>
          </p:cNvSpPr>
          <p:nvPr/>
        </p:nvSpPr>
        <p:spPr>
          <a:xfrm>
            <a:off x="7410706" y="104836"/>
            <a:ext cx="3767098"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12" name="Titre 1"/>
          <p:cNvSpPr txBox="1">
            <a:spLocks/>
          </p:cNvSpPr>
          <p:nvPr/>
        </p:nvSpPr>
        <p:spPr>
          <a:xfrm>
            <a:off x="208069" y="1443041"/>
            <a:ext cx="11378954" cy="54149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9875" algn="just">
              <a:lnSpc>
                <a:spcPct val="120000"/>
              </a:lnSpc>
            </a:pPr>
            <a:endParaRPr lang="fr-BE" sz="2000" b="1" dirty="0">
              <a:solidFill>
                <a:prstClr val="black"/>
              </a:solidFill>
            </a:endParaRPr>
          </a:p>
          <a:p>
            <a:pPr marL="269875" algn="just">
              <a:lnSpc>
                <a:spcPct val="120000"/>
              </a:lnSpc>
            </a:pPr>
            <a:r>
              <a:rPr lang="fr-BE" sz="2000" b="1" dirty="0" err="1">
                <a:solidFill>
                  <a:prstClr val="black"/>
                </a:solidFill>
              </a:rPr>
              <a:t>Mythocritique</a:t>
            </a:r>
            <a:r>
              <a:rPr lang="fr-BE" sz="2000" b="1" dirty="0">
                <a:solidFill>
                  <a:prstClr val="black"/>
                </a:solidFill>
              </a:rPr>
              <a:t> (néologisme de Gilbert Durand)</a:t>
            </a:r>
          </a:p>
          <a:p>
            <a:pPr marL="269875" algn="just">
              <a:lnSpc>
                <a:spcPct val="120000"/>
              </a:lnSpc>
            </a:pPr>
            <a:r>
              <a:rPr lang="fr-BE" sz="2000" dirty="0"/>
              <a:t> </a:t>
            </a:r>
            <a:r>
              <a:rPr lang="fr-BE" sz="1600" dirty="0"/>
              <a:t>« La </a:t>
            </a:r>
            <a:r>
              <a:rPr lang="fr-BE" sz="1600" dirty="0" err="1"/>
              <a:t>mythocritique</a:t>
            </a:r>
            <a:r>
              <a:rPr lang="fr-BE" sz="1600" dirty="0"/>
              <a:t> […] pose que tout “récit” (littéraire bien sûr, mais aussi dans d’autres langages : musical, scénique, pictural, etc.) entretient une relation étroite avec le </a:t>
            </a:r>
            <a:r>
              <a:rPr lang="fr-BE" sz="1600" i="1" dirty="0" err="1"/>
              <a:t>sermo</a:t>
            </a:r>
            <a:r>
              <a:rPr lang="fr-BE" sz="1600" i="1" dirty="0"/>
              <a:t> </a:t>
            </a:r>
            <a:r>
              <a:rPr lang="fr-BE" sz="1600" i="1" dirty="0" err="1"/>
              <a:t>mythicus</a:t>
            </a:r>
            <a:r>
              <a:rPr lang="fr-BE" sz="1600" dirty="0"/>
              <a:t>, le mythe. Le mythe serait en quelque sorte le modèle matriciel de tout récit, structuré par des schémas et archétypes fondamentaux de la psyché du </a:t>
            </a:r>
            <a:r>
              <a:rPr lang="fr-BE" sz="1600" i="1" dirty="0"/>
              <a:t>sapiens </a:t>
            </a:r>
            <a:r>
              <a:rPr lang="fr-BE" sz="1600" i="1" dirty="0" err="1"/>
              <a:t>sapiens</a:t>
            </a:r>
            <a:r>
              <a:rPr lang="fr-BE" sz="1600" dirty="0"/>
              <a:t>, la nôtre » (G. Durand). Peu à peu, chez Durand, les mythes ethno-religieux deviennent le simple nom d’une structure de l’imaginaire, fonctionnant comme un indice invitant à rechercher cette structure sous le texte, qui lui donnerait son sens profond. Pierre Brunel reprend la méthode en l’ancrant dans le champ littéraire et en mettant entre parenthèses la dimension anthropologique et philosophique de la </a:t>
            </a:r>
            <a:r>
              <a:rPr lang="fr-BE" sz="1600" dirty="0" err="1"/>
              <a:t>mythocritique</a:t>
            </a:r>
            <a:r>
              <a:rPr lang="fr-BE" sz="1600" dirty="0"/>
              <a:t> de Durand : la </a:t>
            </a:r>
            <a:r>
              <a:rPr lang="fr-BE" sz="1600" dirty="0" err="1"/>
              <a:t>mythocritique</a:t>
            </a:r>
            <a:r>
              <a:rPr lang="fr-BE" sz="1600" dirty="0"/>
              <a:t> selon Brunel consiste à étudier « l’irradiation » d’un mythe « émergeant » dans un texte en prenant garde à sa « flexibilité », pour reprendre les trois principes célèbres définis par cet auteur. La </a:t>
            </a:r>
            <a:r>
              <a:rPr lang="fr-BE" sz="1600" dirty="0" err="1"/>
              <a:t>mythocritique</a:t>
            </a:r>
            <a:r>
              <a:rPr lang="fr-BE" sz="1600" dirty="0"/>
              <a:t> vise à mettre en évidence, dans une œuvre littéraire, les mythes directeurs et leurs transformations significatives.</a:t>
            </a:r>
          </a:p>
          <a:p>
            <a:pPr marL="269875" algn="just">
              <a:lnSpc>
                <a:spcPct val="120000"/>
              </a:lnSpc>
            </a:pPr>
            <a:endParaRPr lang="fr-BE" sz="2000" b="1" dirty="0">
              <a:solidFill>
                <a:prstClr val="black"/>
              </a:solidFill>
            </a:endParaRPr>
          </a:p>
          <a:p>
            <a:pPr marL="269875" algn="just">
              <a:lnSpc>
                <a:spcPct val="120000"/>
              </a:lnSpc>
            </a:pPr>
            <a:r>
              <a:rPr lang="fr-BE" sz="2000" b="1" dirty="0" err="1">
                <a:solidFill>
                  <a:prstClr val="black"/>
                </a:solidFill>
              </a:rPr>
              <a:t>Mythanalyse</a:t>
            </a:r>
            <a:r>
              <a:rPr lang="fr-BE" sz="2000" b="1" dirty="0">
                <a:solidFill>
                  <a:prstClr val="black"/>
                </a:solidFill>
              </a:rPr>
              <a:t> (Denis de Rougemont et Gilbert Durand)</a:t>
            </a:r>
          </a:p>
          <a:p>
            <a:pPr marL="269875" algn="just">
              <a:lnSpc>
                <a:spcPct val="120000"/>
              </a:lnSpc>
            </a:pPr>
            <a:r>
              <a:rPr lang="fr-BE" sz="1600" dirty="0">
                <a:solidFill>
                  <a:prstClr val="black"/>
                </a:solidFill>
              </a:rPr>
              <a:t>Analyse de la prégnance d’un mythe ou d’une figure mythique dans un contexte socio-culturel donné: </a:t>
            </a:r>
            <a:r>
              <a:rPr lang="fr-BE" sz="1600" dirty="0" err="1">
                <a:solidFill>
                  <a:prstClr val="black"/>
                </a:solidFill>
              </a:rPr>
              <a:t>e.g</a:t>
            </a:r>
            <a:r>
              <a:rPr lang="fr-BE" sz="1600" dirty="0">
                <a:solidFill>
                  <a:prstClr val="black"/>
                </a:solidFill>
              </a:rPr>
              <a:t> le XIXe siècle (romantisme et débuts de l’industrialisation) est placé sous le signe de Prométhée, qui a voulu permettre aux hommes de s’égaler aux dieux en leur volant le feu.</a:t>
            </a:r>
            <a:r>
              <a:rPr lang="fr-BE" sz="1800" dirty="0">
                <a:solidFill>
                  <a:prstClr val="black"/>
                </a:solidFill>
              </a:rPr>
              <a:t> </a:t>
            </a:r>
            <a:r>
              <a:rPr lang="fr-BE" sz="1600" dirty="0"/>
              <a:t>Analyse de la</a:t>
            </a:r>
            <a:r>
              <a:rPr lang="fr-BE" sz="1600" i="1" dirty="0"/>
              <a:t> psyché</a:t>
            </a:r>
            <a:r>
              <a:rPr lang="fr-BE" sz="1600" dirty="0"/>
              <a:t> collective où le mythe décrit l’irruption dramatique d’une force de l’âme dans une société datée. La </a:t>
            </a:r>
            <a:r>
              <a:rPr lang="fr-BE" sz="1600" dirty="0" err="1"/>
              <a:t>mythanalyse</a:t>
            </a:r>
            <a:r>
              <a:rPr lang="fr-BE" sz="1600" dirty="0"/>
              <a:t> étudie les diverses manifestations du mythe à travers la culture, afin d'en tirer non seulement le sens anthropologique, mais le sens sociologique et psychologique. La </a:t>
            </a:r>
            <a:r>
              <a:rPr lang="fr-BE" sz="1600" dirty="0" err="1"/>
              <a:t>mythanalyse</a:t>
            </a:r>
            <a:r>
              <a:rPr lang="fr-BE" sz="1600" dirty="0"/>
              <a:t> s’intéresse aux mouvements de résurgences et de disparitions d’un mythe dans les différentes civilisations et cultures au fil des temps. En comparant les données de la </a:t>
            </a:r>
            <a:r>
              <a:rPr lang="fr-BE" sz="1600" dirty="0" err="1"/>
              <a:t>mythocritique</a:t>
            </a:r>
            <a:r>
              <a:rPr lang="fr-BE" sz="1600" dirty="0"/>
              <a:t>, la </a:t>
            </a:r>
            <a:r>
              <a:rPr lang="fr-BE" sz="1600" dirty="0" err="1"/>
              <a:t>mythanalyse</a:t>
            </a:r>
            <a:r>
              <a:rPr lang="fr-BE" sz="1600" dirty="0"/>
              <a:t> manifeste « les instances mythiques […] latentes et diffuses dans une société ».</a:t>
            </a:r>
          </a:p>
        </p:txBody>
      </p:sp>
      <p:sp>
        <p:nvSpPr>
          <p:cNvPr id="7" name="Titre 1"/>
          <p:cNvSpPr txBox="1">
            <a:spLocks/>
          </p:cNvSpPr>
          <p:nvPr/>
        </p:nvSpPr>
        <p:spPr>
          <a:xfrm>
            <a:off x="604977" y="4073009"/>
            <a:ext cx="12014687" cy="24476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9875" algn="just">
              <a:lnSpc>
                <a:spcPct val="120000"/>
              </a:lnSpc>
            </a:pPr>
            <a:endParaRPr lang="fr-BE" sz="1600" i="1" dirty="0">
              <a:solidFill>
                <a:prstClr val="black"/>
              </a:solidFill>
            </a:endParaRPr>
          </a:p>
        </p:txBody>
      </p:sp>
      <p:sp>
        <p:nvSpPr>
          <p:cNvPr id="11" name="ZoneTexte 10">
            <a:extLst>
              <a:ext uri="{FF2B5EF4-FFF2-40B4-BE49-F238E27FC236}">
                <a16:creationId xmlns:a16="http://schemas.microsoft.com/office/drawing/2014/main" id="{BB7BAB72-095C-5E48-86FA-250FB6E5AF38}"/>
              </a:ext>
            </a:extLst>
          </p:cNvPr>
          <p:cNvSpPr txBox="1"/>
          <p:nvPr/>
        </p:nvSpPr>
        <p:spPr>
          <a:xfrm>
            <a:off x="9449204" y="611376"/>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933218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00974" y="123110"/>
            <a:ext cx="5371652" cy="531101"/>
          </a:xfrm>
        </p:spPr>
        <p:txBody>
          <a:bodyPr>
            <a:normAutofit/>
          </a:bodyPr>
          <a:lstStyle/>
          <a:p>
            <a:r>
              <a:rPr lang="fr-FR" sz="2800" b="1" dirty="0">
                <a:solidFill>
                  <a:srgbClr val="FF0000"/>
                </a:solidFill>
              </a:rPr>
              <a:t>Les sciences du mythe </a:t>
            </a:r>
          </a:p>
        </p:txBody>
      </p:sp>
      <p:sp>
        <p:nvSpPr>
          <p:cNvPr id="14" name="Titre 1"/>
          <p:cNvSpPr txBox="1">
            <a:spLocks/>
          </p:cNvSpPr>
          <p:nvPr/>
        </p:nvSpPr>
        <p:spPr>
          <a:xfrm>
            <a:off x="661721" y="360609"/>
            <a:ext cx="10256649" cy="62863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endParaRPr lang="fr-FR" sz="2000" dirty="0"/>
          </a:p>
          <a:p>
            <a:pPr marL="342900" indent="-342900" algn="just">
              <a:lnSpc>
                <a:spcPct val="120000"/>
              </a:lnSpc>
              <a:buFont typeface="Wingdings" charset="2"/>
              <a:buChar char="v"/>
            </a:pPr>
            <a:r>
              <a:rPr lang="fr-FR" sz="2000" b="1" i="1" dirty="0"/>
              <a:t>Outils bibliographiques</a:t>
            </a:r>
            <a:endParaRPr lang="fr-FR" sz="2000" dirty="0"/>
          </a:p>
          <a:p>
            <a:pPr marL="342900" indent="-342900" algn="just">
              <a:lnSpc>
                <a:spcPct val="120000"/>
              </a:lnSpc>
              <a:buFont typeface="Wingdings" pitchFamily="2" charset="2"/>
              <a:buChar char="§"/>
            </a:pPr>
            <a:r>
              <a:rPr lang="fr-FR" sz="2000" dirty="0"/>
              <a:t>Pour  prendre  connaissance d’un mythe ancien et de ses sources antiques:</a:t>
            </a:r>
          </a:p>
          <a:p>
            <a:pPr marL="889000" algn="just">
              <a:lnSpc>
                <a:spcPct val="120000"/>
              </a:lnSpc>
            </a:pPr>
            <a:r>
              <a:rPr lang="fr-FR" sz="1600" dirty="0"/>
              <a:t>GRIMAL P., </a:t>
            </a:r>
            <a:r>
              <a:rPr lang="fr-FR" sz="1600" i="1" dirty="0"/>
              <a:t>Dictionnaire de la mythologie grecque et romaine,</a:t>
            </a:r>
            <a:r>
              <a:rPr lang="fr-FR" sz="1600" dirty="0"/>
              <a:t> Paris, PUF, 1951 (</a:t>
            </a:r>
            <a:r>
              <a:rPr lang="fr-FR" sz="1600" dirty="0" err="1"/>
              <a:t>rééd</a:t>
            </a:r>
            <a:r>
              <a:rPr lang="fr-FR" sz="1600" dirty="0"/>
              <a:t>. 1999).</a:t>
            </a:r>
          </a:p>
          <a:p>
            <a:pPr marL="342900" indent="-342900" algn="just">
              <a:lnSpc>
                <a:spcPct val="120000"/>
              </a:lnSpc>
              <a:buFont typeface="Wingdings" pitchFamily="2" charset="2"/>
              <a:buChar char="§"/>
            </a:pPr>
            <a:r>
              <a:rPr lang="fr-FR" sz="2000" dirty="0"/>
              <a:t>Pour  prendre  connaissance de  la  fortune  littéraire  d’un  mythe  :</a:t>
            </a:r>
            <a:endParaRPr lang="fr-FR" sz="1600" dirty="0"/>
          </a:p>
          <a:p>
            <a:pPr marL="933450" algn="just">
              <a:lnSpc>
                <a:spcPct val="120000"/>
              </a:lnSpc>
            </a:pPr>
            <a:r>
              <a:rPr lang="fr-FR" sz="1600" dirty="0"/>
              <a:t>BRUNEL P.  (s.  </a:t>
            </a:r>
            <a:r>
              <a:rPr lang="fr-FR" sz="1600" dirty="0" err="1"/>
              <a:t>dir</a:t>
            </a:r>
            <a:r>
              <a:rPr lang="fr-FR" sz="1600" dirty="0"/>
              <a:t>.),  </a:t>
            </a:r>
            <a:r>
              <a:rPr lang="fr-FR" sz="1600" i="1" dirty="0"/>
              <a:t>Dictionnaire  des  mythes  littéraires,</a:t>
            </a:r>
            <a:r>
              <a:rPr lang="fr-FR" sz="1600" dirty="0"/>
              <a:t>  Monaco,  Rocher,  1988.  2e éd.  augmentée  1994  (article  « Orphée »  par  Pierre  Brunel,  p.  1129-1139).</a:t>
            </a:r>
          </a:p>
          <a:p>
            <a:pPr marL="933450" algn="just">
              <a:lnSpc>
                <a:spcPct val="120000"/>
              </a:lnSpc>
            </a:pPr>
            <a:r>
              <a:rPr lang="fr-FR" sz="1600" dirty="0"/>
              <a:t>BONNEFOY Y.  (s.  </a:t>
            </a:r>
            <a:r>
              <a:rPr lang="fr-FR" sz="1600" dirty="0" err="1"/>
              <a:t>dir</a:t>
            </a:r>
            <a:r>
              <a:rPr lang="fr-FR" sz="1600" dirty="0"/>
              <a:t>.),  </a:t>
            </a:r>
            <a:r>
              <a:rPr lang="fr-FR" sz="1600" i="1" dirty="0"/>
              <a:t>Dictionnaire  des  mythologies, </a:t>
            </a:r>
            <a:r>
              <a:rPr lang="fr-FR" sz="1600" dirty="0"/>
              <a:t> Paris,  Flammarion,  1981.</a:t>
            </a:r>
          </a:p>
          <a:p>
            <a:pPr marL="933450" algn="just">
              <a:lnSpc>
                <a:spcPct val="120000"/>
              </a:lnSpc>
            </a:pPr>
            <a:r>
              <a:rPr lang="fr-FR" sz="1600" dirty="0"/>
              <a:t>LAFFONT R.,  BOMPIANI  V.,  </a:t>
            </a:r>
            <a:r>
              <a:rPr lang="fr-FR" sz="1600" i="1" dirty="0"/>
              <a:t>Le  nouveau  dictionnaire  des  œuvres  de  tous  les temps  et  de  tous  les  pays (auteurs  nés  avant  1900),</a:t>
            </a:r>
            <a:r>
              <a:rPr lang="fr-FR" sz="1600" dirty="0"/>
              <a:t>  Paris,  Robert-Laffont, « Bouquins »,  1994.</a:t>
            </a:r>
          </a:p>
          <a:p>
            <a:pPr marL="933450" algn="just">
              <a:lnSpc>
                <a:spcPct val="120000"/>
              </a:lnSpc>
            </a:pPr>
            <a:r>
              <a:rPr lang="fr-FR" sz="1600" dirty="0"/>
              <a:t>LAFFONT R.,  BOMPIANI  V., </a:t>
            </a:r>
            <a:r>
              <a:rPr lang="fr-FR" sz="1600" i="1" dirty="0"/>
              <a:t> Dictionnaire  des  personnages  littéraires  et dramatiques  de  tous  les  temps  et  de  tous  les  pays  :  poésie,  théâtre,  roman, musique,</a:t>
            </a:r>
            <a:r>
              <a:rPr lang="fr-FR" sz="1600" dirty="0"/>
              <a:t>  Paris,  Robert-Laffont,  « Bouquins »,  1994.</a:t>
            </a:r>
          </a:p>
          <a:p>
            <a:pPr marL="342900" indent="-342900" algn="just">
              <a:lnSpc>
                <a:spcPct val="120000"/>
              </a:lnSpc>
              <a:buFont typeface="Wingdings" pitchFamily="2" charset="2"/>
              <a:buChar char="§"/>
            </a:pPr>
            <a:r>
              <a:rPr lang="fr-FR" sz="2000" dirty="0" err="1"/>
              <a:t>Mythocritique</a:t>
            </a:r>
            <a:r>
              <a:rPr lang="fr-FR" sz="2000" dirty="0"/>
              <a:t> (étude des rapports entre mythe et récit)</a:t>
            </a:r>
            <a:endParaRPr lang="fr-FR" sz="1600" dirty="0"/>
          </a:p>
          <a:p>
            <a:pPr marL="901700" algn="just">
              <a:lnSpc>
                <a:spcPct val="120000"/>
              </a:lnSpc>
            </a:pPr>
            <a:r>
              <a:rPr lang="fr-BE" sz="1600" dirty="0"/>
              <a:t>BLUMENBERG H., </a:t>
            </a:r>
            <a:r>
              <a:rPr lang="fr-BE" sz="1600" i="1" dirty="0"/>
              <a:t>La Raison du mythe</a:t>
            </a:r>
            <a:r>
              <a:rPr lang="fr-BE" sz="1600" dirty="0"/>
              <a:t>, Paris, Gallimard, « Bibliothèque de philosophie », 2005.</a:t>
            </a:r>
            <a:endParaRPr lang="fr-FR" sz="1600" dirty="0"/>
          </a:p>
          <a:p>
            <a:pPr marL="901700" algn="just">
              <a:lnSpc>
                <a:spcPct val="120000"/>
              </a:lnSpc>
            </a:pPr>
            <a:r>
              <a:rPr lang="fr-FR" sz="1600" dirty="0"/>
              <a:t>BOBLET M.-H., </a:t>
            </a:r>
            <a:r>
              <a:rPr lang="fr-BE" sz="1600" i="1" dirty="0"/>
              <a:t>Chances du roman, charmes du mythe. Versions et subversions du mythe dans la fiction francophone depuis 1950</a:t>
            </a:r>
            <a:r>
              <a:rPr lang="fr-BE" sz="1600" dirty="0"/>
              <a:t>, Paris, Presses de la Sorbonne Nouvelle, 2013.</a:t>
            </a:r>
          </a:p>
          <a:p>
            <a:pPr marL="901700" algn="just">
              <a:lnSpc>
                <a:spcPct val="120000"/>
              </a:lnSpc>
            </a:pPr>
            <a:r>
              <a:rPr lang="fr-FR" sz="1600" dirty="0">
                <a:hlinkClick r:id="rId2"/>
              </a:rPr>
              <a:t>CHAUVIN D.,  SIGANOS  A.,  WALTER A.  (</a:t>
            </a:r>
            <a:r>
              <a:rPr lang="fr-FR" sz="1600" dirty="0" err="1">
                <a:hlinkClick r:id="rId2"/>
              </a:rPr>
              <a:t>dir</a:t>
            </a:r>
            <a:r>
              <a:rPr lang="fr-FR" sz="1600" dirty="0">
                <a:hlinkClick r:id="rId2"/>
              </a:rPr>
              <a:t>.),  </a:t>
            </a:r>
            <a:r>
              <a:rPr lang="fr-FR" sz="1600" i="1" dirty="0">
                <a:hlinkClick r:id="rId2"/>
              </a:rPr>
              <a:t>Questions  de  </a:t>
            </a:r>
            <a:r>
              <a:rPr lang="fr-FR" sz="1600" i="1" dirty="0" err="1">
                <a:hlinkClick r:id="rId2"/>
              </a:rPr>
              <a:t>mythocritique</a:t>
            </a:r>
            <a:r>
              <a:rPr lang="fr-FR" sz="1600" i="1" dirty="0">
                <a:hlinkClick r:id="rId2"/>
              </a:rPr>
              <a:t>.</a:t>
            </a:r>
            <a:r>
              <a:rPr lang="fr-FR" sz="1600" dirty="0">
                <a:hlinkClick r:id="rId2"/>
              </a:rPr>
              <a:t> </a:t>
            </a:r>
            <a:r>
              <a:rPr lang="fr-FR" sz="1600" i="1" dirty="0">
                <a:hlinkClick r:id="rId2"/>
              </a:rPr>
              <a:t>Dictionnaire,</a:t>
            </a:r>
            <a:r>
              <a:rPr lang="fr-FR" sz="1600" dirty="0">
                <a:hlinkClick r:id="rId2"/>
              </a:rPr>
              <a:t>  Paris,  Imago,  2005.</a:t>
            </a:r>
            <a:endParaRPr lang="fr-FR" sz="1600" dirty="0"/>
          </a:p>
          <a:p>
            <a:pPr marL="901700" algn="just">
              <a:lnSpc>
                <a:spcPct val="120000"/>
              </a:lnSpc>
            </a:pPr>
            <a:r>
              <a:rPr lang="fr-BE" sz="1600" dirty="0"/>
              <a:t>DE ROMILLY J., </a:t>
            </a:r>
            <a:r>
              <a:rPr lang="fr-BE" sz="1600" i="1" dirty="0"/>
              <a:t>Héros tragiques, héros lyriques</a:t>
            </a:r>
            <a:r>
              <a:rPr lang="fr-BE" sz="1600" dirty="0"/>
              <a:t>, Paris, </a:t>
            </a:r>
            <a:r>
              <a:rPr lang="fr-BE" sz="1600" dirty="0" err="1"/>
              <a:t>Fata</a:t>
            </a:r>
            <a:r>
              <a:rPr lang="fr-BE" sz="1600" dirty="0"/>
              <a:t> Morgana, 2000.</a:t>
            </a:r>
          </a:p>
          <a:p>
            <a:pPr marL="901700" algn="just">
              <a:lnSpc>
                <a:spcPct val="120000"/>
              </a:lnSpc>
            </a:pPr>
            <a:r>
              <a:rPr lang="fr-BE" sz="1600" dirty="0"/>
              <a:t>MONNEYRON F. &amp; THOMAS J., </a:t>
            </a:r>
            <a:r>
              <a:rPr lang="fr-BE" sz="1600" i="1" dirty="0"/>
              <a:t>Mythes et littérature </a:t>
            </a:r>
            <a:r>
              <a:rPr lang="fr-BE" sz="1600" dirty="0"/>
              <a:t>, Paris, P.U.F., « Que sais-je? », 2002.</a:t>
            </a:r>
          </a:p>
          <a:p>
            <a:pPr marL="901700" algn="just">
              <a:lnSpc>
                <a:spcPct val="120000"/>
              </a:lnSpc>
            </a:pPr>
            <a:r>
              <a:rPr lang="fr-BE" sz="1600" dirty="0"/>
              <a:t>SIGANOS A., </a:t>
            </a:r>
            <a:r>
              <a:rPr lang="fr-BE" sz="1600" i="1" dirty="0"/>
              <a:t>Mythe et écriture. La nostalgie de l’archaïque </a:t>
            </a:r>
            <a:r>
              <a:rPr lang="fr-BE" sz="1600" dirty="0"/>
              <a:t>, Paris, P.U.F., 1999.</a:t>
            </a:r>
          </a:p>
          <a:p>
            <a:pPr marL="901700" algn="just">
              <a:lnSpc>
                <a:spcPct val="120000"/>
              </a:lnSpc>
            </a:pPr>
            <a:r>
              <a:rPr lang="fr-BE" sz="1600" dirty="0"/>
              <a:t>WUNENBURGER J.-J.(s. </a:t>
            </a:r>
            <a:r>
              <a:rPr lang="fr-BE" sz="1600" dirty="0" err="1"/>
              <a:t>dir</a:t>
            </a:r>
            <a:r>
              <a:rPr lang="fr-BE" sz="1600" dirty="0"/>
              <a:t>.), </a:t>
            </a:r>
            <a:r>
              <a:rPr lang="fr-BE" sz="1600" i="1" dirty="0"/>
              <a:t>Art, mythe et création,</a:t>
            </a:r>
            <a:r>
              <a:rPr lang="fr-BE" sz="1600" dirty="0"/>
              <a:t> Dijon, E.U.D., 1998.</a:t>
            </a:r>
          </a:p>
        </p:txBody>
      </p:sp>
      <p:sp>
        <p:nvSpPr>
          <p:cNvPr id="5" name="ZoneTexte 4">
            <a:extLst>
              <a:ext uri="{FF2B5EF4-FFF2-40B4-BE49-F238E27FC236}">
                <a16:creationId xmlns:a16="http://schemas.microsoft.com/office/drawing/2014/main" id="{5551C5C4-57AE-6A48-B63A-1525054E48F9}"/>
              </a:ext>
            </a:extLst>
          </p:cNvPr>
          <p:cNvSpPr txBox="1"/>
          <p:nvPr/>
        </p:nvSpPr>
        <p:spPr>
          <a:xfrm>
            <a:off x="9406153" y="59721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891074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000974" y="123110"/>
            <a:ext cx="5371652" cy="531101"/>
          </a:xfrm>
        </p:spPr>
        <p:txBody>
          <a:bodyPr>
            <a:normAutofit/>
          </a:bodyPr>
          <a:lstStyle/>
          <a:p>
            <a:r>
              <a:rPr lang="fr-FR" sz="2800" b="1" dirty="0">
                <a:solidFill>
                  <a:srgbClr val="FF0000"/>
                </a:solidFill>
              </a:rPr>
              <a:t>Les sciences du mythe </a:t>
            </a:r>
          </a:p>
        </p:txBody>
      </p:sp>
      <p:sp>
        <p:nvSpPr>
          <p:cNvPr id="14" name="Titre 1"/>
          <p:cNvSpPr txBox="1">
            <a:spLocks/>
          </p:cNvSpPr>
          <p:nvPr/>
        </p:nvSpPr>
        <p:spPr>
          <a:xfrm>
            <a:off x="661721" y="991673"/>
            <a:ext cx="10256649" cy="4625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endParaRPr lang="fr-FR" sz="2000" dirty="0"/>
          </a:p>
          <a:p>
            <a:pPr marL="342900" indent="-342900" algn="just">
              <a:lnSpc>
                <a:spcPct val="120000"/>
              </a:lnSpc>
              <a:buFont typeface="Wingdings" charset="2"/>
              <a:buChar char="v"/>
            </a:pPr>
            <a:r>
              <a:rPr lang="fr-FR" sz="2000" b="1" i="1" dirty="0"/>
              <a:t>Outils bibliographiques (suite)</a:t>
            </a:r>
            <a:endParaRPr lang="fr-FR" sz="1600" dirty="0"/>
          </a:p>
          <a:p>
            <a:pPr marL="342900" indent="-342900" algn="just">
              <a:lnSpc>
                <a:spcPct val="120000"/>
              </a:lnSpc>
              <a:buFont typeface="Wingdings" pitchFamily="2" charset="2"/>
              <a:buChar char="§"/>
            </a:pPr>
            <a:r>
              <a:rPr lang="fr-FR" sz="2000" dirty="0" err="1"/>
              <a:t>Mythocritique</a:t>
            </a:r>
            <a:r>
              <a:rPr lang="fr-FR" sz="2000" dirty="0"/>
              <a:t> (étude des rapports entre mythe et récit)</a:t>
            </a:r>
            <a:endParaRPr lang="fr-FR" sz="1600" dirty="0"/>
          </a:p>
          <a:p>
            <a:pPr marL="901700" algn="just">
              <a:lnSpc>
                <a:spcPct val="120000"/>
              </a:lnSpc>
            </a:pPr>
            <a:r>
              <a:rPr lang="fr-BE" sz="1600" dirty="0">
                <a:hlinkClick r:id="rId2"/>
              </a:rPr>
              <a:t>GÉLY V., « Pour une </a:t>
            </a:r>
            <a:r>
              <a:rPr lang="fr-BE" sz="1600" dirty="0" err="1">
                <a:hlinkClick r:id="rId2"/>
              </a:rPr>
              <a:t>mythopoétique</a:t>
            </a:r>
            <a:r>
              <a:rPr lang="fr-BE" sz="1600" dirty="0">
                <a:hlinkClick r:id="rId2"/>
              </a:rPr>
              <a:t> : quelques propositions sur les rapports entre mythe et </a:t>
            </a:r>
            <a:r>
              <a:rPr lang="en-US" sz="1600" dirty="0">
                <a:hlinkClick r:id="rId2"/>
              </a:rPr>
              <a:t>fiction », SFLGC, </a:t>
            </a:r>
            <a:r>
              <a:rPr lang="en-US" sz="1600" i="1" dirty="0" err="1">
                <a:hlinkClick r:id="rId2"/>
              </a:rPr>
              <a:t>Vox</a:t>
            </a:r>
            <a:r>
              <a:rPr lang="en-US" sz="1600" i="1" dirty="0">
                <a:hlinkClick r:id="rId2"/>
              </a:rPr>
              <a:t> </a:t>
            </a:r>
            <a:r>
              <a:rPr lang="en-US" sz="1600" i="1" dirty="0" err="1">
                <a:hlinkClick r:id="rId2"/>
              </a:rPr>
              <a:t>Poetica</a:t>
            </a:r>
            <a:r>
              <a:rPr lang="en-US" sz="1600" dirty="0">
                <a:hlinkClick r:id="rId2"/>
              </a:rPr>
              <a:t>, 2006</a:t>
            </a:r>
            <a:r>
              <a:rPr lang="en-US" sz="1600" dirty="0"/>
              <a:t>.</a:t>
            </a:r>
          </a:p>
          <a:p>
            <a:pPr marL="901700" algn="just">
              <a:lnSpc>
                <a:spcPct val="120000"/>
              </a:lnSpc>
            </a:pPr>
            <a:r>
              <a:rPr lang="fr-BE" sz="1600" dirty="0"/>
              <a:t>LÉONARD-ROQUES V., (</a:t>
            </a:r>
            <a:r>
              <a:rPr lang="fr-BE" sz="1600" dirty="0" err="1"/>
              <a:t>dir</a:t>
            </a:r>
            <a:r>
              <a:rPr lang="fr-BE" sz="1600" dirty="0"/>
              <a:t>.), </a:t>
            </a:r>
            <a:r>
              <a:rPr lang="fr-BE" sz="1600" i="1" dirty="0"/>
              <a:t>Figures mythiques. Fabrique et métamorphoses</a:t>
            </a:r>
            <a:r>
              <a:rPr lang="fr-BE" sz="1600" dirty="0"/>
              <a:t>, Clermont-Ferrand, Presses universitaires Blaise Pascal, « Littératures », 2008.</a:t>
            </a:r>
          </a:p>
          <a:p>
            <a:pPr marL="901700" algn="just">
              <a:lnSpc>
                <a:spcPct val="120000"/>
              </a:lnSpc>
            </a:pPr>
            <a:r>
              <a:rPr lang="fr-FR" sz="1600" dirty="0"/>
              <a:t>MONNEYRON F. &amp;  THOMAS  J.,  </a:t>
            </a:r>
            <a:r>
              <a:rPr lang="fr-FR" sz="1600" i="1" dirty="0"/>
              <a:t>Mythes  et  littérature, </a:t>
            </a:r>
            <a:r>
              <a:rPr lang="fr-FR" sz="1600" dirty="0"/>
              <a:t> Paris,  P.U.F.,  « Que  sais-je ? »,  2002.</a:t>
            </a:r>
          </a:p>
          <a:p>
            <a:pPr marL="901700" algn="just">
              <a:lnSpc>
                <a:spcPct val="120000"/>
              </a:lnSpc>
            </a:pPr>
            <a:r>
              <a:rPr lang="fr-BE" sz="1600" dirty="0"/>
              <a:t>PARIZET S., </a:t>
            </a:r>
            <a:r>
              <a:rPr lang="fr-BE" sz="1600" i="1" dirty="0"/>
              <a:t>Mythe et littérature</a:t>
            </a:r>
            <a:r>
              <a:rPr lang="fr-BE" sz="1600" dirty="0"/>
              <a:t>, Paris, SFLGC, 2008.</a:t>
            </a:r>
          </a:p>
          <a:p>
            <a:pPr marL="901700" algn="just">
              <a:lnSpc>
                <a:spcPct val="120000"/>
              </a:lnSpc>
            </a:pPr>
            <a:r>
              <a:rPr lang="fr-FR" sz="1600" dirty="0"/>
              <a:t>WUNENBURGER J.-J.(s.  </a:t>
            </a:r>
            <a:r>
              <a:rPr lang="fr-FR" sz="1600" dirty="0" err="1"/>
              <a:t>dir</a:t>
            </a:r>
            <a:r>
              <a:rPr lang="fr-FR" sz="1600" dirty="0"/>
              <a:t>.),  </a:t>
            </a:r>
            <a:r>
              <a:rPr lang="fr-FR" sz="1600" i="1" dirty="0"/>
              <a:t>Art,  mythe  et  création,</a:t>
            </a:r>
            <a:r>
              <a:rPr lang="fr-FR" sz="1600" dirty="0"/>
              <a:t>  Dijon,  E.U.D.,  1998.</a:t>
            </a:r>
          </a:p>
          <a:p>
            <a:pPr marL="901700" algn="just">
              <a:lnSpc>
                <a:spcPct val="120000"/>
              </a:lnSpc>
            </a:pPr>
            <a:r>
              <a:rPr lang="fr-FR" sz="1600" dirty="0"/>
              <a:t>SIGANOS  A.,  </a:t>
            </a:r>
            <a:r>
              <a:rPr lang="fr-FR" sz="1600" i="1" dirty="0"/>
              <a:t>Mythe  et  écriture.  La  nostalgie  de  l’archaïque, </a:t>
            </a:r>
            <a:r>
              <a:rPr lang="fr-FR" sz="1600" dirty="0"/>
              <a:t> Paris,  P.U.F.,  1999.</a:t>
            </a:r>
          </a:p>
          <a:p>
            <a:pPr marL="901700" algn="just">
              <a:lnSpc>
                <a:spcPct val="120000"/>
              </a:lnSpc>
            </a:pPr>
            <a:r>
              <a:rPr lang="fr-FR" sz="1600" dirty="0"/>
              <a:t>WUNENBURGER J.-J. (</a:t>
            </a:r>
            <a:r>
              <a:rPr lang="fr-FR" sz="1600" dirty="0" err="1"/>
              <a:t>dir</a:t>
            </a:r>
            <a:r>
              <a:rPr lang="fr-FR" sz="1600" dirty="0"/>
              <a:t>.),  </a:t>
            </a:r>
            <a:r>
              <a:rPr lang="fr-FR" sz="1600" i="1" dirty="0"/>
              <a:t>Art,  mythe  et  création,</a:t>
            </a:r>
            <a:r>
              <a:rPr lang="fr-FR" sz="1600" dirty="0"/>
              <a:t>  Dijon,  E.U.D.,  1998.</a:t>
            </a:r>
          </a:p>
          <a:p>
            <a:pPr marL="901700" algn="just">
              <a:lnSpc>
                <a:spcPct val="120000"/>
              </a:lnSpc>
            </a:pPr>
            <a:r>
              <a:rPr lang="fr-BE" sz="1600" dirty="0">
                <a:solidFill>
                  <a:prstClr val="black"/>
                </a:solidFill>
              </a:rPr>
              <a:t>THOMAS J., </a:t>
            </a:r>
            <a:r>
              <a:rPr lang="fr-BE" sz="1600" i="1" dirty="0">
                <a:solidFill>
                  <a:prstClr val="black"/>
                </a:solidFill>
              </a:rPr>
              <a:t>Les mythes gréco-romains ou la force de l’imaginaire. Les récits de la construction de soi et du monde,</a:t>
            </a:r>
            <a:r>
              <a:rPr lang="fr-BE" sz="1600" dirty="0">
                <a:solidFill>
                  <a:prstClr val="black"/>
                </a:solidFill>
              </a:rPr>
              <a:t> Louvain-la-Neuve, </a:t>
            </a:r>
            <a:r>
              <a:rPr lang="fr-BE" sz="1600" dirty="0" err="1">
                <a:solidFill>
                  <a:prstClr val="black"/>
                </a:solidFill>
              </a:rPr>
              <a:t>Academia-L’Harmattan</a:t>
            </a:r>
            <a:r>
              <a:rPr lang="fr-BE" sz="1600" dirty="0">
                <a:solidFill>
                  <a:prstClr val="black"/>
                </a:solidFill>
              </a:rPr>
              <a:t>, 2017 (Coll. </a:t>
            </a:r>
            <a:r>
              <a:rPr lang="fr-BE" sz="1600" i="1">
                <a:solidFill>
                  <a:prstClr val="black"/>
                </a:solidFill>
              </a:rPr>
              <a:t>Imaginaires</a:t>
            </a:r>
            <a:r>
              <a:rPr lang="fr-BE" sz="1600">
                <a:solidFill>
                  <a:prstClr val="black"/>
                </a:solidFill>
              </a:rPr>
              <a:t>).</a:t>
            </a:r>
            <a:endParaRPr lang="fr-FR" sz="1600" dirty="0"/>
          </a:p>
          <a:p>
            <a:pPr marL="342900" indent="-342900" algn="just">
              <a:lnSpc>
                <a:spcPct val="120000"/>
              </a:lnSpc>
              <a:buFont typeface="Wingdings" pitchFamily="2" charset="2"/>
              <a:buChar char="§"/>
            </a:pPr>
            <a:r>
              <a:rPr lang="fr-FR" sz="2000" dirty="0"/>
              <a:t>Pour  le plaisir:</a:t>
            </a:r>
          </a:p>
          <a:p>
            <a:pPr marL="889000" algn="just">
              <a:lnSpc>
                <a:spcPct val="120000"/>
              </a:lnSpc>
            </a:pPr>
            <a:r>
              <a:rPr lang="fr-FR" sz="1600" dirty="0"/>
              <a:t>PELLEGRINO F.,  </a:t>
            </a:r>
            <a:r>
              <a:rPr lang="fr-FR" sz="1600" i="1" dirty="0"/>
              <a:t>Mondes  lointains  et  imaginaires,</a:t>
            </a:r>
            <a:r>
              <a:rPr lang="fr-FR" sz="1600" dirty="0"/>
              <a:t>  Paris,  Hazan,  2006.</a:t>
            </a:r>
          </a:p>
          <a:p>
            <a:pPr marL="342900" indent="-342900" algn="just">
              <a:lnSpc>
                <a:spcPct val="120000"/>
              </a:lnSpc>
              <a:buFont typeface="Wingdings" pitchFamily="2" charset="2"/>
              <a:buChar char="§"/>
            </a:pPr>
            <a:r>
              <a:rPr lang="fr-FR" sz="2000" dirty="0">
                <a:hlinkClick r:id="rId3"/>
              </a:rPr>
              <a:t>Bibliographie sélective sur le mythe d’Orphée</a:t>
            </a:r>
            <a:endParaRPr lang="fr-FR" sz="2000" dirty="0"/>
          </a:p>
        </p:txBody>
      </p:sp>
      <p:sp>
        <p:nvSpPr>
          <p:cNvPr id="5" name="ZoneTexte 4">
            <a:extLst>
              <a:ext uri="{FF2B5EF4-FFF2-40B4-BE49-F238E27FC236}">
                <a16:creationId xmlns:a16="http://schemas.microsoft.com/office/drawing/2014/main" id="{EBF64ED1-33CC-6E46-AFF7-8BB26A10C782}"/>
              </a:ext>
            </a:extLst>
          </p:cNvPr>
          <p:cNvSpPr txBox="1"/>
          <p:nvPr/>
        </p:nvSpPr>
        <p:spPr>
          <a:xfrm>
            <a:off x="9406153" y="59721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307892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10173" y="545784"/>
            <a:ext cx="5371652" cy="531101"/>
          </a:xfrm>
        </p:spPr>
        <p:txBody>
          <a:bodyPr>
            <a:normAutofit/>
          </a:bodyPr>
          <a:lstStyle/>
          <a:p>
            <a:r>
              <a:rPr lang="fr-FR" sz="2800" b="1" dirty="0">
                <a:solidFill>
                  <a:srgbClr val="FF0000"/>
                </a:solidFill>
              </a:rPr>
              <a:t>Les sciences du mythe </a:t>
            </a:r>
          </a:p>
        </p:txBody>
      </p:sp>
      <p:sp>
        <p:nvSpPr>
          <p:cNvPr id="14" name="Titre 1"/>
          <p:cNvSpPr txBox="1">
            <a:spLocks/>
          </p:cNvSpPr>
          <p:nvPr/>
        </p:nvSpPr>
        <p:spPr>
          <a:xfrm>
            <a:off x="2936837" y="1937657"/>
            <a:ext cx="7842325" cy="2732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fr-FR" sz="2000" dirty="0"/>
              <a:t>Objectifs:</a:t>
            </a:r>
          </a:p>
          <a:p>
            <a:pPr marL="342900" indent="-342900" algn="just">
              <a:lnSpc>
                <a:spcPct val="120000"/>
              </a:lnSpc>
              <a:buFont typeface="Wingdings" charset="2"/>
              <a:buChar char="v"/>
            </a:pPr>
            <a:endParaRPr lang="fr-FR" sz="2000" dirty="0"/>
          </a:p>
          <a:p>
            <a:pPr marL="342900" indent="-342900" algn="just">
              <a:lnSpc>
                <a:spcPct val="120000"/>
              </a:lnSpc>
              <a:buFont typeface="Wingdings" charset="2"/>
              <a:buChar char="v"/>
            </a:pPr>
            <a:r>
              <a:rPr lang="fr-FR" sz="2000" dirty="0"/>
              <a:t>Donner une définition opératoire du mythe</a:t>
            </a:r>
          </a:p>
          <a:p>
            <a:pPr marL="342900" indent="-342900" algn="just">
              <a:lnSpc>
                <a:spcPct val="120000"/>
              </a:lnSpc>
              <a:buFont typeface="Wingdings" charset="2"/>
              <a:buChar char="v"/>
            </a:pPr>
            <a:r>
              <a:rPr lang="fr-FR" sz="2000" dirty="0"/>
              <a:t>Les discours critiques sur les mythes</a:t>
            </a:r>
          </a:p>
          <a:p>
            <a:pPr marL="2133600" indent="-342900" algn="just">
              <a:lnSpc>
                <a:spcPct val="120000"/>
              </a:lnSpc>
              <a:buFont typeface="Arial" panose="020B0604020202020204" pitchFamily="34" charset="0"/>
              <a:buChar char="•"/>
            </a:pPr>
            <a:r>
              <a:rPr lang="fr-FR" sz="2000" dirty="0"/>
              <a:t> Antiquité</a:t>
            </a:r>
          </a:p>
          <a:p>
            <a:pPr marL="2133600" indent="-342900" algn="just">
              <a:lnSpc>
                <a:spcPct val="120000"/>
              </a:lnSpc>
              <a:buFont typeface="Arial" panose="020B0604020202020204" pitchFamily="34" charset="0"/>
              <a:buChar char="•"/>
            </a:pPr>
            <a:r>
              <a:rPr lang="fr-FR" sz="2000" dirty="0"/>
              <a:t>Du Moyen âge à la fin du XIXe siècle</a:t>
            </a:r>
          </a:p>
          <a:p>
            <a:pPr marL="2133600" indent="-342900" algn="just">
              <a:lnSpc>
                <a:spcPct val="120000"/>
              </a:lnSpc>
              <a:buFont typeface="Arial" panose="020B0604020202020204" pitchFamily="34" charset="0"/>
              <a:buChar char="•"/>
            </a:pPr>
            <a:r>
              <a:rPr lang="fr-FR" sz="2000" dirty="0"/>
              <a:t>Époque contemporaine</a:t>
            </a:r>
          </a:p>
        </p:txBody>
      </p:sp>
      <p:sp>
        <p:nvSpPr>
          <p:cNvPr id="5" name="ZoneTexte 4">
            <a:extLst>
              <a:ext uri="{FF2B5EF4-FFF2-40B4-BE49-F238E27FC236}">
                <a16:creationId xmlns:a16="http://schemas.microsoft.com/office/drawing/2014/main" id="{AA001E6E-BC16-FB49-90E5-7165298AF2AA}"/>
              </a:ext>
            </a:extLst>
          </p:cNvPr>
          <p:cNvSpPr txBox="1"/>
          <p:nvPr/>
        </p:nvSpPr>
        <p:spPr>
          <a:xfrm>
            <a:off x="9406153" y="59721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85675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1133137" y="1598384"/>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 (Christophe Vielle)</a:t>
            </a:r>
          </a:p>
        </p:txBody>
      </p:sp>
      <p:sp>
        <p:nvSpPr>
          <p:cNvPr id="10" name="Titre 1"/>
          <p:cNvSpPr txBox="1">
            <a:spLocks/>
          </p:cNvSpPr>
          <p:nvPr/>
        </p:nvSpPr>
        <p:spPr>
          <a:xfrm>
            <a:off x="1920237" y="2491945"/>
            <a:ext cx="8679076" cy="34769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r>
              <a:rPr lang="fr-FR" sz="2000" dirty="0"/>
              <a:t>Dans le contexte de sociétés données, le mythe s’identifie d’abord comme un ensemble d’histoires traditionnelles présentées comme vraies.</a:t>
            </a:r>
          </a:p>
          <a:p>
            <a:pPr marL="342900" indent="-342900" algn="just">
              <a:lnSpc>
                <a:spcPct val="120000"/>
              </a:lnSpc>
              <a:buFontTx/>
              <a:buChar char="-"/>
            </a:pPr>
            <a:r>
              <a:rPr lang="fr-FR" sz="2000" dirty="0"/>
              <a:t>Les acteurs sont des dieux, des héros, des êtres vivants plus ou moins surnaturels.</a:t>
            </a:r>
          </a:p>
          <a:p>
            <a:pPr marL="342900" indent="-342900" algn="just">
              <a:lnSpc>
                <a:spcPct val="120000"/>
              </a:lnSpc>
              <a:buFontTx/>
              <a:buChar char="-"/>
            </a:pPr>
            <a:r>
              <a:rPr lang="fr-FR" sz="2000" dirty="0"/>
              <a:t>Les événements sont censés s’être déroulés dans un passé primordial (au-delà de la mémoire historique).</a:t>
            </a:r>
          </a:p>
          <a:p>
            <a:pPr marL="342900" indent="-342900" algn="just">
              <a:lnSpc>
                <a:spcPct val="120000"/>
              </a:lnSpc>
              <a:buFontTx/>
              <a:buChar char="-"/>
            </a:pPr>
            <a:r>
              <a:rPr lang="fr-FR" sz="2000" dirty="0"/>
              <a:t>Leur fonction est la même que celle de nos récits historiques.</a:t>
            </a:r>
          </a:p>
          <a:p>
            <a:pPr marL="342900" indent="-342900" algn="just">
              <a:lnSpc>
                <a:spcPct val="120000"/>
              </a:lnSpc>
              <a:buFontTx/>
              <a:buChar char="-"/>
            </a:pPr>
            <a:endParaRPr lang="fr-FR" sz="2000" dirty="0"/>
          </a:p>
          <a:p>
            <a:pPr marL="342900" indent="-342900" algn="just">
              <a:lnSpc>
                <a:spcPct val="120000"/>
              </a:lnSpc>
              <a:buFontTx/>
              <a:buChar char="-"/>
            </a:pPr>
            <a:r>
              <a:rPr lang="fr-FR" sz="2000" dirty="0"/>
              <a:t>Voir aussi la </a:t>
            </a:r>
            <a:r>
              <a:rPr lang="fr-FR" sz="2000" dirty="0">
                <a:hlinkClick r:id="rId2"/>
              </a:rPr>
              <a:t>définition de Simone Vierne</a:t>
            </a:r>
            <a:endParaRPr lang="fr-FR" sz="2000" dirty="0"/>
          </a:p>
        </p:txBody>
      </p:sp>
      <p:sp>
        <p:nvSpPr>
          <p:cNvPr id="9" name="Titre 1"/>
          <p:cNvSpPr txBox="1">
            <a:spLocks/>
          </p:cNvSpPr>
          <p:nvPr/>
        </p:nvSpPr>
        <p:spPr>
          <a:xfrm>
            <a:off x="3410174" y="742145"/>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6" name="ZoneTexte 5">
            <a:extLst>
              <a:ext uri="{FF2B5EF4-FFF2-40B4-BE49-F238E27FC236}">
                <a16:creationId xmlns:a16="http://schemas.microsoft.com/office/drawing/2014/main" id="{A8930691-CFD9-3C47-B6FF-C87AE1FE1B16}"/>
              </a:ext>
            </a:extLst>
          </p:cNvPr>
          <p:cNvSpPr txBox="1"/>
          <p:nvPr/>
        </p:nvSpPr>
        <p:spPr>
          <a:xfrm>
            <a:off x="9406153" y="59721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08401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361339" y="439058"/>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a:t>
            </a:r>
          </a:p>
        </p:txBody>
      </p:sp>
      <p:sp>
        <p:nvSpPr>
          <p:cNvPr id="10" name="Titre 1"/>
          <p:cNvSpPr txBox="1">
            <a:spLocks/>
          </p:cNvSpPr>
          <p:nvPr/>
        </p:nvSpPr>
        <p:spPr>
          <a:xfrm>
            <a:off x="2822151" y="959941"/>
            <a:ext cx="6861589" cy="12694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r>
              <a:rPr lang="fr-FR" sz="2000" dirty="0"/>
              <a:t>Dans le contexte de sociétés données, le mythe s’identifie d’abord comme un ensemble d’</a:t>
            </a:r>
            <a:r>
              <a:rPr lang="fr-FR" sz="2000" b="1" u="sng" dirty="0"/>
              <a:t>histoires</a:t>
            </a:r>
            <a:r>
              <a:rPr lang="fr-FR" sz="2000" dirty="0"/>
              <a:t> traditionnelles présentées comme vraies.</a:t>
            </a:r>
          </a:p>
        </p:txBody>
      </p:sp>
      <p:sp>
        <p:nvSpPr>
          <p:cNvPr id="9" name="Titre 1"/>
          <p:cNvSpPr txBox="1">
            <a:spLocks/>
          </p:cNvSpPr>
          <p:nvPr/>
        </p:nvSpPr>
        <p:spPr>
          <a:xfrm>
            <a:off x="3307143" y="68596"/>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6" name="Titre 1"/>
          <p:cNvSpPr txBox="1">
            <a:spLocks/>
          </p:cNvSpPr>
          <p:nvPr/>
        </p:nvSpPr>
        <p:spPr>
          <a:xfrm>
            <a:off x="971772" y="2339415"/>
            <a:ext cx="10211699" cy="4522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 typeface="Wingdings" charset="2"/>
              <a:buChar char="§"/>
            </a:pPr>
            <a:r>
              <a:rPr lang="fr-FR" sz="2000" dirty="0"/>
              <a:t>Vladimir </a:t>
            </a:r>
            <a:r>
              <a:rPr lang="fr-FR" sz="2000" cap="small" dirty="0"/>
              <a:t>Propp</a:t>
            </a:r>
            <a:r>
              <a:rPr lang="fr-FR" sz="2000" dirty="0"/>
              <a:t>, </a:t>
            </a:r>
            <a:r>
              <a:rPr lang="fr-FR" sz="2000" i="1" dirty="0"/>
              <a:t>Morphologie du conte </a:t>
            </a:r>
            <a:r>
              <a:rPr lang="fr-FR" sz="2000" dirty="0"/>
              <a:t>(1928): essai de narratologie qui définit et classe les structures internes ou les « fonctions narratives » des contes merveilleux (russes en particulier). Formalisme russe.</a:t>
            </a:r>
          </a:p>
          <a:p>
            <a:pPr marL="342900" indent="-342900" algn="just">
              <a:lnSpc>
                <a:spcPct val="120000"/>
              </a:lnSpc>
              <a:buFont typeface="Wingdings" charset="2"/>
              <a:buChar char="§"/>
            </a:pPr>
            <a:r>
              <a:rPr lang="fr-FR" sz="2000" dirty="0"/>
              <a:t>Claude </a:t>
            </a:r>
            <a:r>
              <a:rPr lang="fr-FR" sz="2000" cap="small" dirty="0"/>
              <a:t>Lévi-Strauss,</a:t>
            </a:r>
            <a:r>
              <a:rPr lang="fr-FR" sz="2000" dirty="0"/>
              <a:t> </a:t>
            </a:r>
            <a:r>
              <a:rPr lang="fr-FR" sz="2000" i="1" dirty="0"/>
              <a:t>Anthropologie structurale </a:t>
            </a:r>
            <a:r>
              <a:rPr lang="fr-FR" sz="2000" dirty="0"/>
              <a:t>(1958) – </a:t>
            </a:r>
            <a:r>
              <a:rPr lang="fr-FR" sz="2000" i="1" dirty="0"/>
              <a:t>Mythologiques</a:t>
            </a:r>
            <a:r>
              <a:rPr lang="fr-FR" sz="2000" dirty="0"/>
              <a:t> (4 volumes parus entre 1964 et 1971): étude structurale des mythes basée sur le concept de « mythème » et sur une </a:t>
            </a:r>
            <a:r>
              <a:rPr lang="fr-FR" sz="2000" dirty="0">
                <a:hlinkClick r:id="rId2"/>
              </a:rPr>
              <a:t>formalisation mathématique de la structure du récit mythique:</a:t>
            </a:r>
            <a:r>
              <a:rPr lang="fr-FR" sz="2000" dirty="0"/>
              <a:t> voir la formule Fx (a) : Fy (b) ≈ Fx (b) : Fa</a:t>
            </a:r>
            <a:r>
              <a:rPr lang="fr-FR" sz="2000" baseline="30000" dirty="0"/>
              <a:t>-1</a:t>
            </a:r>
            <a:r>
              <a:rPr lang="fr-FR" sz="2000" dirty="0"/>
              <a:t> (y).</a:t>
            </a:r>
          </a:p>
          <a:p>
            <a:pPr marL="342900" indent="-342900" algn="just">
              <a:lnSpc>
                <a:spcPct val="120000"/>
              </a:lnSpc>
              <a:buFont typeface="Wingdings" charset="2"/>
              <a:buChar char="§"/>
            </a:pPr>
            <a:r>
              <a:rPr lang="fr-FR" sz="2000" dirty="0"/>
              <a:t>Marcel </a:t>
            </a:r>
            <a:r>
              <a:rPr lang="fr-FR" sz="2000" cap="small" dirty="0" err="1"/>
              <a:t>Detienne</a:t>
            </a:r>
            <a:r>
              <a:rPr lang="fr-FR" sz="2000" dirty="0"/>
              <a:t>, </a:t>
            </a:r>
            <a:r>
              <a:rPr lang="fr-FR" sz="2000" i="1" dirty="0"/>
              <a:t>L’invention de la mythologie</a:t>
            </a:r>
            <a:r>
              <a:rPr lang="fr-FR" sz="2000" dirty="0"/>
              <a:t> (1981): le mythe ne nous est accessible qu’à travers la mythologie et les histoires qu’elle relaie.</a:t>
            </a:r>
          </a:p>
          <a:p>
            <a:pPr marL="342900" indent="-342900" algn="just">
              <a:lnSpc>
                <a:spcPct val="120000"/>
              </a:lnSpc>
              <a:buFont typeface="Wingdings" charset="2"/>
              <a:buChar char="§"/>
            </a:pPr>
            <a:r>
              <a:rPr lang="fr-FR" sz="2000" dirty="0"/>
              <a:t>Récit autonome &gt;&lt; constellation mythique qui interconnecte et redistribue des récits au départ hétérogènes et indépendants (</a:t>
            </a:r>
            <a:r>
              <a:rPr lang="fr-FR" sz="2000" dirty="0" err="1"/>
              <a:t>e.g</a:t>
            </a:r>
            <a:r>
              <a:rPr lang="fr-FR" sz="2000" dirty="0"/>
              <a:t>. Médée, cycle de Troie, etc.)</a:t>
            </a:r>
          </a:p>
          <a:p>
            <a:pPr marL="342900" indent="-342900" algn="just">
              <a:lnSpc>
                <a:spcPct val="120000"/>
              </a:lnSpc>
              <a:buFont typeface="Wingdings" charset="2"/>
              <a:buChar char="§"/>
            </a:pPr>
            <a:r>
              <a:rPr lang="fr-FR" sz="2000"/>
              <a:t>Claude </a:t>
            </a:r>
            <a:r>
              <a:rPr lang="fr-FR" sz="2000" cap="small"/>
              <a:t>Lévi-Strauss: </a:t>
            </a:r>
            <a:r>
              <a:rPr lang="fr-FR" sz="2000"/>
              <a:t>«</a:t>
            </a:r>
            <a:r>
              <a:rPr lang="fr-FR" sz="2000" dirty="0"/>
              <a:t> Un mythe est la somme de ses variantes ».</a:t>
            </a:r>
          </a:p>
        </p:txBody>
      </p:sp>
      <p:sp>
        <p:nvSpPr>
          <p:cNvPr id="7" name="ZoneTexte 6">
            <a:extLst>
              <a:ext uri="{FF2B5EF4-FFF2-40B4-BE49-F238E27FC236}">
                <a16:creationId xmlns:a16="http://schemas.microsoft.com/office/drawing/2014/main" id="{AAC3BB79-EB8A-EA4D-9C5C-E263EEE6361D}"/>
              </a:ext>
            </a:extLst>
          </p:cNvPr>
          <p:cNvSpPr txBox="1"/>
          <p:nvPr/>
        </p:nvSpPr>
        <p:spPr>
          <a:xfrm>
            <a:off x="9424533" y="221277"/>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63245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971772" y="1345391"/>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a:t>
            </a:r>
          </a:p>
        </p:txBody>
      </p:sp>
      <p:sp>
        <p:nvSpPr>
          <p:cNvPr id="10" name="Titre 1"/>
          <p:cNvSpPr txBox="1">
            <a:spLocks/>
          </p:cNvSpPr>
          <p:nvPr/>
        </p:nvSpPr>
        <p:spPr>
          <a:xfrm>
            <a:off x="2511459" y="2047949"/>
            <a:ext cx="6861589" cy="12694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r>
              <a:rPr lang="fr-FR" sz="2000" dirty="0"/>
              <a:t>Dans le contexte de sociétés données, le mythe s’identifie d’abord comme un ensemble d’histoires </a:t>
            </a:r>
            <a:r>
              <a:rPr lang="fr-FR" sz="2000" b="1" u="sng" dirty="0"/>
              <a:t>traditionnelles</a:t>
            </a:r>
            <a:r>
              <a:rPr lang="fr-FR" sz="2000" dirty="0"/>
              <a:t> présentées comme vraies.</a:t>
            </a:r>
          </a:p>
        </p:txBody>
      </p:sp>
      <p:sp>
        <p:nvSpPr>
          <p:cNvPr id="9" name="Titre 1"/>
          <p:cNvSpPr txBox="1">
            <a:spLocks/>
          </p:cNvSpPr>
          <p:nvPr/>
        </p:nvSpPr>
        <p:spPr>
          <a:xfrm>
            <a:off x="3410174" y="742145"/>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6" name="Titre 1"/>
          <p:cNvSpPr txBox="1">
            <a:spLocks/>
          </p:cNvSpPr>
          <p:nvPr/>
        </p:nvSpPr>
        <p:spPr>
          <a:xfrm>
            <a:off x="990150" y="3540650"/>
            <a:ext cx="10211699" cy="3331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 typeface="Wingdings" charset="2"/>
              <a:buChar char="§"/>
              <a:tabLst>
                <a:tab pos="1952625" algn="l"/>
              </a:tabLst>
            </a:pPr>
            <a:r>
              <a:rPr lang="fr-FR" sz="2000" dirty="0"/>
              <a:t>Walter </a:t>
            </a:r>
            <a:r>
              <a:rPr lang="fr-FR" sz="2000" cap="small" dirty="0" err="1"/>
              <a:t>Burkert</a:t>
            </a:r>
            <a:r>
              <a:rPr lang="fr-FR" sz="2000" dirty="0"/>
              <a:t>,	</a:t>
            </a:r>
            <a:r>
              <a:rPr lang="fr-FR" sz="2000" i="1" dirty="0"/>
              <a:t>Les cultes à mystères dans l’Antiquité</a:t>
            </a:r>
            <a:r>
              <a:rPr lang="fr-FR" sz="2000" dirty="0"/>
              <a:t> (1992)</a:t>
            </a:r>
          </a:p>
          <a:p>
            <a:pPr marL="20638" algn="just">
              <a:lnSpc>
                <a:spcPct val="120000"/>
              </a:lnSpc>
              <a:tabLst>
                <a:tab pos="1952625" algn="l"/>
              </a:tabLst>
            </a:pPr>
            <a:r>
              <a:rPr lang="fr-FR" sz="2000" dirty="0"/>
              <a:t>	</a:t>
            </a:r>
            <a:r>
              <a:rPr lang="fr-FR" sz="2000" i="1" dirty="0"/>
              <a:t>Sauvages origines. Mythes et rites 	sacrificiels en Grèce ancienne</a:t>
            </a:r>
            <a:r>
              <a:rPr lang="fr-FR" sz="2000" dirty="0"/>
              <a:t> (1998)</a:t>
            </a:r>
          </a:p>
          <a:p>
            <a:pPr marL="20638" algn="just">
              <a:lnSpc>
                <a:spcPct val="120000"/>
              </a:lnSpc>
              <a:tabLst>
                <a:tab pos="1952625" algn="l"/>
              </a:tabLst>
            </a:pPr>
            <a:endParaRPr lang="fr-FR" sz="2000" dirty="0"/>
          </a:p>
          <a:p>
            <a:pPr marL="20638" algn="just">
              <a:lnSpc>
                <a:spcPct val="120000"/>
              </a:lnSpc>
              <a:tabLst>
                <a:tab pos="1952625" algn="l"/>
              </a:tabLst>
            </a:pPr>
            <a:r>
              <a:rPr lang="fr-FR" sz="2000" dirty="0"/>
              <a:t>L’universalité et la permanence du fait religieux s’expliquent par sa présence dans des bases biologiques, ancrées dans la structure même du vivant et diversement actualisées dans les rites. « Les péripéties du mythe sont le reflet d'actes rituels », en conséquence de quoi le rite permet d'éclairer le mythe, lequel « a à voir avec l'amour, la haine et leur conflit, les pulsions meurtrières et l'affection, la solidarité des femmes et les liens familiaux, la séparation par la haine et les retrouvailles dans la joie ».</a:t>
            </a:r>
          </a:p>
        </p:txBody>
      </p:sp>
      <p:sp>
        <p:nvSpPr>
          <p:cNvPr id="7" name="ZoneTexte 6">
            <a:extLst>
              <a:ext uri="{FF2B5EF4-FFF2-40B4-BE49-F238E27FC236}">
                <a16:creationId xmlns:a16="http://schemas.microsoft.com/office/drawing/2014/main" id="{E27EA7BA-0733-E04C-814B-56C86FAB3130}"/>
              </a:ext>
            </a:extLst>
          </p:cNvPr>
          <p:cNvSpPr txBox="1"/>
          <p:nvPr/>
        </p:nvSpPr>
        <p:spPr>
          <a:xfrm>
            <a:off x="9785872" y="180984"/>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67347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968379" y="904223"/>
            <a:ext cx="5891607" cy="579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a:lnSpc>
                <a:spcPct val="120000"/>
              </a:lnSpc>
              <a:buFont typeface="+mj-lt"/>
              <a:buAutoNum type="arabicPeriod"/>
            </a:pPr>
            <a:r>
              <a:rPr lang="fr-FR" sz="2400" b="1" dirty="0"/>
              <a:t>Définition du mythe</a:t>
            </a:r>
          </a:p>
        </p:txBody>
      </p:sp>
      <p:sp>
        <p:nvSpPr>
          <p:cNvPr id="10" name="Titre 1"/>
          <p:cNvSpPr txBox="1">
            <a:spLocks/>
          </p:cNvSpPr>
          <p:nvPr/>
        </p:nvSpPr>
        <p:spPr>
          <a:xfrm>
            <a:off x="2508066" y="1606781"/>
            <a:ext cx="6861589" cy="12694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Tx/>
              <a:buChar char="-"/>
            </a:pPr>
            <a:r>
              <a:rPr lang="fr-FR" sz="2000" dirty="0"/>
              <a:t>Dans le contexte de sociétés données, le mythe s’identifie d’abord comme un ensemble d’histoires traditionnelles </a:t>
            </a:r>
            <a:r>
              <a:rPr lang="fr-FR" sz="2000" b="1" u="sng" dirty="0"/>
              <a:t>présentées comme vraies</a:t>
            </a:r>
            <a:r>
              <a:rPr lang="fr-FR" sz="2000" dirty="0"/>
              <a:t>.</a:t>
            </a:r>
          </a:p>
        </p:txBody>
      </p:sp>
      <p:sp>
        <p:nvSpPr>
          <p:cNvPr id="9" name="Titre 1"/>
          <p:cNvSpPr txBox="1">
            <a:spLocks/>
          </p:cNvSpPr>
          <p:nvPr/>
        </p:nvSpPr>
        <p:spPr>
          <a:xfrm>
            <a:off x="3428552" y="381003"/>
            <a:ext cx="5371652" cy="5295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FF0000"/>
                </a:solidFill>
              </a:rPr>
              <a:t>Les sciences du mythe</a:t>
            </a:r>
          </a:p>
        </p:txBody>
      </p:sp>
      <p:sp>
        <p:nvSpPr>
          <p:cNvPr id="6" name="Titre 1"/>
          <p:cNvSpPr txBox="1">
            <a:spLocks/>
          </p:cNvSpPr>
          <p:nvPr/>
        </p:nvSpPr>
        <p:spPr>
          <a:xfrm>
            <a:off x="465365" y="3079051"/>
            <a:ext cx="11261270" cy="3697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lnSpc>
                <a:spcPct val="120000"/>
              </a:lnSpc>
              <a:buFont typeface="Wingdings" charset="2"/>
              <a:buChar char="§"/>
              <a:tabLst>
                <a:tab pos="1952625" algn="l"/>
              </a:tabLst>
            </a:pPr>
            <a:r>
              <a:rPr lang="fr-FR" sz="2000" dirty="0"/>
              <a:t>La question de la « vérité » du mythe sera évoquée plus loin, dans l’introduction au cours sur « le chant chrétien d’Orphée »: elle a déjà fortement interpellé les anciens, païens et chrétiens confondus. Mais cette question est cruciale pour distinguer le mythe des autres formes de « récits imaginaires ». Le mythe n’est ni vrai ni faux, mais il est « présenté comme vrai »: son critère de vérité n’est pas dans l’historicité des faits qu’il raconte, mais dans la vérité de la croyance qu’il implique, des rites qui l’accompagnent, de l’enseignement caché ou des événements indicibles auxquels il donne accès (</a:t>
            </a:r>
            <a:r>
              <a:rPr lang="fr-FR" sz="2000" dirty="0" err="1"/>
              <a:t>e.g</a:t>
            </a:r>
            <a:r>
              <a:rPr lang="fr-FR" sz="2000" dirty="0"/>
              <a:t>. mythes des origines du monde). Le mythe est un « </a:t>
            </a:r>
            <a:r>
              <a:rPr lang="fr-FR" sz="2000" dirty="0" err="1"/>
              <a:t>tertium</a:t>
            </a:r>
            <a:r>
              <a:rPr lang="fr-FR" sz="2000" dirty="0"/>
              <a:t> quid » (Paul Veyne). En ce sens, la « vérité du mythe » n’est ni unilatérale ni exclusive; elle peut évoluer au fil de l’usage qu’en font une communauté ou ses interprètes.</a:t>
            </a:r>
          </a:p>
          <a:p>
            <a:pPr marL="357188" algn="just">
              <a:lnSpc>
                <a:spcPct val="120000"/>
              </a:lnSpc>
              <a:tabLst>
                <a:tab pos="1952625" algn="l"/>
              </a:tabLst>
            </a:pPr>
            <a:endParaRPr lang="fr-FR" sz="2000" dirty="0"/>
          </a:p>
          <a:p>
            <a:pPr marL="357188" algn="just">
              <a:lnSpc>
                <a:spcPct val="120000"/>
              </a:lnSpc>
              <a:tabLst>
                <a:tab pos="1952625" algn="l"/>
              </a:tabLst>
            </a:pPr>
            <a:r>
              <a:rPr lang="fr-FR" sz="2000" dirty="0"/>
              <a:t>Paul </a:t>
            </a:r>
            <a:r>
              <a:rPr lang="fr-FR" sz="2000" cap="small" dirty="0"/>
              <a:t>Veyne</a:t>
            </a:r>
            <a:r>
              <a:rPr lang="fr-FR" sz="2000" dirty="0"/>
              <a:t>, </a:t>
            </a:r>
            <a:r>
              <a:rPr lang="fr-FR" sz="2000" i="1" dirty="0"/>
              <a:t>Les Grecs ont-ils cru à leurs mythes? Essai sur l’imagination constituante,</a:t>
            </a:r>
            <a:r>
              <a:rPr lang="fr-FR" sz="2000" dirty="0"/>
              <a:t> Paris, Seuil, 1983.</a:t>
            </a:r>
            <a:endParaRPr lang="fr-FR" sz="2000" i="1" dirty="0"/>
          </a:p>
        </p:txBody>
      </p:sp>
      <p:sp>
        <p:nvSpPr>
          <p:cNvPr id="7" name="ZoneTexte 6">
            <a:extLst>
              <a:ext uri="{FF2B5EF4-FFF2-40B4-BE49-F238E27FC236}">
                <a16:creationId xmlns:a16="http://schemas.microsoft.com/office/drawing/2014/main" id="{86902CC1-33B4-CA49-A2CC-3CCF9FB90513}"/>
              </a:ext>
            </a:extLst>
          </p:cNvPr>
          <p:cNvSpPr txBox="1"/>
          <p:nvPr/>
        </p:nvSpPr>
        <p:spPr>
          <a:xfrm>
            <a:off x="9320159" y="276428"/>
            <a:ext cx="2406128" cy="738664"/>
          </a:xfrm>
          <a:prstGeom prst="rect">
            <a:avLst/>
          </a:prstGeom>
          <a:noFill/>
        </p:spPr>
        <p:txBody>
          <a:bodyPr wrap="square" rtlCol="0">
            <a:spAutoFit/>
          </a:bodyPr>
          <a:lstStyle/>
          <a:p>
            <a:r>
              <a:rPr lang="fr-FR" sz="1400" dirty="0"/>
              <a:t>Prof. P.-A. </a:t>
            </a:r>
            <a:r>
              <a:rPr lang="fr-FR" sz="1400" dirty="0" err="1"/>
              <a:t>Deproost</a:t>
            </a:r>
            <a:endParaRPr lang="fr-FR" sz="1400" dirty="0"/>
          </a:p>
          <a:p>
            <a:r>
              <a:rPr lang="fr-FR" sz="1400" dirty="0"/>
              <a:t>Juliette Thomas</a:t>
            </a:r>
          </a:p>
          <a:p>
            <a:r>
              <a:rPr lang="fr-FR" sz="1400" dirty="0"/>
              <a:t>Année académique 2021-2022</a:t>
            </a:r>
          </a:p>
        </p:txBody>
      </p:sp>
    </p:spTree>
    <p:extLst>
      <p:ext uri="{BB962C8B-B14F-4D97-AF65-F5344CB8AC3E}">
        <p14:creationId xmlns:p14="http://schemas.microsoft.com/office/powerpoint/2010/main" val="197321387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7113</TotalTime>
  <Words>4801</Words>
  <Application>Microsoft Macintosh PowerPoint</Application>
  <PresentationFormat>Grand écran</PresentationFormat>
  <Paragraphs>271</Paragraphs>
  <Slides>22</Slides>
  <Notes>12</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28" baseType="lpstr">
      <vt:lpstr>Arial</vt:lpstr>
      <vt:lpstr>Calibri</vt:lpstr>
      <vt:lpstr>Calibri Light</vt:lpstr>
      <vt:lpstr>Wingdings</vt:lpstr>
      <vt:lpstr>Thème Office</vt:lpstr>
      <vt:lpstr>Document</vt:lpstr>
      <vt:lpstr>LGLOR2390 Typologie et permanences des imaginaires mythiques</vt:lpstr>
      <vt:lpstr>Les sciences du mythe </vt:lpstr>
      <vt:lpstr>Les sciences du mythe </vt:lpstr>
      <vt:lpstr>Les sciences du mythe </vt:lpstr>
      <vt:lpstr>Les sciences du mythe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LGLOR2502 Histoire de la littérature latine du moyen âge</dc:title>
  <dc:creator>Paul-Augustin Deproost</dc:creator>
  <cp:lastModifiedBy>Paul Deproost</cp:lastModifiedBy>
  <cp:revision>891</cp:revision>
  <dcterms:created xsi:type="dcterms:W3CDTF">2021-01-12T17:39:19Z</dcterms:created>
  <dcterms:modified xsi:type="dcterms:W3CDTF">2021-10-27T13:08:36Z</dcterms:modified>
</cp:coreProperties>
</file>