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78" r:id="rId2"/>
    <p:sldId id="285" r:id="rId3"/>
    <p:sldId id="286" r:id="rId4"/>
    <p:sldId id="258" r:id="rId5"/>
    <p:sldId id="280" r:id="rId6"/>
    <p:sldId id="281" r:id="rId7"/>
    <p:sldId id="292" r:id="rId8"/>
    <p:sldId id="289" r:id="rId9"/>
    <p:sldId id="279" r:id="rId10"/>
    <p:sldId id="263" r:id="rId11"/>
    <p:sldId id="288" r:id="rId12"/>
    <p:sldId id="282" r:id="rId13"/>
    <p:sldId id="283" r:id="rId14"/>
    <p:sldId id="291" r:id="rId15"/>
    <p:sldId id="270" r:id="rId16"/>
    <p:sldId id="271" r:id="rId17"/>
    <p:sldId id="272" r:id="rId18"/>
    <p:sldId id="273" r:id="rId19"/>
    <p:sldId id="274" r:id="rId20"/>
    <p:sldId id="284"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043" autoAdjust="0"/>
  </p:normalViewPr>
  <p:slideViewPr>
    <p:cSldViewPr>
      <p:cViewPr varScale="1">
        <p:scale>
          <a:sx n="79" d="100"/>
          <a:sy n="79" d="100"/>
        </p:scale>
        <p:origin x="-1704" y="-84"/>
      </p:cViewPr>
      <p:guideLst>
        <p:guide orient="horz" pos="2160"/>
        <p:guide pos="2880"/>
      </p:guideLst>
    </p:cSldViewPr>
  </p:slideViewPr>
  <p:notesTextViewPr>
    <p:cViewPr>
      <p:scale>
        <a:sx n="1" d="1"/>
        <a:sy n="1" d="1"/>
      </p:scale>
      <p:origin x="0" y="0"/>
    </p:cViewPr>
  </p:notesTextViewPr>
  <p:sorterViewPr>
    <p:cViewPr>
      <p:scale>
        <a:sx n="100" d="100"/>
        <a:sy n="100" d="100"/>
      </p:scale>
      <p:origin x="0" y="10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F9CECA-41F0-48B1-8A9B-FFE439E65175}" type="datetimeFigureOut">
              <a:rPr lang="fr-BE" smtClean="0"/>
              <a:t>27/10/2015</a:t>
            </a:fld>
            <a:endParaRPr lang="fr-BE"/>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E19174-E4E7-4613-98C0-A958B6C43347}" type="slidenum">
              <a:rPr lang="fr-BE" smtClean="0"/>
              <a:t>‹N°›</a:t>
            </a:fld>
            <a:endParaRPr lang="fr-BE"/>
          </a:p>
        </p:txBody>
      </p:sp>
    </p:spTree>
    <p:extLst>
      <p:ext uri="{BB962C8B-B14F-4D97-AF65-F5344CB8AC3E}">
        <p14:creationId xmlns:p14="http://schemas.microsoft.com/office/powerpoint/2010/main" val="1560939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Monique</a:t>
            </a:r>
            <a:r>
              <a:rPr lang="fr-BE" baseline="0" dirty="0" smtClean="0"/>
              <a:t> </a:t>
            </a:r>
            <a:r>
              <a:rPr lang="fr-BE" baseline="0" dirty="0" err="1" smtClean="0"/>
              <a:t>Mund-Dopchie</a:t>
            </a:r>
            <a:endParaRPr lang="fr-BE" baseline="0" dirty="0" smtClean="0"/>
          </a:p>
          <a:p>
            <a:r>
              <a:rPr lang="fr-BE" baseline="0" dirty="0" smtClean="0"/>
              <a:t>12 octobre 2015</a:t>
            </a:r>
            <a:endParaRPr lang="fr-BE" dirty="0"/>
          </a:p>
        </p:txBody>
      </p:sp>
      <p:sp>
        <p:nvSpPr>
          <p:cNvPr id="4" name="Espace réservé du numéro de diapositive 3"/>
          <p:cNvSpPr>
            <a:spLocks noGrp="1"/>
          </p:cNvSpPr>
          <p:nvPr>
            <p:ph type="sldNum" sz="quarter" idx="10"/>
          </p:nvPr>
        </p:nvSpPr>
        <p:spPr/>
        <p:txBody>
          <a:bodyPr/>
          <a:lstStyle/>
          <a:p>
            <a:fld id="{11E19174-E4E7-4613-98C0-A958B6C43347}" type="slidenum">
              <a:rPr lang="fr-BE" smtClean="0"/>
              <a:t>1</a:t>
            </a:fld>
            <a:endParaRPr lang="fr-BE"/>
          </a:p>
        </p:txBody>
      </p:sp>
    </p:spTree>
    <p:extLst>
      <p:ext uri="{BB962C8B-B14F-4D97-AF65-F5344CB8AC3E}">
        <p14:creationId xmlns:p14="http://schemas.microsoft.com/office/powerpoint/2010/main" val="12963663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11E19174-E4E7-4613-98C0-A958B6C43347}" type="slidenum">
              <a:rPr lang="fr-BE" smtClean="0"/>
              <a:t>20</a:t>
            </a:fld>
            <a:endParaRPr lang="fr-BE"/>
          </a:p>
        </p:txBody>
      </p:sp>
    </p:spTree>
    <p:extLst>
      <p:ext uri="{BB962C8B-B14F-4D97-AF65-F5344CB8AC3E}">
        <p14:creationId xmlns:p14="http://schemas.microsoft.com/office/powerpoint/2010/main" val="1781601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BE" dirty="0" smtClean="0"/>
              <a:t>Représentations antithétiques</a:t>
            </a:r>
            <a:r>
              <a:rPr lang="fr-BE" baseline="0" dirty="0" smtClean="0"/>
              <a:t> de Prométhée</a:t>
            </a:r>
            <a:endParaRPr lang="fr-BE" dirty="0"/>
          </a:p>
        </p:txBody>
      </p:sp>
      <p:sp>
        <p:nvSpPr>
          <p:cNvPr id="4" name="Espace réservé du numéro de diapositive 3"/>
          <p:cNvSpPr>
            <a:spLocks noGrp="1"/>
          </p:cNvSpPr>
          <p:nvPr>
            <p:ph type="sldNum" sz="quarter" idx="10"/>
          </p:nvPr>
        </p:nvSpPr>
        <p:spPr/>
        <p:txBody>
          <a:bodyPr/>
          <a:lstStyle/>
          <a:p>
            <a:fld id="{11E19174-E4E7-4613-98C0-A958B6C43347}" type="slidenum">
              <a:rPr lang="fr-BE" smtClean="0"/>
              <a:t>2</a:t>
            </a:fld>
            <a:endParaRPr lang="fr-BE"/>
          </a:p>
        </p:txBody>
      </p:sp>
    </p:spTree>
    <p:extLst>
      <p:ext uri="{BB962C8B-B14F-4D97-AF65-F5344CB8AC3E}">
        <p14:creationId xmlns:p14="http://schemas.microsoft.com/office/powerpoint/2010/main" val="650690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11E19174-E4E7-4613-98C0-A958B6C43347}" type="slidenum">
              <a:rPr lang="fr-BE" smtClean="0"/>
              <a:t>3</a:t>
            </a:fld>
            <a:endParaRPr lang="fr-BE"/>
          </a:p>
        </p:txBody>
      </p:sp>
    </p:spTree>
    <p:extLst>
      <p:ext uri="{BB962C8B-B14F-4D97-AF65-F5344CB8AC3E}">
        <p14:creationId xmlns:p14="http://schemas.microsoft.com/office/powerpoint/2010/main" val="30419930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11E19174-E4E7-4613-98C0-A958B6C43347}" type="slidenum">
              <a:rPr lang="fr-BE" smtClean="0"/>
              <a:t>8</a:t>
            </a:fld>
            <a:endParaRPr lang="fr-BE"/>
          </a:p>
        </p:txBody>
      </p:sp>
    </p:spTree>
    <p:extLst>
      <p:ext uri="{BB962C8B-B14F-4D97-AF65-F5344CB8AC3E}">
        <p14:creationId xmlns:p14="http://schemas.microsoft.com/office/powerpoint/2010/main" val="3986307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11E19174-E4E7-4613-98C0-A958B6C43347}" type="slidenum">
              <a:rPr lang="fr-BE" smtClean="0"/>
              <a:t>9</a:t>
            </a:fld>
            <a:endParaRPr lang="fr-BE"/>
          </a:p>
        </p:txBody>
      </p:sp>
    </p:spTree>
    <p:extLst>
      <p:ext uri="{BB962C8B-B14F-4D97-AF65-F5344CB8AC3E}">
        <p14:creationId xmlns:p14="http://schemas.microsoft.com/office/powerpoint/2010/main" val="14432487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11E19174-E4E7-4613-98C0-A958B6C43347}" type="slidenum">
              <a:rPr lang="fr-BE" smtClean="0"/>
              <a:t>11</a:t>
            </a:fld>
            <a:endParaRPr lang="fr-BE"/>
          </a:p>
        </p:txBody>
      </p:sp>
    </p:spTree>
    <p:extLst>
      <p:ext uri="{BB962C8B-B14F-4D97-AF65-F5344CB8AC3E}">
        <p14:creationId xmlns:p14="http://schemas.microsoft.com/office/powerpoint/2010/main" val="3354655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11E19174-E4E7-4613-98C0-A958B6C43347}" type="slidenum">
              <a:rPr lang="fr-BE" smtClean="0"/>
              <a:t>13</a:t>
            </a:fld>
            <a:endParaRPr lang="fr-BE"/>
          </a:p>
        </p:txBody>
      </p:sp>
    </p:spTree>
    <p:extLst>
      <p:ext uri="{BB962C8B-B14F-4D97-AF65-F5344CB8AC3E}">
        <p14:creationId xmlns:p14="http://schemas.microsoft.com/office/powerpoint/2010/main" val="15472253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11E19174-E4E7-4613-98C0-A958B6C43347}" type="slidenum">
              <a:rPr lang="fr-BE" smtClean="0"/>
              <a:t>14</a:t>
            </a:fld>
            <a:endParaRPr lang="fr-BE"/>
          </a:p>
        </p:txBody>
      </p:sp>
    </p:spTree>
    <p:extLst>
      <p:ext uri="{BB962C8B-B14F-4D97-AF65-F5344CB8AC3E}">
        <p14:creationId xmlns:p14="http://schemas.microsoft.com/office/powerpoint/2010/main" val="38863505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11E19174-E4E7-4613-98C0-A958B6C43347}" type="slidenum">
              <a:rPr lang="fr-BE" smtClean="0"/>
              <a:t>15</a:t>
            </a:fld>
            <a:endParaRPr lang="fr-BE"/>
          </a:p>
        </p:txBody>
      </p:sp>
    </p:spTree>
    <p:extLst>
      <p:ext uri="{BB962C8B-B14F-4D97-AF65-F5344CB8AC3E}">
        <p14:creationId xmlns:p14="http://schemas.microsoft.com/office/powerpoint/2010/main" val="3114043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BE"/>
          </a:p>
        </p:txBody>
      </p:sp>
      <p:sp>
        <p:nvSpPr>
          <p:cNvPr id="4" name="Espace réservé de la date 3"/>
          <p:cNvSpPr>
            <a:spLocks noGrp="1"/>
          </p:cNvSpPr>
          <p:nvPr>
            <p:ph type="dt" sz="half" idx="10"/>
          </p:nvPr>
        </p:nvSpPr>
        <p:spPr/>
        <p:txBody>
          <a:bodyPr/>
          <a:lstStyle/>
          <a:p>
            <a:fld id="{4F832AAA-D8F0-4697-8483-0FAB13FFDFB0}" type="datetimeFigureOut">
              <a:rPr lang="fr-BE" smtClean="0"/>
              <a:t>27/10/2015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5B1039A4-46CF-4E4C-9E13-19DF37A31347}" type="slidenum">
              <a:rPr lang="fr-BE" smtClean="0"/>
              <a:t>‹N°›</a:t>
            </a:fld>
            <a:endParaRPr lang="fr-BE"/>
          </a:p>
        </p:txBody>
      </p:sp>
    </p:spTree>
    <p:extLst>
      <p:ext uri="{BB962C8B-B14F-4D97-AF65-F5344CB8AC3E}">
        <p14:creationId xmlns:p14="http://schemas.microsoft.com/office/powerpoint/2010/main" val="194452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4F832AAA-D8F0-4697-8483-0FAB13FFDFB0}" type="datetimeFigureOut">
              <a:rPr lang="fr-BE" smtClean="0"/>
              <a:t>27/10/2015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5B1039A4-46CF-4E4C-9E13-19DF37A31347}" type="slidenum">
              <a:rPr lang="fr-BE" smtClean="0"/>
              <a:t>‹N°›</a:t>
            </a:fld>
            <a:endParaRPr lang="fr-BE"/>
          </a:p>
        </p:txBody>
      </p:sp>
    </p:spTree>
    <p:extLst>
      <p:ext uri="{BB962C8B-B14F-4D97-AF65-F5344CB8AC3E}">
        <p14:creationId xmlns:p14="http://schemas.microsoft.com/office/powerpoint/2010/main" val="2164419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4F832AAA-D8F0-4697-8483-0FAB13FFDFB0}" type="datetimeFigureOut">
              <a:rPr lang="fr-BE" smtClean="0"/>
              <a:t>27/10/2015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5B1039A4-46CF-4E4C-9E13-19DF37A31347}" type="slidenum">
              <a:rPr lang="fr-BE" smtClean="0"/>
              <a:t>‹N°›</a:t>
            </a:fld>
            <a:endParaRPr lang="fr-BE"/>
          </a:p>
        </p:txBody>
      </p:sp>
    </p:spTree>
    <p:extLst>
      <p:ext uri="{BB962C8B-B14F-4D97-AF65-F5344CB8AC3E}">
        <p14:creationId xmlns:p14="http://schemas.microsoft.com/office/powerpoint/2010/main" val="1394760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4F832AAA-D8F0-4697-8483-0FAB13FFDFB0}" type="datetimeFigureOut">
              <a:rPr lang="fr-BE" smtClean="0"/>
              <a:t>27/10/2015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5B1039A4-46CF-4E4C-9E13-19DF37A31347}" type="slidenum">
              <a:rPr lang="fr-BE" smtClean="0"/>
              <a:t>‹N°›</a:t>
            </a:fld>
            <a:endParaRPr lang="fr-BE"/>
          </a:p>
        </p:txBody>
      </p:sp>
    </p:spTree>
    <p:extLst>
      <p:ext uri="{BB962C8B-B14F-4D97-AF65-F5344CB8AC3E}">
        <p14:creationId xmlns:p14="http://schemas.microsoft.com/office/powerpoint/2010/main" val="1648261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4F832AAA-D8F0-4697-8483-0FAB13FFDFB0}" type="datetimeFigureOut">
              <a:rPr lang="fr-BE" smtClean="0"/>
              <a:t>27/10/2015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5B1039A4-46CF-4E4C-9E13-19DF37A31347}" type="slidenum">
              <a:rPr lang="fr-BE" smtClean="0"/>
              <a:t>‹N°›</a:t>
            </a:fld>
            <a:endParaRPr lang="fr-BE"/>
          </a:p>
        </p:txBody>
      </p:sp>
    </p:spTree>
    <p:extLst>
      <p:ext uri="{BB962C8B-B14F-4D97-AF65-F5344CB8AC3E}">
        <p14:creationId xmlns:p14="http://schemas.microsoft.com/office/powerpoint/2010/main" val="1950005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4F832AAA-D8F0-4697-8483-0FAB13FFDFB0}" type="datetimeFigureOut">
              <a:rPr lang="fr-BE" smtClean="0"/>
              <a:t>27/10/2015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5B1039A4-46CF-4E4C-9E13-19DF37A31347}" type="slidenum">
              <a:rPr lang="fr-BE" smtClean="0"/>
              <a:t>‹N°›</a:t>
            </a:fld>
            <a:endParaRPr lang="fr-BE"/>
          </a:p>
        </p:txBody>
      </p:sp>
    </p:spTree>
    <p:extLst>
      <p:ext uri="{BB962C8B-B14F-4D97-AF65-F5344CB8AC3E}">
        <p14:creationId xmlns:p14="http://schemas.microsoft.com/office/powerpoint/2010/main" val="2400480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4F832AAA-D8F0-4697-8483-0FAB13FFDFB0}" type="datetimeFigureOut">
              <a:rPr lang="fr-BE" smtClean="0"/>
              <a:t>27/10/2015</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5B1039A4-46CF-4E4C-9E13-19DF37A31347}" type="slidenum">
              <a:rPr lang="fr-BE" smtClean="0"/>
              <a:t>‹N°›</a:t>
            </a:fld>
            <a:endParaRPr lang="fr-BE"/>
          </a:p>
        </p:txBody>
      </p:sp>
    </p:spTree>
    <p:extLst>
      <p:ext uri="{BB962C8B-B14F-4D97-AF65-F5344CB8AC3E}">
        <p14:creationId xmlns:p14="http://schemas.microsoft.com/office/powerpoint/2010/main" val="2267534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e la date 2"/>
          <p:cNvSpPr>
            <a:spLocks noGrp="1"/>
          </p:cNvSpPr>
          <p:nvPr>
            <p:ph type="dt" sz="half" idx="10"/>
          </p:nvPr>
        </p:nvSpPr>
        <p:spPr/>
        <p:txBody>
          <a:bodyPr/>
          <a:lstStyle/>
          <a:p>
            <a:fld id="{4F832AAA-D8F0-4697-8483-0FAB13FFDFB0}" type="datetimeFigureOut">
              <a:rPr lang="fr-BE" smtClean="0"/>
              <a:t>27/10/2015</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5B1039A4-46CF-4E4C-9E13-19DF37A31347}" type="slidenum">
              <a:rPr lang="fr-BE" smtClean="0"/>
              <a:t>‹N°›</a:t>
            </a:fld>
            <a:endParaRPr lang="fr-BE"/>
          </a:p>
        </p:txBody>
      </p:sp>
    </p:spTree>
    <p:extLst>
      <p:ext uri="{BB962C8B-B14F-4D97-AF65-F5344CB8AC3E}">
        <p14:creationId xmlns:p14="http://schemas.microsoft.com/office/powerpoint/2010/main" val="3517020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4F832AAA-D8F0-4697-8483-0FAB13FFDFB0}" type="datetimeFigureOut">
              <a:rPr lang="fr-BE" smtClean="0"/>
              <a:t>27/10/2015</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5B1039A4-46CF-4E4C-9E13-19DF37A31347}" type="slidenum">
              <a:rPr lang="fr-BE" smtClean="0"/>
              <a:t>‹N°›</a:t>
            </a:fld>
            <a:endParaRPr lang="fr-BE"/>
          </a:p>
        </p:txBody>
      </p:sp>
    </p:spTree>
    <p:extLst>
      <p:ext uri="{BB962C8B-B14F-4D97-AF65-F5344CB8AC3E}">
        <p14:creationId xmlns:p14="http://schemas.microsoft.com/office/powerpoint/2010/main" val="129602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F832AAA-D8F0-4697-8483-0FAB13FFDFB0}" type="datetimeFigureOut">
              <a:rPr lang="fr-BE" smtClean="0"/>
              <a:t>27/10/2015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5B1039A4-46CF-4E4C-9E13-19DF37A31347}" type="slidenum">
              <a:rPr lang="fr-BE" smtClean="0"/>
              <a:t>‹N°›</a:t>
            </a:fld>
            <a:endParaRPr lang="fr-BE"/>
          </a:p>
        </p:txBody>
      </p:sp>
    </p:spTree>
    <p:extLst>
      <p:ext uri="{BB962C8B-B14F-4D97-AF65-F5344CB8AC3E}">
        <p14:creationId xmlns:p14="http://schemas.microsoft.com/office/powerpoint/2010/main" val="3807366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4F832AAA-D8F0-4697-8483-0FAB13FFDFB0}" type="datetimeFigureOut">
              <a:rPr lang="fr-BE" smtClean="0"/>
              <a:t>27/10/2015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5B1039A4-46CF-4E4C-9E13-19DF37A31347}" type="slidenum">
              <a:rPr lang="fr-BE" smtClean="0"/>
              <a:t>‹N°›</a:t>
            </a:fld>
            <a:endParaRPr lang="fr-BE"/>
          </a:p>
        </p:txBody>
      </p:sp>
    </p:spTree>
    <p:extLst>
      <p:ext uri="{BB962C8B-B14F-4D97-AF65-F5344CB8AC3E}">
        <p14:creationId xmlns:p14="http://schemas.microsoft.com/office/powerpoint/2010/main" val="4185929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832AAA-D8F0-4697-8483-0FAB13FFDFB0}" type="datetimeFigureOut">
              <a:rPr lang="fr-BE" smtClean="0"/>
              <a:t>27/10/2015</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1039A4-46CF-4E4C-9E13-19DF37A31347}" type="slidenum">
              <a:rPr lang="fr-BE" smtClean="0"/>
              <a:t>‹N°›</a:t>
            </a:fld>
            <a:endParaRPr lang="fr-BE"/>
          </a:p>
        </p:txBody>
      </p:sp>
    </p:spTree>
    <p:extLst>
      <p:ext uri="{BB962C8B-B14F-4D97-AF65-F5344CB8AC3E}">
        <p14:creationId xmlns:p14="http://schemas.microsoft.com/office/powerpoint/2010/main" val="1796014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51720" y="334763"/>
            <a:ext cx="4572000" cy="830997"/>
          </a:xfrm>
          <a:prstGeom prst="rect">
            <a:avLst/>
          </a:prstGeom>
          <a:solidFill>
            <a:schemeClr val="accent3">
              <a:lumMod val="75000"/>
            </a:schemeClr>
          </a:solidFill>
          <a:ln>
            <a:solidFill>
              <a:schemeClr val="tx1"/>
            </a:solidFill>
          </a:ln>
        </p:spPr>
        <p:txBody>
          <a:bodyPr>
            <a:spAutoFit/>
          </a:bodyPr>
          <a:lstStyle/>
          <a:p>
            <a:pPr algn="ctr"/>
            <a:r>
              <a:rPr lang="fr-BE" sz="2400" b="1" dirty="0">
                <a:solidFill>
                  <a:schemeClr val="bg1"/>
                </a:solidFill>
                <a:latin typeface="Times New Roman" panose="02020603050405020304" pitchFamily="18" charset="0"/>
                <a:cs typeface="Times New Roman" panose="02020603050405020304" pitchFamily="18" charset="0"/>
              </a:rPr>
              <a:t>Destins croisés de deux mythes fondateurs chez les Grecs</a:t>
            </a:r>
          </a:p>
        </p:txBody>
      </p:sp>
      <p:pic>
        <p:nvPicPr>
          <p:cNvPr id="6" name="Picture 2" descr="D:\users\Public\Pictures\agedor\agedor147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2669" y="2132856"/>
            <a:ext cx="4038600" cy="290779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7" name="Picture 7" descr="promethe_portefeu"/>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20692" y="1552074"/>
            <a:ext cx="3171056" cy="460851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8" name="Rectangle 7"/>
          <p:cNvSpPr/>
          <p:nvPr/>
        </p:nvSpPr>
        <p:spPr>
          <a:xfrm>
            <a:off x="2972042" y="3690118"/>
            <a:ext cx="1071127" cy="369332"/>
          </a:xfrm>
          <a:prstGeom prst="rect">
            <a:avLst/>
          </a:prstGeom>
          <a:ln>
            <a:solidFill>
              <a:schemeClr val="bg1"/>
            </a:solidFill>
          </a:ln>
        </p:spPr>
        <p:txBody>
          <a:bodyPr wrap="none">
            <a:spAutoFit/>
          </a:bodyPr>
          <a:lstStyle/>
          <a:p>
            <a:r>
              <a:rPr lang="fr-BE" b="1" dirty="0">
                <a:solidFill>
                  <a:schemeClr val="bg1"/>
                </a:solidFill>
              </a:rPr>
              <a:t>L’âge d’or</a:t>
            </a:r>
          </a:p>
        </p:txBody>
      </p:sp>
      <p:sp>
        <p:nvSpPr>
          <p:cNvPr id="9" name="Rectangle 8"/>
          <p:cNvSpPr/>
          <p:nvPr/>
        </p:nvSpPr>
        <p:spPr>
          <a:xfrm>
            <a:off x="6300192" y="5589240"/>
            <a:ext cx="1246239" cy="369332"/>
          </a:xfrm>
          <a:prstGeom prst="rect">
            <a:avLst/>
          </a:prstGeom>
          <a:ln>
            <a:solidFill>
              <a:schemeClr val="bg1"/>
            </a:solidFill>
          </a:ln>
        </p:spPr>
        <p:txBody>
          <a:bodyPr wrap="none">
            <a:spAutoFit/>
          </a:bodyPr>
          <a:lstStyle/>
          <a:p>
            <a:r>
              <a:rPr lang="fr-BE" b="1" dirty="0">
                <a:solidFill>
                  <a:schemeClr val="bg1"/>
                </a:solidFill>
              </a:rPr>
              <a:t>Prométhée</a:t>
            </a:r>
          </a:p>
        </p:txBody>
      </p:sp>
      <p:sp>
        <p:nvSpPr>
          <p:cNvPr id="10" name="Rectangle 9"/>
          <p:cNvSpPr/>
          <p:nvPr/>
        </p:nvSpPr>
        <p:spPr>
          <a:xfrm>
            <a:off x="285969" y="5758740"/>
            <a:ext cx="4572000" cy="707886"/>
          </a:xfrm>
          <a:prstGeom prst="rect">
            <a:avLst/>
          </a:prstGeom>
          <a:solidFill>
            <a:schemeClr val="accent3">
              <a:lumMod val="50000"/>
            </a:schemeClr>
          </a:solidFill>
          <a:ln>
            <a:solidFill>
              <a:schemeClr val="tx1"/>
            </a:solidFill>
          </a:ln>
        </p:spPr>
        <p:txBody>
          <a:bodyPr>
            <a:spAutoFit/>
          </a:bodyPr>
          <a:lstStyle/>
          <a:p>
            <a:pPr algn="ctr"/>
            <a:r>
              <a:rPr lang="fr-BE" sz="2000" b="1" dirty="0" smtClean="0">
                <a:solidFill>
                  <a:schemeClr val="bg1"/>
                </a:solidFill>
                <a:latin typeface="Times New Roman" panose="02020603050405020304" pitchFamily="18" charset="0"/>
                <a:cs typeface="Times New Roman" panose="02020603050405020304" pitchFamily="18" charset="0"/>
              </a:rPr>
              <a:t>Monique </a:t>
            </a:r>
            <a:r>
              <a:rPr lang="fr-BE" sz="2000" b="1" dirty="0" err="1">
                <a:solidFill>
                  <a:schemeClr val="bg1"/>
                </a:solidFill>
                <a:latin typeface="Times New Roman" panose="02020603050405020304" pitchFamily="18" charset="0"/>
                <a:cs typeface="Times New Roman" panose="02020603050405020304" pitchFamily="18" charset="0"/>
              </a:rPr>
              <a:t>Mund-Dopchie</a:t>
            </a:r>
            <a:endParaRPr lang="fr-BE" sz="2000" b="1" dirty="0">
              <a:solidFill>
                <a:schemeClr val="bg1"/>
              </a:solidFill>
              <a:latin typeface="Times New Roman" panose="02020603050405020304" pitchFamily="18" charset="0"/>
              <a:cs typeface="Times New Roman" panose="02020603050405020304" pitchFamily="18" charset="0"/>
            </a:endParaRPr>
          </a:p>
          <a:p>
            <a:pPr algn="ctr"/>
            <a:r>
              <a:rPr lang="fr-BE" sz="2000" b="1" dirty="0" smtClean="0">
                <a:solidFill>
                  <a:schemeClr val="bg1"/>
                </a:solidFill>
                <a:latin typeface="Times New Roman" panose="02020603050405020304" pitchFamily="18" charset="0"/>
                <a:cs typeface="Times New Roman" panose="02020603050405020304" pitchFamily="18" charset="0"/>
              </a:rPr>
              <a:t>12 </a:t>
            </a:r>
            <a:r>
              <a:rPr lang="fr-BE" sz="2000" b="1" dirty="0">
                <a:solidFill>
                  <a:schemeClr val="bg1"/>
                </a:solidFill>
                <a:latin typeface="Times New Roman" panose="02020603050405020304" pitchFamily="18" charset="0"/>
                <a:cs typeface="Times New Roman" panose="02020603050405020304" pitchFamily="18" charset="0"/>
              </a:rPr>
              <a:t>octobre 2015</a:t>
            </a:r>
          </a:p>
        </p:txBody>
      </p:sp>
    </p:spTree>
    <p:extLst>
      <p:ext uri="{BB962C8B-B14F-4D97-AF65-F5344CB8AC3E}">
        <p14:creationId xmlns:p14="http://schemas.microsoft.com/office/powerpoint/2010/main" val="8273388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3"/>
          <p:cNvSpPr>
            <a:spLocks noGrp="1" noChangeArrowheads="1"/>
          </p:cNvSpPr>
          <p:nvPr>
            <p:ph type="body" idx="1"/>
          </p:nvPr>
        </p:nvSpPr>
        <p:spPr>
          <a:xfrm>
            <a:off x="468313" y="2133600"/>
            <a:ext cx="8229600" cy="4060825"/>
          </a:xfrm>
          <a:solidFill>
            <a:schemeClr val="bg2"/>
          </a:solidFill>
          <a:ln>
            <a:solidFill>
              <a:schemeClr val="tx1"/>
            </a:solidFill>
            <a:miter lim="800000"/>
            <a:headEnd/>
            <a:tailEnd/>
          </a:ln>
        </p:spPr>
        <p:txBody>
          <a:bodyPr/>
          <a:lstStyle/>
          <a:p>
            <a:pPr marL="0" indent="0">
              <a:buNone/>
            </a:pPr>
            <a:r>
              <a:rPr lang="fr-BE" altLang="fr-FR" b="1" dirty="0"/>
              <a:t>« D’autre part, </a:t>
            </a:r>
            <a:r>
              <a:rPr lang="fr-BE" altLang="fr-FR" b="1" dirty="0">
                <a:solidFill>
                  <a:srgbClr val="FF0000"/>
                </a:solidFill>
              </a:rPr>
              <a:t>ils vivaient nus</a:t>
            </a:r>
            <a:r>
              <a:rPr lang="fr-BE" altLang="fr-FR" b="1" dirty="0"/>
              <a:t>, dormant au pâturage, le plus souvent sans lit, à la belle étoile: c’est que, par la façon dont les saisons étaient tempérées, ils étaient préservés d’avoir à en souffrir; c’est aussi que </a:t>
            </a:r>
            <a:r>
              <a:rPr lang="fr-BE" altLang="fr-FR" b="1" dirty="0">
                <a:solidFill>
                  <a:srgbClr val="FF0000"/>
                </a:solidFill>
              </a:rPr>
              <a:t>molles étaient leurs couches, étant faites de gazon qui à profusion poussait de la terre </a:t>
            </a:r>
            <a:r>
              <a:rPr lang="fr-BE" altLang="fr-FR" b="1" dirty="0" smtClean="0"/>
              <a:t>» (</a:t>
            </a:r>
            <a:r>
              <a:rPr lang="fr-BE" altLang="fr-FR" b="1" i="1" dirty="0" smtClean="0"/>
              <a:t>Politique</a:t>
            </a:r>
            <a:r>
              <a:rPr lang="fr-BE" altLang="fr-FR" b="1" dirty="0" smtClean="0"/>
              <a:t>, 271e-272a).</a:t>
            </a:r>
            <a:endParaRPr lang="fr-FR" altLang="fr-FR" b="1" dirty="0"/>
          </a:p>
        </p:txBody>
      </p:sp>
      <p:sp>
        <p:nvSpPr>
          <p:cNvPr id="48132" name="Rectangle 4"/>
          <p:cNvSpPr>
            <a:spLocks noGrp="1" noChangeArrowheads="1"/>
          </p:cNvSpPr>
          <p:nvPr>
            <p:ph type="title"/>
          </p:nvPr>
        </p:nvSpPr>
        <p:spPr>
          <a:solidFill>
            <a:schemeClr val="bg2"/>
          </a:solidFill>
          <a:ln>
            <a:solidFill>
              <a:schemeClr val="tx1"/>
            </a:solidFill>
            <a:miter lim="800000"/>
            <a:headEnd/>
            <a:tailEnd/>
          </a:ln>
        </p:spPr>
        <p:txBody>
          <a:bodyPr>
            <a:normAutofit/>
          </a:bodyPr>
          <a:lstStyle/>
          <a:p>
            <a:r>
              <a:rPr lang="fr-BE" altLang="fr-FR" sz="3600" dirty="0" smtClean="0"/>
              <a:t>L’âge d’or </a:t>
            </a:r>
            <a:r>
              <a:rPr lang="fr-BE" altLang="fr-FR" sz="3600" dirty="0"/>
              <a:t>selon </a:t>
            </a:r>
            <a:r>
              <a:rPr lang="fr-BE" altLang="fr-FR" sz="3600" dirty="0" smtClean="0"/>
              <a:t>Platon, texte 2</a:t>
            </a:r>
            <a:endParaRPr lang="fr-FR" altLang="fr-FR" sz="3600" dirty="0"/>
          </a:p>
        </p:txBody>
      </p:sp>
    </p:spTree>
    <p:extLst>
      <p:ext uri="{BB962C8B-B14F-4D97-AF65-F5344CB8AC3E}">
        <p14:creationId xmlns:p14="http://schemas.microsoft.com/office/powerpoint/2010/main" val="21544266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647825" y="22177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BE" altLang="fr-FR" sz="1200" b="0" i="0" u="none" strike="noStrike" cap="none" normalizeH="0" baseline="0" dirty="0" smtClean="0">
                <a:ln>
                  <a:noFill/>
                </a:ln>
                <a:solidFill>
                  <a:schemeClr val="tx1"/>
                </a:solidFill>
                <a:effectLst/>
                <a:latin typeface="Calibri"/>
                <a:ea typeface="Calibri" pitchFamily="34" charset="0"/>
                <a:cs typeface="Times New Roman" pitchFamily="18" charset="0"/>
              </a:rPr>
              <a:t> </a:t>
            </a:r>
            <a:endParaRPr kumimoji="0" lang="fr-BE" alt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Rectangle 3"/>
          <p:cNvSpPr/>
          <p:nvPr/>
        </p:nvSpPr>
        <p:spPr>
          <a:xfrm>
            <a:off x="827584" y="116632"/>
            <a:ext cx="7128792" cy="523220"/>
          </a:xfrm>
          <a:prstGeom prst="rect">
            <a:avLst/>
          </a:prstGeom>
          <a:solidFill>
            <a:schemeClr val="bg1">
              <a:lumMod val="85000"/>
            </a:schemeClr>
          </a:solidFill>
          <a:ln>
            <a:solidFill>
              <a:schemeClr val="tx1"/>
            </a:solidFill>
          </a:ln>
        </p:spPr>
        <p:txBody>
          <a:bodyPr wrap="square">
            <a:spAutoFit/>
          </a:bodyPr>
          <a:lstStyle/>
          <a:p>
            <a:r>
              <a:rPr lang="fr-BE" sz="2800" dirty="0" err="1">
                <a:latin typeface="Times New Roman" panose="02020603050405020304" pitchFamily="18" charset="0"/>
                <a:cs typeface="Times New Roman" panose="02020603050405020304" pitchFamily="18" charset="0"/>
              </a:rPr>
              <a:t>Dicéarque</a:t>
            </a:r>
            <a:r>
              <a:rPr lang="fr-BE" sz="2800" dirty="0">
                <a:latin typeface="Times New Roman" panose="02020603050405020304" pitchFamily="18" charset="0"/>
                <a:cs typeface="Times New Roman" panose="02020603050405020304" pitchFamily="18" charset="0"/>
              </a:rPr>
              <a:t> </a:t>
            </a:r>
            <a:r>
              <a:rPr lang="fr-BE" sz="2800" dirty="0" smtClean="0">
                <a:latin typeface="Times New Roman" panose="02020603050405020304" pitchFamily="18" charset="0"/>
                <a:cs typeface="Times New Roman" panose="02020603050405020304" pitchFamily="18" charset="0"/>
              </a:rPr>
              <a:t>d’Athènes (IVe-IIIe s. av. J.-C.)</a:t>
            </a:r>
            <a:endParaRPr lang="fr-BE" sz="2800" dirty="0">
              <a:latin typeface="Times New Roman" panose="02020603050405020304" pitchFamily="18" charset="0"/>
              <a:cs typeface="Times New Roman" panose="02020603050405020304" pitchFamily="18" charset="0"/>
            </a:endParaRPr>
          </a:p>
        </p:txBody>
      </p:sp>
      <p:sp>
        <p:nvSpPr>
          <p:cNvPr id="5" name="Rectangle 4"/>
          <p:cNvSpPr/>
          <p:nvPr/>
        </p:nvSpPr>
        <p:spPr>
          <a:xfrm>
            <a:off x="1907704" y="764704"/>
            <a:ext cx="5688632" cy="6001643"/>
          </a:xfrm>
          <a:prstGeom prst="rect">
            <a:avLst/>
          </a:prstGeom>
          <a:solidFill>
            <a:schemeClr val="bg1">
              <a:lumMod val="85000"/>
            </a:schemeClr>
          </a:solidFill>
          <a:ln>
            <a:solidFill>
              <a:schemeClr val="tx1"/>
            </a:solidFill>
          </a:ln>
        </p:spPr>
        <p:txBody>
          <a:bodyPr wrap="square">
            <a:spAutoFit/>
          </a:bodyPr>
          <a:lstStyle/>
          <a:p>
            <a:r>
              <a:rPr lang="fr-BE" sz="1600" b="1" dirty="0" smtClean="0">
                <a:latin typeface="Times New Roman" panose="02020603050405020304" pitchFamily="18" charset="0"/>
                <a:cs typeface="Times New Roman" panose="02020603050405020304" pitchFamily="18" charset="0"/>
              </a:rPr>
              <a:t>« </a:t>
            </a:r>
            <a:r>
              <a:rPr lang="fr-BE" sz="1600" b="1" dirty="0" err="1" smtClean="0">
                <a:latin typeface="Times New Roman" panose="02020603050405020304" pitchFamily="18" charset="0"/>
                <a:cs typeface="Times New Roman" panose="02020603050405020304" pitchFamily="18" charset="0"/>
              </a:rPr>
              <a:t>Dicéarque</a:t>
            </a:r>
            <a:r>
              <a:rPr lang="fr-BE" sz="1600" b="1" dirty="0" smtClean="0">
                <a:latin typeface="Times New Roman" panose="02020603050405020304" pitchFamily="18" charset="0"/>
                <a:cs typeface="Times New Roman" panose="02020603050405020304" pitchFamily="18" charset="0"/>
              </a:rPr>
              <a:t> </a:t>
            </a:r>
            <a:r>
              <a:rPr lang="fr-BE" sz="1600" b="1" dirty="0">
                <a:latin typeface="Times New Roman" panose="02020603050405020304" pitchFamily="18" charset="0"/>
                <a:cs typeface="Times New Roman" panose="02020603050405020304" pitchFamily="18" charset="0"/>
              </a:rPr>
              <a:t>le Péripatéticien assure que les anciens qui étaient plus près des dieux que nous étaient aussi meilleurs que nous, qu'ils travaillaient à se rendre parfaits, de sorte qu'on les regarde </a:t>
            </a:r>
            <a:r>
              <a:rPr lang="fr-BE" sz="1600" b="1" u="sng" dirty="0">
                <a:solidFill>
                  <a:srgbClr val="FF0000"/>
                </a:solidFill>
                <a:latin typeface="Times New Roman" panose="02020603050405020304" pitchFamily="18" charset="0"/>
                <a:cs typeface="Times New Roman" panose="02020603050405020304" pitchFamily="18" charset="0"/>
              </a:rPr>
              <a:t>comme faisant l'âge </a:t>
            </a:r>
            <a:r>
              <a:rPr lang="fr-BE" sz="1600" b="1" u="sng" dirty="0" smtClean="0">
                <a:solidFill>
                  <a:srgbClr val="FF0000"/>
                </a:solidFill>
                <a:latin typeface="Times New Roman" panose="02020603050405020304" pitchFamily="18" charset="0"/>
                <a:cs typeface="Times New Roman" panose="02020603050405020304" pitchFamily="18" charset="0"/>
              </a:rPr>
              <a:t>d'or</a:t>
            </a:r>
            <a:r>
              <a:rPr lang="fr-BE" sz="1600" b="1" dirty="0" smtClean="0">
                <a:solidFill>
                  <a:srgbClr val="FF0000"/>
                </a:solidFill>
                <a:latin typeface="Times New Roman" panose="02020603050405020304" pitchFamily="18" charset="0"/>
                <a:cs typeface="Times New Roman" panose="02020603050405020304" pitchFamily="18" charset="0"/>
              </a:rPr>
              <a:t> </a:t>
            </a:r>
            <a:r>
              <a:rPr lang="fr-BE" sz="1600" b="1" dirty="0" smtClean="0">
                <a:latin typeface="Times New Roman" panose="02020603050405020304" pitchFamily="18" charset="0"/>
                <a:cs typeface="Times New Roman" panose="02020603050405020304" pitchFamily="18" charset="0"/>
              </a:rPr>
              <a:t>[…]. </a:t>
            </a:r>
            <a:r>
              <a:rPr lang="fr-BE" sz="1600" b="1" dirty="0">
                <a:solidFill>
                  <a:srgbClr val="FF0000"/>
                </a:solidFill>
                <a:latin typeface="Times New Roman" panose="02020603050405020304" pitchFamily="18" charset="0"/>
                <a:cs typeface="Times New Roman" panose="02020603050405020304" pitchFamily="18" charset="0"/>
              </a:rPr>
              <a:t>Ils ne tuaient rien d'animé</a:t>
            </a:r>
            <a:r>
              <a:rPr lang="fr-BE" sz="1600" b="1" dirty="0">
                <a:latin typeface="Times New Roman" panose="02020603050405020304" pitchFamily="18" charset="0"/>
                <a:cs typeface="Times New Roman" panose="02020603050405020304" pitchFamily="18" charset="0"/>
              </a:rPr>
              <a:t>. C'est pour cela que les poètes ont appelé </a:t>
            </a:r>
            <a:r>
              <a:rPr lang="fr-BE" sz="1600" b="1" u="sng" dirty="0">
                <a:solidFill>
                  <a:srgbClr val="FF0000"/>
                </a:solidFill>
                <a:latin typeface="Times New Roman" panose="02020603050405020304" pitchFamily="18" charset="0"/>
                <a:cs typeface="Times New Roman" panose="02020603050405020304" pitchFamily="18" charset="0"/>
              </a:rPr>
              <a:t>ce siècle l'âge d'or</a:t>
            </a:r>
            <a:r>
              <a:rPr lang="fr-BE" sz="1600" b="1" dirty="0">
                <a:latin typeface="Times New Roman" panose="02020603050405020304" pitchFamily="18" charset="0"/>
                <a:cs typeface="Times New Roman" panose="02020603050405020304" pitchFamily="18" charset="0"/>
              </a:rPr>
              <a:t>. La terre d'elle-même leur produisait des fruits en abondance. Tranquilles et menant une vie pacifique, ils travaillaient avec leurs compagnons qui étaient tous gens de bien</a:t>
            </a:r>
            <a:r>
              <a:rPr lang="fr-BE" sz="1600" b="1" dirty="0" smtClean="0">
                <a:latin typeface="Times New Roman" panose="02020603050405020304" pitchFamily="18" charset="0"/>
                <a:cs typeface="Times New Roman" panose="02020603050405020304" pitchFamily="18" charset="0"/>
              </a:rPr>
              <a:t>. </a:t>
            </a:r>
            <a:r>
              <a:rPr lang="fr-BE" sz="1600" b="1" dirty="0" err="1" smtClean="0">
                <a:latin typeface="Times New Roman" panose="02020603050405020304" pitchFamily="18" charset="0"/>
                <a:cs typeface="Times New Roman" panose="02020603050405020304" pitchFamily="18" charset="0"/>
              </a:rPr>
              <a:t>Dicéarque</a:t>
            </a:r>
            <a:r>
              <a:rPr lang="fr-BE" sz="1600" b="1" dirty="0" smtClean="0">
                <a:latin typeface="Times New Roman" panose="02020603050405020304" pitchFamily="18" charset="0"/>
                <a:cs typeface="Times New Roman" panose="02020603050405020304" pitchFamily="18" charset="0"/>
              </a:rPr>
              <a:t> </a:t>
            </a:r>
            <a:r>
              <a:rPr lang="fr-BE" sz="1600" b="1" dirty="0">
                <a:latin typeface="Times New Roman" panose="02020603050405020304" pitchFamily="18" charset="0"/>
                <a:cs typeface="Times New Roman" panose="02020603050405020304" pitchFamily="18" charset="0"/>
              </a:rPr>
              <a:t>raisonnant à ce sujet, prétend que c'est ainsi que l'on vivait </a:t>
            </a:r>
            <a:r>
              <a:rPr lang="fr-BE" sz="1600" b="1" u="sng" dirty="0">
                <a:solidFill>
                  <a:srgbClr val="FF0000"/>
                </a:solidFill>
                <a:latin typeface="Times New Roman" panose="02020603050405020304" pitchFamily="18" charset="0"/>
                <a:cs typeface="Times New Roman" panose="02020603050405020304" pitchFamily="18" charset="0"/>
              </a:rPr>
              <a:t>du temps de Cronos</a:t>
            </a:r>
            <a:r>
              <a:rPr lang="fr-BE" sz="1600" b="1" dirty="0">
                <a:solidFill>
                  <a:srgbClr val="FF0000"/>
                </a:solidFill>
                <a:latin typeface="Times New Roman" panose="02020603050405020304" pitchFamily="18" charset="0"/>
                <a:cs typeface="Times New Roman" panose="02020603050405020304" pitchFamily="18" charset="0"/>
              </a:rPr>
              <a:t> </a:t>
            </a:r>
            <a:r>
              <a:rPr lang="fr-BE" sz="1600" b="1" dirty="0">
                <a:latin typeface="Times New Roman" panose="02020603050405020304" pitchFamily="18" charset="0"/>
                <a:cs typeface="Times New Roman" panose="02020603050405020304" pitchFamily="18" charset="0"/>
              </a:rPr>
              <a:t>]. La terre produisait sans être cultivée […].  Les arts étaient inconnus, et on ne savait encore ce que c'était que labourer la terre. Il arrivait de là que les hommes menaient une vie tranquille, sans travail, sans inquiétude, et même sans </a:t>
            </a:r>
            <a:r>
              <a:rPr lang="fr-BE" sz="1600" b="1" dirty="0" smtClean="0">
                <a:latin typeface="Times New Roman" panose="02020603050405020304" pitchFamily="18" charset="0"/>
                <a:cs typeface="Times New Roman" panose="02020603050405020304" pitchFamily="18" charset="0"/>
              </a:rPr>
              <a:t>maladie, </a:t>
            </a:r>
            <a:r>
              <a:rPr lang="fr-BE" sz="1600" b="1" dirty="0">
                <a:latin typeface="Times New Roman" panose="02020603050405020304" pitchFamily="18" charset="0"/>
                <a:cs typeface="Times New Roman" panose="02020603050405020304" pitchFamily="18" charset="0"/>
              </a:rPr>
              <a:t>s'il faut s'en rapporter à ce que disent les plus habiles médecins. </a:t>
            </a:r>
            <a:r>
              <a:rPr lang="fr-BE" sz="1600" b="1" dirty="0">
                <a:solidFill>
                  <a:srgbClr val="FF0000"/>
                </a:solidFill>
                <a:latin typeface="Times New Roman" panose="02020603050405020304" pitchFamily="18" charset="0"/>
                <a:cs typeface="Times New Roman" panose="02020603050405020304" pitchFamily="18" charset="0"/>
              </a:rPr>
              <a:t>Car quelle meilleure recette pour la santé que d'éviter les plénitudes auxquelles ils n'étaient nullement sujets, n'usant jamais que des aliments moins forts que leur nature</a:t>
            </a:r>
            <a:r>
              <a:rPr lang="fr-BE" sz="1600" b="1" dirty="0">
                <a:latin typeface="Times New Roman" panose="02020603050405020304" pitchFamily="18" charset="0"/>
                <a:cs typeface="Times New Roman" panose="02020603050405020304" pitchFamily="18" charset="0"/>
              </a:rPr>
              <a:t>, toujours avec modération malgré l'abondance, comme s'ils en avaient eu disette ? C'est pourquoi l'on ne voyait chez eux ni guerre, ni sédition. Il n'y avait aucune raison qui pût occasionner chez eux des différends ; de sorte que toute leur vie se passait dans le repos et dans la tranquillité. Ils se portaient bien, ils vivaient en paix et s'aimaient » </a:t>
            </a:r>
            <a:r>
              <a:rPr lang="fr-BE" sz="1600" b="1" dirty="0" smtClean="0">
                <a:latin typeface="Times New Roman" panose="02020603050405020304" pitchFamily="18" charset="0"/>
                <a:cs typeface="Times New Roman" panose="02020603050405020304" pitchFamily="18" charset="0"/>
              </a:rPr>
              <a:t>(cité par Porphyre</a:t>
            </a:r>
            <a:r>
              <a:rPr lang="fr-BE" sz="1600" b="1" dirty="0">
                <a:latin typeface="Times New Roman" panose="02020603050405020304" pitchFamily="18" charset="0"/>
                <a:cs typeface="Times New Roman" panose="02020603050405020304" pitchFamily="18" charset="0"/>
              </a:rPr>
              <a:t>, </a:t>
            </a:r>
            <a:r>
              <a:rPr lang="fr-BE" sz="1600" b="1" i="1" dirty="0">
                <a:latin typeface="Times New Roman" panose="02020603050405020304" pitchFamily="18" charset="0"/>
                <a:cs typeface="Times New Roman" panose="02020603050405020304" pitchFamily="18" charset="0"/>
              </a:rPr>
              <a:t>De </a:t>
            </a:r>
            <a:r>
              <a:rPr lang="fr-BE" sz="1600" b="1" i="1" dirty="0" err="1">
                <a:latin typeface="Times New Roman" panose="02020603050405020304" pitchFamily="18" charset="0"/>
                <a:cs typeface="Times New Roman" panose="02020603050405020304" pitchFamily="18" charset="0"/>
              </a:rPr>
              <a:t>abstin</a:t>
            </a:r>
            <a:r>
              <a:rPr lang="fr-BE" sz="1600" b="1" dirty="0">
                <a:latin typeface="Times New Roman" panose="02020603050405020304" pitchFamily="18" charset="0"/>
                <a:cs typeface="Times New Roman" panose="02020603050405020304" pitchFamily="18" charset="0"/>
              </a:rPr>
              <a:t>., IV, ii, 2-8</a:t>
            </a:r>
            <a:r>
              <a:rPr lang="fr-BE" sz="1600" b="1" dirty="0" smtClean="0">
                <a:latin typeface="Times New Roman" panose="02020603050405020304" pitchFamily="18" charset="0"/>
                <a:cs typeface="Times New Roman" panose="02020603050405020304" pitchFamily="18" charset="0"/>
              </a:rPr>
              <a:t>).</a:t>
            </a:r>
            <a:endParaRPr lang="fr-BE"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50857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57261"/>
            <a:ext cx="8229600" cy="723467"/>
          </a:xfrm>
          <a:prstGeom prst="rect">
            <a:avLst/>
          </a:prstGeom>
          <a:solidFill>
            <a:schemeClr val="bg1">
              <a:lumMod val="95000"/>
            </a:schemeClr>
          </a:solidFill>
          <a:ln>
            <a:solidFill>
              <a:schemeClr val="tx1"/>
            </a:solidFill>
            <a:miter lim="800000"/>
            <a:headEnd/>
            <a:tailEnd/>
          </a:ln>
        </p:spPr>
        <p:txBody>
          <a:bodyP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BE" altLang="fr-FR" sz="3300" dirty="0" smtClean="0">
                <a:latin typeface="Times New Roman" panose="02020603050405020304" pitchFamily="18" charset="0"/>
                <a:cs typeface="Times New Roman" panose="02020603050405020304" pitchFamily="18" charset="0"/>
              </a:rPr>
              <a:t>L’âge d’or selon </a:t>
            </a:r>
            <a:r>
              <a:rPr lang="fr-BE" altLang="fr-FR" sz="3300" dirty="0" err="1" smtClean="0">
                <a:latin typeface="Times New Roman" panose="02020603050405020304" pitchFamily="18" charset="0"/>
                <a:cs typeface="Times New Roman" panose="02020603050405020304" pitchFamily="18" charset="0"/>
              </a:rPr>
              <a:t>Aratos</a:t>
            </a:r>
            <a:r>
              <a:rPr lang="fr-BE" altLang="fr-FR" sz="3300" dirty="0" smtClean="0">
                <a:latin typeface="Times New Roman" panose="02020603050405020304" pitchFamily="18" charset="0"/>
                <a:cs typeface="Times New Roman" panose="02020603050405020304" pitchFamily="18" charset="0"/>
              </a:rPr>
              <a:t> de Soles (IIIe s. av. J.-C.)</a:t>
            </a:r>
            <a:r>
              <a:rPr lang="fr-BE" altLang="fr-FR" sz="4000" dirty="0" smtClean="0"/>
              <a:t> </a:t>
            </a:r>
            <a:endParaRPr lang="fr-FR" altLang="fr-FR" sz="4000" dirty="0"/>
          </a:p>
        </p:txBody>
      </p:sp>
      <p:sp>
        <p:nvSpPr>
          <p:cNvPr id="3" name="Rectangle 2"/>
          <p:cNvSpPr/>
          <p:nvPr/>
        </p:nvSpPr>
        <p:spPr>
          <a:xfrm>
            <a:off x="2286000" y="1399763"/>
            <a:ext cx="4572000" cy="5078313"/>
          </a:xfrm>
          <a:prstGeom prst="rect">
            <a:avLst/>
          </a:prstGeom>
          <a:solidFill>
            <a:schemeClr val="bg2"/>
          </a:solidFill>
          <a:ln>
            <a:solidFill>
              <a:schemeClr val="tx1"/>
            </a:solidFill>
          </a:ln>
        </p:spPr>
        <p:txBody>
          <a:bodyPr>
            <a:spAutoFit/>
          </a:bodyPr>
          <a:lstStyle/>
          <a:p>
            <a:pPr>
              <a:lnSpc>
                <a:spcPct val="90000"/>
              </a:lnSpc>
            </a:pPr>
            <a:r>
              <a:rPr lang="fr-BE" sz="2000" b="1" dirty="0"/>
              <a:t>« </a:t>
            </a:r>
            <a:r>
              <a:rPr lang="fr-BE" sz="2000" b="1" dirty="0">
                <a:solidFill>
                  <a:srgbClr val="FF0000"/>
                </a:solidFill>
              </a:rPr>
              <a:t>La Justice </a:t>
            </a:r>
            <a:r>
              <a:rPr lang="fr-BE" sz="2000" b="1" dirty="0"/>
              <a:t>rassemblait les vieillards, ou sur une place publique, ou dans tout autre endroit en plein air, et leur enseignait avec soin les lois de l'équité. On ne connaissait pas encore les procès ruineux ni les aigres disputes, non plus que les dissensions. </a:t>
            </a:r>
            <a:r>
              <a:rPr lang="fr-BE" sz="2000" b="1" dirty="0">
                <a:solidFill>
                  <a:srgbClr val="FF0000"/>
                </a:solidFill>
              </a:rPr>
              <a:t>On vivait simplement ; on ne se hasardait pas sur la mer</a:t>
            </a:r>
            <a:r>
              <a:rPr lang="fr-BE" sz="2000" b="1" dirty="0"/>
              <a:t>, et des navires n'allaient pas au loin chercher des aliments pour les rapporter. Les bœufs et les charrues suffisaient pour la nourriture des hommes, et la Justice qui régnait sur eux leur distribuait avec abondance tous les biens dont ils avaient un véritable besoin. Elle resta parmi eux aussi longtemps que </a:t>
            </a:r>
            <a:r>
              <a:rPr lang="fr-BE" sz="2000" b="1" u="sng" dirty="0">
                <a:solidFill>
                  <a:srgbClr val="FF0000"/>
                </a:solidFill>
              </a:rPr>
              <a:t>l'âge d'or</a:t>
            </a:r>
            <a:r>
              <a:rPr lang="fr-BE" sz="2000" b="1" dirty="0">
                <a:solidFill>
                  <a:srgbClr val="FF0000"/>
                </a:solidFill>
              </a:rPr>
              <a:t> </a:t>
            </a:r>
            <a:r>
              <a:rPr lang="fr-BE" sz="2000" b="1" dirty="0"/>
              <a:t>dura sur la terre »  (</a:t>
            </a:r>
            <a:r>
              <a:rPr lang="fr-BE" sz="2000" b="1" i="1" dirty="0" smtClean="0"/>
              <a:t>Phénomènes</a:t>
            </a:r>
            <a:r>
              <a:rPr lang="fr-BE" sz="2000" b="1" dirty="0" smtClean="0"/>
              <a:t>, </a:t>
            </a:r>
            <a:r>
              <a:rPr lang="fr-BE" sz="2000" b="1" dirty="0"/>
              <a:t>105-114).</a:t>
            </a:r>
            <a:endParaRPr lang="fr-FR" altLang="fr-FR"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50950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9795" y="395372"/>
            <a:ext cx="8147359" cy="584775"/>
          </a:xfrm>
          <a:prstGeom prst="rect">
            <a:avLst/>
          </a:prstGeom>
          <a:solidFill>
            <a:schemeClr val="bg2"/>
          </a:solidFill>
          <a:ln>
            <a:solidFill>
              <a:schemeClr val="tx1"/>
            </a:solidFill>
          </a:ln>
        </p:spPr>
        <p:txBody>
          <a:bodyPr wrap="none">
            <a:spAutoFit/>
          </a:bodyPr>
          <a:lstStyle/>
          <a:p>
            <a:r>
              <a:rPr lang="fr-BE" altLang="fr-FR" sz="3200" dirty="0" smtClean="0">
                <a:latin typeface="Times New Roman" panose="02020603050405020304" pitchFamily="18" charset="0"/>
                <a:cs typeface="Times New Roman" panose="02020603050405020304" pitchFamily="18" charset="0"/>
              </a:rPr>
              <a:t>Prométhée dans la </a:t>
            </a:r>
            <a:r>
              <a:rPr lang="fr-BE" altLang="fr-FR" sz="3200" i="1" dirty="0" smtClean="0">
                <a:latin typeface="Times New Roman" panose="02020603050405020304" pitchFamily="18" charset="0"/>
                <a:cs typeface="Times New Roman" panose="02020603050405020304" pitchFamily="18" charset="0"/>
              </a:rPr>
              <a:t>Théogonie</a:t>
            </a:r>
            <a:r>
              <a:rPr lang="fr-BE" altLang="fr-FR" sz="3200" dirty="0" smtClean="0">
                <a:latin typeface="Times New Roman" panose="02020603050405020304" pitchFamily="18" charset="0"/>
                <a:cs typeface="Times New Roman" panose="02020603050405020304" pitchFamily="18" charset="0"/>
              </a:rPr>
              <a:t> d’Hésiode, texte 1</a:t>
            </a:r>
            <a:endParaRPr lang="fr-BE" sz="3200" dirty="0">
              <a:latin typeface="Times New Roman" panose="02020603050405020304" pitchFamily="18" charset="0"/>
              <a:cs typeface="Times New Roman" panose="02020603050405020304" pitchFamily="18" charset="0"/>
            </a:endParaRPr>
          </a:p>
        </p:txBody>
      </p:sp>
      <p:sp>
        <p:nvSpPr>
          <p:cNvPr id="3" name="Rectangle 2"/>
          <p:cNvSpPr/>
          <p:nvPr/>
        </p:nvSpPr>
        <p:spPr>
          <a:xfrm>
            <a:off x="2051720" y="2736503"/>
            <a:ext cx="4572000" cy="1754326"/>
          </a:xfrm>
          <a:prstGeom prst="rect">
            <a:avLst/>
          </a:prstGeom>
          <a:solidFill>
            <a:schemeClr val="bg2"/>
          </a:solidFill>
          <a:ln>
            <a:solidFill>
              <a:schemeClr val="tx1"/>
            </a:solidFill>
          </a:ln>
        </p:spPr>
        <p:txBody>
          <a:bodyPr>
            <a:spAutoFit/>
          </a:bodyPr>
          <a:lstStyle/>
          <a:p>
            <a:pPr>
              <a:lnSpc>
                <a:spcPct val="90000"/>
              </a:lnSpc>
            </a:pPr>
            <a:r>
              <a:rPr lang="fr-BE" altLang="fr-FR" sz="2000" b="1" dirty="0">
                <a:latin typeface="Times New Roman" panose="02020603050405020304" pitchFamily="18" charset="0"/>
                <a:cs typeface="Times New Roman" panose="02020603050405020304" pitchFamily="18" charset="0"/>
              </a:rPr>
              <a:t>« Mais le brave fils de Japet […] déroba, au creux d’une férule, l’éclatante lueur du feu infatigable; et Zeus […] s’irrita en son âme, quand il vit briller au milieu des hommes l’éclatante lueur du feu </a:t>
            </a:r>
            <a:r>
              <a:rPr lang="fr-BE" altLang="fr-FR" sz="2000" b="1" dirty="0" smtClean="0">
                <a:latin typeface="Times New Roman" panose="02020603050405020304" pitchFamily="18" charset="0"/>
                <a:cs typeface="Times New Roman" panose="02020603050405020304" pitchFamily="18" charset="0"/>
              </a:rPr>
              <a:t>»(</a:t>
            </a:r>
            <a:r>
              <a:rPr lang="fr-BE" altLang="fr-FR" sz="2000" b="1" i="1" dirty="0" smtClean="0">
                <a:latin typeface="Times New Roman" panose="02020603050405020304" pitchFamily="18" charset="0"/>
                <a:cs typeface="Times New Roman" panose="02020603050405020304" pitchFamily="18" charset="0"/>
              </a:rPr>
              <a:t>Th</a:t>
            </a:r>
            <a:r>
              <a:rPr lang="fr-BE" altLang="fr-FR" sz="2000" b="1" dirty="0" smtClean="0">
                <a:latin typeface="Times New Roman" panose="02020603050405020304" pitchFamily="18" charset="0"/>
                <a:cs typeface="Times New Roman" panose="02020603050405020304" pitchFamily="18" charset="0"/>
              </a:rPr>
              <a:t>., 565-569). </a:t>
            </a:r>
            <a:endParaRPr lang="fr-FR" altLang="fr-FR" sz="2000" b="1" dirty="0">
              <a:latin typeface="Times New Roman" panose="02020603050405020304" pitchFamily="18" charset="0"/>
              <a:cs typeface="Times New Roman" panose="02020603050405020304" pitchFamily="18" charset="0"/>
            </a:endParaRPr>
          </a:p>
        </p:txBody>
      </p:sp>
      <p:sp>
        <p:nvSpPr>
          <p:cNvPr id="5" name="Rectangle 4"/>
          <p:cNvSpPr/>
          <p:nvPr/>
        </p:nvSpPr>
        <p:spPr>
          <a:xfrm>
            <a:off x="3920603" y="3244334"/>
            <a:ext cx="258404" cy="369332"/>
          </a:xfrm>
          <a:prstGeom prst="rect">
            <a:avLst/>
          </a:prstGeom>
        </p:spPr>
        <p:txBody>
          <a:bodyPr wrap="none">
            <a:spAutoFit/>
          </a:bodyPr>
          <a:lstStyle/>
          <a:p>
            <a:r>
              <a:rPr lang="fr-BE" dirty="0" smtClean="0"/>
              <a:t>J</a:t>
            </a:r>
            <a:endParaRPr lang="fr-BE" dirty="0"/>
          </a:p>
        </p:txBody>
      </p:sp>
    </p:spTree>
    <p:extLst>
      <p:ext uri="{BB962C8B-B14F-4D97-AF65-F5344CB8AC3E}">
        <p14:creationId xmlns:p14="http://schemas.microsoft.com/office/powerpoint/2010/main" val="21182002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454025" y="260648"/>
            <a:ext cx="8229600" cy="580926"/>
          </a:xfrm>
          <a:prstGeom prst="rect">
            <a:avLst/>
          </a:prstGeom>
          <a:solidFill>
            <a:schemeClr val="bg1">
              <a:lumMod val="95000"/>
            </a:schemeClr>
          </a:solidFill>
          <a:ln>
            <a:solidFill>
              <a:schemeClr val="accent2"/>
            </a:solidFill>
            <a:miter lim="800000"/>
            <a:headEnd/>
            <a:tailEnd/>
          </a:ln>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BE" altLang="fr-FR" sz="3200" smtClean="0">
                <a:latin typeface="Times New Roman" panose="02020603050405020304" pitchFamily="18" charset="0"/>
                <a:cs typeface="Times New Roman" panose="02020603050405020304" pitchFamily="18" charset="0"/>
              </a:rPr>
              <a:t>Prométhée dans la </a:t>
            </a:r>
            <a:r>
              <a:rPr lang="fr-BE" altLang="fr-FR" sz="3200" i="1" smtClean="0">
                <a:latin typeface="Times New Roman" panose="02020603050405020304" pitchFamily="18" charset="0"/>
                <a:cs typeface="Times New Roman" panose="02020603050405020304" pitchFamily="18" charset="0"/>
              </a:rPr>
              <a:t>Théogonie</a:t>
            </a:r>
            <a:r>
              <a:rPr lang="fr-BE" altLang="fr-FR" sz="3200" smtClean="0">
                <a:latin typeface="Times New Roman" panose="02020603050405020304" pitchFamily="18" charset="0"/>
                <a:cs typeface="Times New Roman" panose="02020603050405020304" pitchFamily="18" charset="0"/>
              </a:rPr>
              <a:t> d’Hésiode, texte 2</a:t>
            </a:r>
            <a:endParaRPr lang="fr-FR" altLang="fr-FR" sz="3200" dirty="0">
              <a:latin typeface="Times New Roman" panose="02020603050405020304" pitchFamily="18" charset="0"/>
              <a:cs typeface="Times New Roman" panose="02020603050405020304" pitchFamily="18" charset="0"/>
            </a:endParaRPr>
          </a:p>
        </p:txBody>
      </p:sp>
      <p:sp>
        <p:nvSpPr>
          <p:cNvPr id="6" name="Rectangle 5"/>
          <p:cNvSpPr/>
          <p:nvPr/>
        </p:nvSpPr>
        <p:spPr>
          <a:xfrm>
            <a:off x="2516597" y="2780928"/>
            <a:ext cx="4104456" cy="1837426"/>
          </a:xfrm>
          <a:prstGeom prst="rect">
            <a:avLst/>
          </a:prstGeom>
          <a:solidFill>
            <a:schemeClr val="tx1">
              <a:lumMod val="50000"/>
              <a:lumOff val="50000"/>
            </a:schemeClr>
          </a:solidFill>
          <a:ln>
            <a:solidFill>
              <a:schemeClr val="tx1"/>
            </a:solidFill>
          </a:ln>
        </p:spPr>
        <p:txBody>
          <a:bodyPr wrap="square">
            <a:spAutoFit/>
          </a:bodyPr>
          <a:lstStyle/>
          <a:p>
            <a:pPr>
              <a:lnSpc>
                <a:spcPct val="90000"/>
              </a:lnSpc>
            </a:pPr>
            <a:r>
              <a:rPr lang="fr-BE" altLang="fr-FR" b="1" dirty="0">
                <a:solidFill>
                  <a:schemeClr val="bg1"/>
                </a:solidFill>
                <a:latin typeface="Times New Roman" panose="02020603050405020304" pitchFamily="18" charset="0"/>
                <a:cs typeface="Times New Roman" panose="02020603050405020304" pitchFamily="18" charset="0"/>
              </a:rPr>
              <a:t>« Zeus le chargea de liens inextricables, entraves douloureuses qu’il enroula à mi-hauteur d’une colonne. Puis il lâcha sur lui un aigle aux ailes éployées; et l’aigle mangeait son foie immortel, et le foie se reformait la nuit… » (</a:t>
            </a:r>
            <a:r>
              <a:rPr lang="fr-BE" altLang="fr-FR" b="1" i="1" dirty="0">
                <a:solidFill>
                  <a:schemeClr val="bg1"/>
                </a:solidFill>
                <a:latin typeface="Times New Roman" panose="02020603050405020304" pitchFamily="18" charset="0"/>
                <a:cs typeface="Times New Roman" panose="02020603050405020304" pitchFamily="18" charset="0"/>
              </a:rPr>
              <a:t>Th</a:t>
            </a:r>
            <a:r>
              <a:rPr lang="fr-BE" altLang="fr-FR" b="1" dirty="0">
                <a:solidFill>
                  <a:schemeClr val="bg1"/>
                </a:solidFill>
                <a:latin typeface="Times New Roman" panose="02020603050405020304" pitchFamily="18" charset="0"/>
                <a:cs typeface="Times New Roman" panose="02020603050405020304" pitchFamily="18" charset="0"/>
              </a:rPr>
              <a:t>., 521-525).</a:t>
            </a:r>
            <a:endParaRPr lang="fr-FR" altLang="fr-FR" b="1" dirty="0">
              <a:solidFill>
                <a:schemeClr val="bg1"/>
              </a:solidFill>
              <a:latin typeface="Times New Roman" panose="02020603050405020304" pitchFamily="18" charset="0"/>
              <a:cs typeface="Times New Roman" panose="02020603050405020304" pitchFamily="18" charset="0"/>
            </a:endParaRPr>
          </a:p>
        </p:txBody>
      </p:sp>
      <p:sp>
        <p:nvSpPr>
          <p:cNvPr id="7" name="Rectangle 6"/>
          <p:cNvSpPr/>
          <p:nvPr/>
        </p:nvSpPr>
        <p:spPr>
          <a:xfrm>
            <a:off x="6151626" y="1844824"/>
            <a:ext cx="1689117" cy="369332"/>
          </a:xfrm>
          <a:prstGeom prst="rect">
            <a:avLst/>
          </a:prstGeom>
          <a:ln>
            <a:solidFill>
              <a:schemeClr val="bg1"/>
            </a:solidFill>
          </a:ln>
        </p:spPr>
        <p:txBody>
          <a:bodyPr wrap="none">
            <a:spAutoFit/>
          </a:bodyPr>
          <a:lstStyle/>
          <a:p>
            <a:r>
              <a:rPr lang="fr-BE" dirty="0">
                <a:solidFill>
                  <a:schemeClr val="bg1"/>
                </a:solidFill>
              </a:rPr>
              <a:t>Rubens-Snijders</a:t>
            </a:r>
          </a:p>
        </p:txBody>
      </p:sp>
    </p:spTree>
    <p:extLst>
      <p:ext uri="{BB962C8B-B14F-4D97-AF65-F5344CB8AC3E}">
        <p14:creationId xmlns:p14="http://schemas.microsoft.com/office/powerpoint/2010/main" val="39912742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solidFill>
            <a:schemeClr val="bg1">
              <a:lumMod val="95000"/>
            </a:schemeClr>
          </a:solidFill>
          <a:ln>
            <a:solidFill>
              <a:schemeClr val="accent2"/>
            </a:solidFill>
            <a:miter lim="800000"/>
            <a:headEnd/>
            <a:tailEnd/>
          </a:ln>
        </p:spPr>
        <p:txBody>
          <a:bodyPr>
            <a:normAutofit/>
          </a:bodyPr>
          <a:lstStyle/>
          <a:p>
            <a:r>
              <a:rPr lang="fr-BE" altLang="fr-FR" sz="3200" dirty="0" smtClean="0">
                <a:latin typeface="Times New Roman" panose="02020603050405020304" pitchFamily="18" charset="0"/>
                <a:cs typeface="Times New Roman" panose="02020603050405020304" pitchFamily="18" charset="0"/>
              </a:rPr>
              <a:t>Prométhée dans la </a:t>
            </a:r>
            <a:r>
              <a:rPr lang="fr-BE" altLang="fr-FR" sz="3200" i="1" dirty="0" smtClean="0">
                <a:latin typeface="Times New Roman" panose="02020603050405020304" pitchFamily="18" charset="0"/>
                <a:cs typeface="Times New Roman" panose="02020603050405020304" pitchFamily="18" charset="0"/>
              </a:rPr>
              <a:t>Théogonie</a:t>
            </a:r>
            <a:r>
              <a:rPr lang="fr-BE" altLang="fr-FR" sz="3200" dirty="0" smtClean="0">
                <a:latin typeface="Times New Roman" panose="02020603050405020304" pitchFamily="18" charset="0"/>
                <a:cs typeface="Times New Roman" panose="02020603050405020304" pitchFamily="18" charset="0"/>
              </a:rPr>
              <a:t> d’Hésiode, texte 3</a:t>
            </a:r>
            <a:endParaRPr lang="fr-FR" altLang="fr-FR" sz="3200" dirty="0">
              <a:latin typeface="Times New Roman" panose="02020603050405020304" pitchFamily="18" charset="0"/>
              <a:cs typeface="Times New Roman" panose="02020603050405020304" pitchFamily="18" charset="0"/>
            </a:endParaRPr>
          </a:p>
        </p:txBody>
      </p:sp>
      <p:sp>
        <p:nvSpPr>
          <p:cNvPr id="71683" name="Rectangle 3"/>
          <p:cNvSpPr>
            <a:spLocks noGrp="1" noChangeArrowheads="1"/>
          </p:cNvSpPr>
          <p:nvPr>
            <p:ph type="body" idx="1"/>
          </p:nvPr>
        </p:nvSpPr>
        <p:spPr>
          <a:xfrm>
            <a:off x="2859844" y="2420888"/>
            <a:ext cx="3960440" cy="3096344"/>
          </a:xfrm>
          <a:solidFill>
            <a:schemeClr val="bg1">
              <a:lumMod val="95000"/>
            </a:schemeClr>
          </a:solidFill>
          <a:ln>
            <a:solidFill>
              <a:schemeClr val="accent2"/>
            </a:solidFill>
            <a:miter lim="800000"/>
            <a:headEnd/>
            <a:tailEnd/>
          </a:ln>
        </p:spPr>
        <p:txBody>
          <a:bodyPr>
            <a:noAutofit/>
          </a:bodyPr>
          <a:lstStyle/>
          <a:p>
            <a:pPr marL="0" indent="0">
              <a:lnSpc>
                <a:spcPct val="90000"/>
              </a:lnSpc>
              <a:buNone/>
            </a:pPr>
            <a:r>
              <a:rPr lang="fr-BE" altLang="fr-FR" sz="1800" b="1" dirty="0">
                <a:latin typeface="Times New Roman" panose="02020603050405020304" pitchFamily="18" charset="0"/>
                <a:cs typeface="Times New Roman" panose="02020603050405020304" pitchFamily="18" charset="0"/>
              </a:rPr>
              <a:t>« Et quand, en place d’un bien, </a:t>
            </a:r>
            <a:r>
              <a:rPr lang="fr-BE" altLang="fr-FR" sz="1800" b="1" dirty="0">
                <a:solidFill>
                  <a:srgbClr val="FF0000"/>
                </a:solidFill>
                <a:latin typeface="Times New Roman" panose="02020603050405020304" pitchFamily="18" charset="0"/>
                <a:cs typeface="Times New Roman" panose="02020603050405020304" pitchFamily="18" charset="0"/>
              </a:rPr>
              <a:t>Zeus eut créé ce mal si beau</a:t>
            </a:r>
            <a:r>
              <a:rPr lang="fr-BE" altLang="fr-FR" sz="1800" b="1" dirty="0">
                <a:latin typeface="Times New Roman" panose="02020603050405020304" pitchFamily="18" charset="0"/>
                <a:cs typeface="Times New Roman" panose="02020603050405020304" pitchFamily="18" charset="0"/>
              </a:rPr>
              <a:t>, il l’amena où étaient dieux et hommes, superbement paré […]; et les dieux immortels et les hommes mortels allaient s’émerveillant à la vue de ce piège, profond et sans issue, destiné aux humains. </a:t>
            </a:r>
            <a:r>
              <a:rPr lang="fr-BE" altLang="fr-FR" sz="1800" b="1" dirty="0">
                <a:solidFill>
                  <a:srgbClr val="FF0000"/>
                </a:solidFill>
                <a:latin typeface="Times New Roman" panose="02020603050405020304" pitchFamily="18" charset="0"/>
                <a:cs typeface="Times New Roman" panose="02020603050405020304" pitchFamily="18" charset="0"/>
              </a:rPr>
              <a:t>Car c’est de celle-là qu’est sortie l’engeance maudite des femmes</a:t>
            </a:r>
            <a:r>
              <a:rPr lang="fr-BE" altLang="fr-FR" sz="1800" b="1" dirty="0">
                <a:latin typeface="Times New Roman" panose="02020603050405020304" pitchFamily="18" charset="0"/>
                <a:cs typeface="Times New Roman" panose="02020603050405020304" pitchFamily="18" charset="0"/>
              </a:rPr>
              <a:t>, terrible fléau installé au milieu des hommes mortels » </a:t>
            </a:r>
            <a:r>
              <a:rPr lang="fr-BE" altLang="fr-FR" sz="1800" b="1" dirty="0" smtClean="0">
                <a:latin typeface="Times New Roman" panose="02020603050405020304" pitchFamily="18" charset="0"/>
                <a:cs typeface="Times New Roman" panose="02020603050405020304" pitchFamily="18" charset="0"/>
              </a:rPr>
              <a:t>(</a:t>
            </a:r>
            <a:r>
              <a:rPr lang="fr-BE" altLang="fr-FR" sz="1800" b="1" i="1" dirty="0" smtClean="0">
                <a:latin typeface="Times New Roman" panose="02020603050405020304" pitchFamily="18" charset="0"/>
                <a:cs typeface="Times New Roman" panose="02020603050405020304" pitchFamily="18" charset="0"/>
              </a:rPr>
              <a:t>Th</a:t>
            </a:r>
            <a:r>
              <a:rPr lang="fr-BE" altLang="fr-FR" sz="1800" b="1" dirty="0" smtClean="0">
                <a:latin typeface="Times New Roman" panose="02020603050405020304" pitchFamily="18" charset="0"/>
                <a:cs typeface="Times New Roman" panose="02020603050405020304" pitchFamily="18" charset="0"/>
              </a:rPr>
              <a:t>., 585-592</a:t>
            </a:r>
            <a:r>
              <a:rPr lang="fr-BE" altLang="fr-FR" sz="1800" b="1" dirty="0">
                <a:latin typeface="Times New Roman" panose="02020603050405020304" pitchFamily="18" charset="0"/>
                <a:cs typeface="Times New Roman" panose="02020603050405020304" pitchFamily="18" charset="0"/>
              </a:rPr>
              <a:t>).</a:t>
            </a:r>
            <a:endParaRPr lang="fr-FR" altLang="fr-FR"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16643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8" name="Rectangle 4"/>
          <p:cNvSpPr>
            <a:spLocks noGrp="1" noChangeArrowheads="1"/>
          </p:cNvSpPr>
          <p:nvPr>
            <p:ph type="title"/>
          </p:nvPr>
        </p:nvSpPr>
        <p:spPr>
          <a:solidFill>
            <a:schemeClr val="bg1">
              <a:lumMod val="95000"/>
            </a:schemeClr>
          </a:solidFill>
          <a:ln>
            <a:solidFill>
              <a:schemeClr val="accent2"/>
            </a:solidFill>
            <a:miter lim="800000"/>
            <a:headEnd/>
            <a:tailEnd/>
          </a:ln>
        </p:spPr>
        <p:txBody>
          <a:bodyPr>
            <a:normAutofit/>
          </a:bodyPr>
          <a:lstStyle/>
          <a:p>
            <a:r>
              <a:rPr lang="fr-BE" altLang="fr-FR" sz="3200" dirty="0" smtClean="0">
                <a:latin typeface="Times New Roman" panose="02020603050405020304" pitchFamily="18" charset="0"/>
                <a:cs typeface="Times New Roman" panose="02020603050405020304" pitchFamily="18" charset="0"/>
              </a:rPr>
              <a:t>Prométhée dans </a:t>
            </a:r>
            <a:r>
              <a:rPr lang="fr-BE" altLang="fr-FR" sz="3200" i="1" dirty="0" smtClean="0">
                <a:latin typeface="Times New Roman" panose="02020603050405020304" pitchFamily="18" charset="0"/>
                <a:cs typeface="Times New Roman" panose="02020603050405020304" pitchFamily="18" charset="0"/>
              </a:rPr>
              <a:t>Les </a:t>
            </a:r>
            <a:r>
              <a:rPr lang="fr-BE" altLang="fr-FR" sz="3200" i="1" dirty="0">
                <a:latin typeface="Times New Roman" panose="02020603050405020304" pitchFamily="18" charset="0"/>
                <a:cs typeface="Times New Roman" panose="02020603050405020304" pitchFamily="18" charset="0"/>
              </a:rPr>
              <a:t>travaux et les </a:t>
            </a:r>
            <a:r>
              <a:rPr lang="fr-BE" altLang="fr-FR" sz="3200" i="1" dirty="0" smtClean="0">
                <a:latin typeface="Times New Roman" panose="02020603050405020304" pitchFamily="18" charset="0"/>
                <a:cs typeface="Times New Roman" panose="02020603050405020304" pitchFamily="18" charset="0"/>
              </a:rPr>
              <a:t>jours </a:t>
            </a:r>
            <a:r>
              <a:rPr lang="fr-BE" altLang="fr-FR" sz="3200" dirty="0" smtClean="0">
                <a:latin typeface="Times New Roman" panose="02020603050405020304" pitchFamily="18" charset="0"/>
                <a:cs typeface="Times New Roman" panose="02020603050405020304" pitchFamily="18" charset="0"/>
              </a:rPr>
              <a:t>d’Hésiode, textes 1 et2</a:t>
            </a:r>
            <a:endParaRPr lang="fr-FR" altLang="fr-FR" sz="3200" dirty="0">
              <a:latin typeface="Times New Roman" panose="02020603050405020304" pitchFamily="18" charset="0"/>
              <a:cs typeface="Times New Roman" panose="02020603050405020304" pitchFamily="18" charset="0"/>
            </a:endParaRPr>
          </a:p>
        </p:txBody>
      </p:sp>
      <p:sp>
        <p:nvSpPr>
          <p:cNvPr id="67589" name="Rectangle 5"/>
          <p:cNvSpPr>
            <a:spLocks noGrp="1" noChangeArrowheads="1"/>
          </p:cNvSpPr>
          <p:nvPr>
            <p:ph type="body" sz="half" idx="1"/>
          </p:nvPr>
        </p:nvSpPr>
        <p:spPr>
          <a:xfrm>
            <a:off x="395536" y="2204864"/>
            <a:ext cx="4038600" cy="2519858"/>
          </a:xfrm>
          <a:solidFill>
            <a:schemeClr val="bg1">
              <a:lumMod val="95000"/>
            </a:schemeClr>
          </a:solidFill>
          <a:ln>
            <a:solidFill>
              <a:schemeClr val="accent2"/>
            </a:solidFill>
            <a:miter lim="800000"/>
            <a:headEnd/>
            <a:tailEnd/>
          </a:ln>
        </p:spPr>
        <p:txBody>
          <a:bodyPr>
            <a:normAutofit/>
          </a:bodyPr>
          <a:lstStyle/>
          <a:p>
            <a:pPr marL="0" indent="0">
              <a:lnSpc>
                <a:spcPct val="90000"/>
              </a:lnSpc>
              <a:buNone/>
            </a:pPr>
            <a:r>
              <a:rPr lang="fr-BE" altLang="fr-FR" sz="2400" b="1" dirty="0">
                <a:latin typeface="Times New Roman" panose="02020603050405020304" pitchFamily="18" charset="0"/>
                <a:cs typeface="Times New Roman" panose="02020603050405020304" pitchFamily="18" charset="0"/>
              </a:rPr>
              <a:t>« C’est que les dieux ont caché ce qui fait vivre les hommes; sinon, sans effort, tu travaillerais un jour, pour récolter de quoi vivre toute une année sans rien faire » </a:t>
            </a:r>
            <a:r>
              <a:rPr lang="fr-BE" altLang="fr-FR" sz="2400" b="1" dirty="0" smtClean="0">
                <a:latin typeface="Times New Roman" panose="02020603050405020304" pitchFamily="18" charset="0"/>
                <a:cs typeface="Times New Roman" panose="02020603050405020304" pitchFamily="18" charset="0"/>
              </a:rPr>
              <a:t>(</a:t>
            </a:r>
            <a:r>
              <a:rPr lang="fr-BE" altLang="fr-FR" sz="2400" b="1" i="1" dirty="0" smtClean="0">
                <a:latin typeface="Times New Roman" panose="02020603050405020304" pitchFamily="18" charset="0"/>
                <a:cs typeface="Times New Roman" panose="02020603050405020304" pitchFamily="18" charset="0"/>
              </a:rPr>
              <a:t>Op</a:t>
            </a:r>
            <a:r>
              <a:rPr lang="fr-BE" altLang="fr-FR" sz="2400" b="1" dirty="0" smtClean="0">
                <a:latin typeface="Times New Roman" panose="02020603050405020304" pitchFamily="18" charset="0"/>
                <a:cs typeface="Times New Roman" panose="02020603050405020304" pitchFamily="18" charset="0"/>
              </a:rPr>
              <a:t>., 42-44</a:t>
            </a:r>
            <a:r>
              <a:rPr lang="fr-BE" altLang="fr-FR" sz="2400" b="1" dirty="0">
                <a:latin typeface="Times New Roman" panose="02020603050405020304" pitchFamily="18" charset="0"/>
                <a:cs typeface="Times New Roman" panose="02020603050405020304" pitchFamily="18" charset="0"/>
              </a:rPr>
              <a:t>).</a:t>
            </a:r>
            <a:endParaRPr lang="fr-FR" altLang="fr-FR" sz="2400" b="1" dirty="0">
              <a:latin typeface="Times New Roman" panose="02020603050405020304" pitchFamily="18" charset="0"/>
              <a:cs typeface="Times New Roman" panose="02020603050405020304" pitchFamily="18" charset="0"/>
            </a:endParaRPr>
          </a:p>
        </p:txBody>
      </p:sp>
      <p:sp>
        <p:nvSpPr>
          <p:cNvPr id="67590" name="Rectangle 6"/>
          <p:cNvSpPr>
            <a:spLocks noGrp="1" noChangeArrowheads="1"/>
          </p:cNvSpPr>
          <p:nvPr>
            <p:ph type="body" sz="half" idx="2"/>
          </p:nvPr>
        </p:nvSpPr>
        <p:spPr>
          <a:xfrm>
            <a:off x="4716016" y="4005064"/>
            <a:ext cx="4038600" cy="2519857"/>
          </a:xfrm>
          <a:solidFill>
            <a:schemeClr val="bg1">
              <a:lumMod val="95000"/>
            </a:schemeClr>
          </a:solidFill>
          <a:ln>
            <a:solidFill>
              <a:schemeClr val="accent2"/>
            </a:solidFill>
            <a:miter lim="800000"/>
            <a:headEnd/>
            <a:tailEnd/>
          </a:ln>
        </p:spPr>
        <p:txBody>
          <a:bodyPr>
            <a:normAutofit/>
          </a:bodyPr>
          <a:lstStyle/>
          <a:p>
            <a:pPr marL="0" indent="0">
              <a:lnSpc>
                <a:spcPct val="90000"/>
              </a:lnSpc>
              <a:buNone/>
            </a:pPr>
            <a:r>
              <a:rPr lang="fr-BE" altLang="fr-FR" sz="2400" b="1" dirty="0">
                <a:latin typeface="Times New Roman" panose="02020603050405020304" pitchFamily="18" charset="0"/>
                <a:cs typeface="Times New Roman" panose="02020603050405020304" pitchFamily="18" charset="0"/>
              </a:rPr>
              <a:t>« La race humaine vivait auparavant sur la terre à l’écart et à l’abri des peines, de la dure fatigue, des maladies douloureuses, qui apportent le trépas aux hommes » </a:t>
            </a:r>
            <a:r>
              <a:rPr lang="fr-BE" altLang="fr-FR" sz="2400" b="1" dirty="0" smtClean="0">
                <a:latin typeface="Times New Roman" panose="02020603050405020304" pitchFamily="18" charset="0"/>
                <a:cs typeface="Times New Roman" panose="02020603050405020304" pitchFamily="18" charset="0"/>
              </a:rPr>
              <a:t>(</a:t>
            </a:r>
            <a:r>
              <a:rPr lang="fr-BE" altLang="fr-FR" sz="2400" b="1" i="1" dirty="0" smtClean="0">
                <a:latin typeface="Times New Roman" panose="02020603050405020304" pitchFamily="18" charset="0"/>
                <a:cs typeface="Times New Roman" panose="02020603050405020304" pitchFamily="18" charset="0"/>
              </a:rPr>
              <a:t>Op</a:t>
            </a:r>
            <a:r>
              <a:rPr lang="fr-BE" altLang="fr-FR" sz="2400" b="1" dirty="0" smtClean="0">
                <a:latin typeface="Times New Roman" panose="02020603050405020304" pitchFamily="18" charset="0"/>
                <a:cs typeface="Times New Roman" panose="02020603050405020304" pitchFamily="18" charset="0"/>
              </a:rPr>
              <a:t>., 90-92</a:t>
            </a:r>
            <a:r>
              <a:rPr lang="fr-BE" altLang="fr-FR" sz="2400" b="1" dirty="0">
                <a:latin typeface="Times New Roman" panose="02020603050405020304" pitchFamily="18" charset="0"/>
                <a:cs typeface="Times New Roman" panose="02020603050405020304" pitchFamily="18" charset="0"/>
              </a:rPr>
              <a:t>).</a:t>
            </a:r>
            <a:endParaRPr lang="fr-FR" altLang="fr-FR"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69044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6" name="Rectangle 4"/>
          <p:cNvSpPr>
            <a:spLocks noGrp="1" noChangeArrowheads="1"/>
          </p:cNvSpPr>
          <p:nvPr>
            <p:ph type="title"/>
          </p:nvPr>
        </p:nvSpPr>
        <p:spPr>
          <a:solidFill>
            <a:schemeClr val="bg2"/>
          </a:solidFill>
          <a:ln>
            <a:solidFill>
              <a:schemeClr val="accent2"/>
            </a:solidFill>
            <a:miter lim="800000"/>
            <a:headEnd/>
            <a:tailEnd/>
          </a:ln>
        </p:spPr>
        <p:txBody>
          <a:bodyPr>
            <a:normAutofit fontScale="90000"/>
          </a:bodyPr>
          <a:lstStyle/>
          <a:p>
            <a:r>
              <a:rPr lang="fr-BE" altLang="fr-FR" sz="4000" dirty="0" smtClean="0"/>
              <a:t>Prométhée dans </a:t>
            </a:r>
            <a:r>
              <a:rPr lang="fr-BE" altLang="fr-FR" sz="4000" i="1" dirty="0" smtClean="0"/>
              <a:t>Les </a:t>
            </a:r>
            <a:r>
              <a:rPr lang="fr-BE" altLang="fr-FR" sz="4000" i="1" dirty="0"/>
              <a:t>travaux et les </a:t>
            </a:r>
            <a:r>
              <a:rPr lang="fr-BE" altLang="fr-FR" sz="4000" i="1" dirty="0" smtClean="0"/>
              <a:t>jours d’Hésiode,</a:t>
            </a:r>
            <a:r>
              <a:rPr lang="fr-BE" altLang="fr-FR" sz="4000" dirty="0" smtClean="0"/>
              <a:t> texte 3</a:t>
            </a:r>
            <a:endParaRPr lang="fr-FR" altLang="fr-FR" sz="4000" dirty="0"/>
          </a:p>
        </p:txBody>
      </p:sp>
      <p:sp>
        <p:nvSpPr>
          <p:cNvPr id="69637" name="Rectangle 5"/>
          <p:cNvSpPr>
            <a:spLocks noGrp="1" noChangeArrowheads="1"/>
          </p:cNvSpPr>
          <p:nvPr>
            <p:ph type="body" sz="half" idx="1"/>
          </p:nvPr>
        </p:nvSpPr>
        <p:spPr>
          <a:xfrm>
            <a:off x="251520" y="2636912"/>
            <a:ext cx="4038600" cy="2664122"/>
          </a:xfrm>
          <a:solidFill>
            <a:schemeClr val="bg1">
              <a:lumMod val="85000"/>
            </a:schemeClr>
          </a:solidFill>
          <a:ln>
            <a:solidFill>
              <a:schemeClr val="accent2"/>
            </a:solidFill>
            <a:miter lim="800000"/>
            <a:headEnd/>
            <a:tailEnd/>
          </a:ln>
        </p:spPr>
        <p:txBody>
          <a:bodyPr>
            <a:normAutofit lnSpcReduction="10000"/>
          </a:bodyPr>
          <a:lstStyle/>
          <a:p>
            <a:pPr marL="0" indent="0">
              <a:lnSpc>
                <a:spcPct val="90000"/>
              </a:lnSpc>
              <a:buNone/>
            </a:pPr>
            <a:r>
              <a:rPr lang="fr-BE" altLang="fr-FR" sz="1800" b="1" dirty="0" smtClean="0">
                <a:latin typeface="Times New Roman" panose="02020603050405020304" pitchFamily="18" charset="0"/>
                <a:cs typeface="Times New Roman" panose="02020603050405020304" pitchFamily="18" charset="0"/>
              </a:rPr>
              <a:t>«</a:t>
            </a:r>
            <a:r>
              <a:rPr lang="fr-BE" altLang="fr-FR" sz="2400" b="1" dirty="0" smtClean="0">
                <a:latin typeface="Times New Roman" panose="02020603050405020304" pitchFamily="18" charset="0"/>
                <a:cs typeface="Times New Roman" panose="02020603050405020304" pitchFamily="18" charset="0"/>
              </a:rPr>
              <a:t> A cette femme, il donne le nom de Pandore, parce que ce sont </a:t>
            </a:r>
            <a:r>
              <a:rPr lang="fr-BE" altLang="fr-FR" sz="2400" b="1" dirty="0" smtClean="0">
                <a:solidFill>
                  <a:srgbClr val="FF0000"/>
                </a:solidFill>
                <a:latin typeface="Times New Roman" panose="02020603050405020304" pitchFamily="18" charset="0"/>
                <a:cs typeface="Times New Roman" panose="02020603050405020304" pitchFamily="18" charset="0"/>
              </a:rPr>
              <a:t>tous</a:t>
            </a:r>
            <a:r>
              <a:rPr lang="fr-BE" altLang="fr-FR" sz="2400" b="1" dirty="0" smtClean="0">
                <a:latin typeface="Times New Roman" panose="02020603050405020304" pitchFamily="18" charset="0"/>
                <a:cs typeface="Times New Roman" panose="02020603050405020304" pitchFamily="18" charset="0"/>
              </a:rPr>
              <a:t> les habitants de l’Olympe qui, avec ce </a:t>
            </a:r>
            <a:r>
              <a:rPr lang="fr-BE" altLang="fr-FR" sz="2400" b="1" dirty="0" smtClean="0">
                <a:solidFill>
                  <a:srgbClr val="FF0000"/>
                </a:solidFill>
                <a:latin typeface="Times New Roman" panose="02020603050405020304" pitchFamily="18" charset="0"/>
                <a:cs typeface="Times New Roman" panose="02020603050405020304" pitchFamily="18" charset="0"/>
              </a:rPr>
              <a:t>présent</a:t>
            </a:r>
            <a:r>
              <a:rPr lang="fr-BE" altLang="fr-FR" sz="2400" b="1" dirty="0" smtClean="0">
                <a:latin typeface="Times New Roman" panose="02020603050405020304" pitchFamily="18" charset="0"/>
                <a:cs typeface="Times New Roman" panose="02020603050405020304" pitchFamily="18" charset="0"/>
              </a:rPr>
              <a:t>, font présent du malheur aux hommes qui mangent le pain » (</a:t>
            </a:r>
            <a:r>
              <a:rPr lang="fr-BE" altLang="fr-FR" sz="2400" b="1" i="1" dirty="0" smtClean="0">
                <a:latin typeface="Times New Roman" panose="02020603050405020304" pitchFamily="18" charset="0"/>
                <a:cs typeface="Times New Roman" panose="02020603050405020304" pitchFamily="18" charset="0"/>
              </a:rPr>
              <a:t>Op</a:t>
            </a:r>
            <a:r>
              <a:rPr lang="fr-BE" altLang="fr-FR" sz="2400" b="1" dirty="0" smtClean="0">
                <a:latin typeface="Times New Roman" panose="02020603050405020304" pitchFamily="18" charset="0"/>
                <a:cs typeface="Times New Roman" panose="02020603050405020304" pitchFamily="18" charset="0"/>
              </a:rPr>
              <a:t>., 80-82</a:t>
            </a:r>
            <a:r>
              <a:rPr lang="fr-BE" altLang="fr-FR" sz="2400" b="1" dirty="0">
                <a:latin typeface="Times New Roman" panose="02020603050405020304" pitchFamily="18" charset="0"/>
                <a:cs typeface="Times New Roman" panose="02020603050405020304" pitchFamily="18" charset="0"/>
              </a:rPr>
              <a:t>).</a:t>
            </a:r>
            <a:endParaRPr lang="fr-FR" altLang="fr-FR" sz="2400" b="1" dirty="0">
              <a:latin typeface="Times New Roman" panose="02020603050405020304" pitchFamily="18" charset="0"/>
              <a:cs typeface="Times New Roman" panose="02020603050405020304" pitchFamily="18" charset="0"/>
            </a:endParaRPr>
          </a:p>
        </p:txBody>
      </p:sp>
      <p:sp>
        <p:nvSpPr>
          <p:cNvPr id="69638" name="Rectangle 6"/>
          <p:cNvSpPr>
            <a:spLocks noGrp="1" noChangeArrowheads="1"/>
          </p:cNvSpPr>
          <p:nvPr>
            <p:ph type="body" sz="half" idx="2"/>
          </p:nvPr>
        </p:nvSpPr>
        <p:spPr>
          <a:xfrm>
            <a:off x="4572000" y="1916113"/>
            <a:ext cx="4114800" cy="4752975"/>
          </a:xfrm>
        </p:spPr>
        <p:txBody>
          <a:bodyPr/>
          <a:lstStyle/>
          <a:p>
            <a:pPr>
              <a:lnSpc>
                <a:spcPct val="90000"/>
              </a:lnSpc>
            </a:pPr>
            <a:endParaRPr lang="fr-FR" altLang="fr-FR"/>
          </a:p>
        </p:txBody>
      </p:sp>
      <p:pic>
        <p:nvPicPr>
          <p:cNvPr id="69639" name="Picture 7" descr="Pando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1916113"/>
            <a:ext cx="4097338" cy="474503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47551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8" name="Rectangle 4"/>
          <p:cNvSpPr>
            <a:spLocks noGrp="1" noChangeArrowheads="1"/>
          </p:cNvSpPr>
          <p:nvPr>
            <p:ph type="title"/>
          </p:nvPr>
        </p:nvSpPr>
        <p:spPr>
          <a:solidFill>
            <a:schemeClr val="bg1">
              <a:lumMod val="85000"/>
            </a:schemeClr>
          </a:solidFill>
          <a:ln>
            <a:solidFill>
              <a:schemeClr val="accent2"/>
            </a:solidFill>
            <a:miter lim="800000"/>
            <a:headEnd/>
            <a:tailEnd/>
          </a:ln>
        </p:spPr>
        <p:txBody>
          <a:bodyPr>
            <a:normAutofit/>
          </a:bodyPr>
          <a:lstStyle/>
          <a:p>
            <a:r>
              <a:rPr lang="fr-BE" altLang="fr-FR" sz="3600" dirty="0" smtClean="0">
                <a:latin typeface="Times New Roman" panose="02020603050405020304" pitchFamily="18" charset="0"/>
                <a:cs typeface="Times New Roman" panose="02020603050405020304" pitchFamily="18" charset="0"/>
              </a:rPr>
              <a:t>Prométhée enchaîné d’Eschyle: texte 1</a:t>
            </a:r>
            <a:endParaRPr lang="fr-FR" altLang="fr-FR" sz="3600" dirty="0">
              <a:latin typeface="Times New Roman" panose="02020603050405020304" pitchFamily="18" charset="0"/>
              <a:cs typeface="Times New Roman" panose="02020603050405020304" pitchFamily="18" charset="0"/>
            </a:endParaRPr>
          </a:p>
        </p:txBody>
      </p:sp>
      <p:sp>
        <p:nvSpPr>
          <p:cNvPr id="72709" name="Rectangle 5"/>
          <p:cNvSpPr>
            <a:spLocks noGrp="1" noChangeArrowheads="1"/>
          </p:cNvSpPr>
          <p:nvPr>
            <p:ph type="body" sz="half" idx="1"/>
          </p:nvPr>
        </p:nvSpPr>
        <p:spPr>
          <a:xfrm>
            <a:off x="467544" y="1772816"/>
            <a:ext cx="4038600" cy="3917032"/>
          </a:xfrm>
          <a:solidFill>
            <a:schemeClr val="bg1">
              <a:lumMod val="85000"/>
            </a:schemeClr>
          </a:solidFill>
          <a:ln>
            <a:solidFill>
              <a:schemeClr val="accent2"/>
            </a:solidFill>
            <a:miter lim="800000"/>
            <a:headEnd/>
            <a:tailEnd/>
          </a:ln>
        </p:spPr>
        <p:txBody>
          <a:bodyPr/>
          <a:lstStyle/>
          <a:p>
            <a:pPr marL="0" indent="0">
              <a:buNone/>
            </a:pPr>
            <a:r>
              <a:rPr lang="fr-BE" altLang="fr-FR" sz="2400" b="1" dirty="0">
                <a:latin typeface="Times New Roman" panose="02020603050405020304" pitchFamily="18" charset="0"/>
                <a:cs typeface="Times New Roman" panose="02020603050405020304" pitchFamily="18" charset="0"/>
              </a:rPr>
              <a:t>« Oui, c’est pour avoir fait </a:t>
            </a:r>
            <a:r>
              <a:rPr lang="fr-BE" altLang="fr-FR" sz="2400" b="1" dirty="0">
                <a:solidFill>
                  <a:srgbClr val="FF0000"/>
                </a:solidFill>
                <a:latin typeface="Times New Roman" panose="02020603050405020304" pitchFamily="18" charset="0"/>
                <a:cs typeface="Times New Roman" panose="02020603050405020304" pitchFamily="18" charset="0"/>
              </a:rPr>
              <a:t>un don aux mortels</a:t>
            </a:r>
            <a:r>
              <a:rPr lang="fr-BE" altLang="fr-FR" sz="2400" b="1" dirty="0">
                <a:latin typeface="Times New Roman" panose="02020603050405020304" pitchFamily="18" charset="0"/>
                <a:cs typeface="Times New Roman" panose="02020603050405020304" pitchFamily="18" charset="0"/>
              </a:rPr>
              <a:t> que je ploie sous ce joug de douleurs, infortuné! Un jour, au creux d’une férule, j’emporte mon butin, la semence du feu par moi dérobée, qui s’est révélée pour les hommes </a:t>
            </a:r>
            <a:r>
              <a:rPr lang="fr-BE" altLang="fr-FR" sz="2400" b="1" dirty="0">
                <a:solidFill>
                  <a:srgbClr val="FF0000"/>
                </a:solidFill>
                <a:latin typeface="Times New Roman" panose="02020603050405020304" pitchFamily="18" charset="0"/>
                <a:cs typeface="Times New Roman" panose="02020603050405020304" pitchFamily="18" charset="0"/>
              </a:rPr>
              <a:t>un maître de tous les arts, un trésor sans prix </a:t>
            </a:r>
            <a:r>
              <a:rPr lang="fr-BE" altLang="fr-FR" sz="2400" b="1" dirty="0">
                <a:latin typeface="Times New Roman" panose="02020603050405020304" pitchFamily="18" charset="0"/>
                <a:cs typeface="Times New Roman" panose="02020603050405020304" pitchFamily="18" charset="0"/>
              </a:rPr>
              <a:t>» </a:t>
            </a:r>
            <a:r>
              <a:rPr lang="fr-BE" altLang="fr-FR" sz="2400" b="1" dirty="0" smtClean="0">
                <a:latin typeface="Times New Roman" panose="02020603050405020304" pitchFamily="18" charset="0"/>
                <a:cs typeface="Times New Roman" panose="02020603050405020304" pitchFamily="18" charset="0"/>
              </a:rPr>
              <a:t>(</a:t>
            </a:r>
            <a:r>
              <a:rPr lang="fr-BE" altLang="fr-FR" sz="2400" b="1" i="1" dirty="0" smtClean="0">
                <a:latin typeface="Times New Roman" panose="02020603050405020304" pitchFamily="18" charset="0"/>
                <a:cs typeface="Times New Roman" panose="02020603050405020304" pitchFamily="18" charset="0"/>
              </a:rPr>
              <a:t>Pro</a:t>
            </a:r>
            <a:r>
              <a:rPr lang="fr-BE" altLang="fr-FR" sz="2400" b="1" dirty="0" smtClean="0">
                <a:latin typeface="Times New Roman" panose="02020603050405020304" pitchFamily="18" charset="0"/>
                <a:cs typeface="Times New Roman" panose="02020603050405020304" pitchFamily="18" charset="0"/>
              </a:rPr>
              <a:t>., 107-111</a:t>
            </a:r>
            <a:r>
              <a:rPr lang="fr-BE" altLang="fr-FR" sz="2400" b="1" dirty="0">
                <a:latin typeface="Times New Roman" panose="02020603050405020304" pitchFamily="18" charset="0"/>
                <a:cs typeface="Times New Roman" panose="02020603050405020304" pitchFamily="18" charset="0"/>
              </a:rPr>
              <a:t>).</a:t>
            </a:r>
            <a:endParaRPr lang="fr-FR" altLang="fr-FR" sz="2400" b="1" dirty="0">
              <a:latin typeface="Times New Roman" panose="02020603050405020304" pitchFamily="18" charset="0"/>
              <a:cs typeface="Times New Roman" panose="02020603050405020304" pitchFamily="18" charset="0"/>
            </a:endParaRPr>
          </a:p>
        </p:txBody>
      </p:sp>
      <p:pic>
        <p:nvPicPr>
          <p:cNvPr id="72711" name="Picture 7" descr="Promethee_Adam"/>
          <p:cNvPicPr>
            <a:picLocks noGrp="1" noChangeAspect="1" noChangeArrowheads="1"/>
          </p:cNvPicPr>
          <p:nvPr>
            <p:ph type="body" sz="half" idx="2"/>
          </p:nvPr>
        </p:nvPicPr>
        <p:blipFill>
          <a:blip r:embed="rId2">
            <a:extLst>
              <a:ext uri="{28A0092B-C50C-407E-A947-70E740481C1C}">
                <a14:useLocalDpi xmlns:a14="http://schemas.microsoft.com/office/drawing/2010/main" val="0"/>
              </a:ext>
            </a:extLst>
          </a:blip>
          <a:srcRect/>
          <a:stretch>
            <a:fillRect/>
          </a:stretch>
        </p:blipFill>
        <p:spPr>
          <a:xfrm>
            <a:off x="5580112" y="1694927"/>
            <a:ext cx="2520950" cy="3960813"/>
          </a:xfrm>
          <a:noFill/>
          <a:ln>
            <a:solidFill>
              <a:schemeClr val="accent2"/>
            </a:solidFill>
            <a:miter lim="800000"/>
            <a:headEnd/>
            <a:tailEnd/>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2712" name="Text Box 8"/>
          <p:cNvSpPr txBox="1">
            <a:spLocks noChangeArrowheads="1"/>
          </p:cNvSpPr>
          <p:nvPr/>
        </p:nvSpPr>
        <p:spPr bwMode="auto">
          <a:xfrm>
            <a:off x="7000875" y="6184900"/>
            <a:ext cx="184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fr-FR" altLang="fr-FR"/>
          </a:p>
        </p:txBody>
      </p:sp>
      <p:sp>
        <p:nvSpPr>
          <p:cNvPr id="72713" name="Text Box 9"/>
          <p:cNvSpPr txBox="1">
            <a:spLocks noChangeArrowheads="1"/>
          </p:cNvSpPr>
          <p:nvPr/>
        </p:nvSpPr>
        <p:spPr bwMode="auto">
          <a:xfrm>
            <a:off x="5982208" y="5877123"/>
            <a:ext cx="2016915" cy="307777"/>
          </a:xfrm>
          <a:prstGeom prst="rect">
            <a:avLst/>
          </a:prstGeom>
          <a:noFill/>
          <a:ln w="9525">
            <a:solidFill>
              <a:srgbClr val="FF0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fr-BE" altLang="fr-FR" sz="1400" b="1" dirty="0" smtClean="0">
                <a:latin typeface="Times New Roman" panose="02020603050405020304" pitchFamily="18" charset="0"/>
                <a:cs typeface="Times New Roman" panose="02020603050405020304" pitchFamily="18" charset="0"/>
              </a:rPr>
              <a:t>Nicolas-Sébastien Adam</a:t>
            </a:r>
            <a:endParaRPr lang="fr-FR" altLang="fr-FR"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79490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solidFill>
            <a:schemeClr val="bg1">
              <a:lumMod val="85000"/>
            </a:schemeClr>
          </a:solidFill>
          <a:ln>
            <a:solidFill>
              <a:schemeClr val="tx1"/>
            </a:solidFill>
            <a:miter lim="800000"/>
            <a:headEnd/>
            <a:tailEnd/>
          </a:ln>
        </p:spPr>
        <p:txBody>
          <a:bodyPr>
            <a:normAutofit/>
          </a:bodyPr>
          <a:lstStyle/>
          <a:p>
            <a:r>
              <a:rPr lang="fr-BE" altLang="fr-FR" sz="4000" dirty="0" smtClean="0"/>
              <a:t>Prométhée enchaîné d’Eschyle: texte 2</a:t>
            </a:r>
            <a:endParaRPr lang="fr-FR" altLang="fr-FR" sz="4000" dirty="0"/>
          </a:p>
        </p:txBody>
      </p:sp>
      <p:sp>
        <p:nvSpPr>
          <p:cNvPr id="76803" name="Rectangle 3"/>
          <p:cNvSpPr>
            <a:spLocks noGrp="1" noChangeArrowheads="1"/>
          </p:cNvSpPr>
          <p:nvPr>
            <p:ph type="body" idx="1"/>
          </p:nvPr>
        </p:nvSpPr>
        <p:spPr>
          <a:xfrm>
            <a:off x="395536" y="2420888"/>
            <a:ext cx="8229600" cy="3528665"/>
          </a:xfrm>
          <a:solidFill>
            <a:schemeClr val="bg1">
              <a:lumMod val="95000"/>
            </a:schemeClr>
          </a:solidFill>
          <a:ln>
            <a:solidFill>
              <a:schemeClr val="tx1"/>
            </a:solidFill>
            <a:miter lim="800000"/>
            <a:headEnd/>
            <a:tailEnd/>
          </a:ln>
        </p:spPr>
        <p:txBody>
          <a:bodyPr/>
          <a:lstStyle/>
          <a:p>
            <a:pPr marL="0" indent="0">
              <a:buNone/>
            </a:pPr>
            <a:r>
              <a:rPr lang="fr-BE" altLang="fr-FR" b="1" dirty="0" smtClean="0">
                <a:latin typeface="Times New Roman" panose="02020603050405020304" pitchFamily="18" charset="0"/>
                <a:cs typeface="Times New Roman" panose="02020603050405020304" pitchFamily="18" charset="0"/>
              </a:rPr>
              <a:t>«Écoutez </a:t>
            </a:r>
            <a:r>
              <a:rPr lang="fr-BE" altLang="fr-FR" b="1" dirty="0">
                <a:latin typeface="Times New Roman" panose="02020603050405020304" pitchFamily="18" charset="0"/>
                <a:cs typeface="Times New Roman" panose="02020603050405020304" pitchFamily="18" charset="0"/>
              </a:rPr>
              <a:t>en revanche les misères des mortels, et comment des enfants qu’ils étaient j’ai fait </a:t>
            </a:r>
            <a:r>
              <a:rPr lang="fr-BE" altLang="fr-FR" b="1" u="sng" dirty="0">
                <a:solidFill>
                  <a:srgbClr val="FF0000"/>
                </a:solidFill>
                <a:latin typeface="Times New Roman" panose="02020603050405020304" pitchFamily="18" charset="0"/>
                <a:cs typeface="Times New Roman" panose="02020603050405020304" pitchFamily="18" charset="0"/>
              </a:rPr>
              <a:t>des êtres de raison, doués de pensée </a:t>
            </a:r>
            <a:r>
              <a:rPr lang="fr-BE" altLang="fr-FR" b="1" dirty="0">
                <a:latin typeface="Times New Roman" panose="02020603050405020304" pitchFamily="18" charset="0"/>
                <a:cs typeface="Times New Roman" panose="02020603050405020304" pitchFamily="18" charset="0"/>
              </a:rPr>
              <a:t>[…]. Au début, ils voyaient sans voir, ils écoutaient sans entendre et, pareils aux formes des songes, </a:t>
            </a:r>
            <a:r>
              <a:rPr lang="fr-BE" altLang="fr-FR" b="1" u="sng" dirty="0">
                <a:solidFill>
                  <a:srgbClr val="FF0000"/>
                </a:solidFill>
                <a:latin typeface="Times New Roman" panose="02020603050405020304" pitchFamily="18" charset="0"/>
                <a:cs typeface="Times New Roman" panose="02020603050405020304" pitchFamily="18" charset="0"/>
              </a:rPr>
              <a:t>ils vivaient leur longue existence dans le désordre et la confusion</a:t>
            </a:r>
            <a:r>
              <a:rPr lang="fr-BE" altLang="fr-FR" b="1" dirty="0">
                <a:latin typeface="Times New Roman" panose="02020603050405020304" pitchFamily="18" charset="0"/>
                <a:cs typeface="Times New Roman" panose="02020603050405020304" pitchFamily="18" charset="0"/>
              </a:rPr>
              <a:t> » </a:t>
            </a:r>
            <a:r>
              <a:rPr lang="fr-BE" altLang="fr-FR" b="1" dirty="0" smtClean="0">
                <a:latin typeface="Times New Roman" panose="02020603050405020304" pitchFamily="18" charset="0"/>
                <a:cs typeface="Times New Roman" panose="02020603050405020304" pitchFamily="18" charset="0"/>
              </a:rPr>
              <a:t>(</a:t>
            </a:r>
            <a:r>
              <a:rPr lang="fr-BE" altLang="fr-FR" b="1" i="1" dirty="0" smtClean="0">
                <a:latin typeface="Times New Roman" panose="02020603050405020304" pitchFamily="18" charset="0"/>
                <a:cs typeface="Times New Roman" panose="02020603050405020304" pitchFamily="18" charset="0"/>
              </a:rPr>
              <a:t>Pro</a:t>
            </a:r>
            <a:r>
              <a:rPr lang="fr-BE" altLang="fr-FR" b="1" dirty="0" smtClean="0">
                <a:latin typeface="Times New Roman" panose="02020603050405020304" pitchFamily="18" charset="0"/>
                <a:cs typeface="Times New Roman" panose="02020603050405020304" pitchFamily="18" charset="0"/>
              </a:rPr>
              <a:t>., 443-450</a:t>
            </a:r>
            <a:r>
              <a:rPr lang="fr-BE" altLang="fr-FR" b="1" dirty="0">
                <a:latin typeface="Times New Roman" panose="02020603050405020304" pitchFamily="18" charset="0"/>
                <a:cs typeface="Times New Roman" panose="02020603050405020304" pitchFamily="18" charset="0"/>
              </a:rPr>
              <a:t>).</a:t>
            </a:r>
            <a:endParaRPr lang="fr-FR" altLang="fr-FR"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7746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763688" y="1492491"/>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alt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3"/>
          <p:cNvSpPr/>
          <p:nvPr/>
        </p:nvSpPr>
        <p:spPr>
          <a:xfrm>
            <a:off x="1187624" y="138421"/>
            <a:ext cx="6445995" cy="523220"/>
          </a:xfrm>
          <a:prstGeom prst="rect">
            <a:avLst/>
          </a:prstGeom>
          <a:solidFill>
            <a:schemeClr val="tx2">
              <a:lumMod val="20000"/>
              <a:lumOff val="80000"/>
            </a:schemeClr>
          </a:solidFill>
          <a:ln>
            <a:solidFill>
              <a:schemeClr val="tx1"/>
            </a:solidFill>
          </a:ln>
        </p:spPr>
        <p:txBody>
          <a:bodyPr wrap="none">
            <a:spAutoFit/>
          </a:bodyPr>
          <a:lstStyle/>
          <a:p>
            <a:r>
              <a:rPr lang="fr-BE" sz="2800" dirty="0">
                <a:latin typeface="Times New Roman" panose="02020603050405020304" pitchFamily="18" charset="0"/>
                <a:cs typeface="Times New Roman" panose="02020603050405020304" pitchFamily="18" charset="0"/>
              </a:rPr>
              <a:t>Représentations antithétiques de Prométhée</a:t>
            </a:r>
          </a:p>
        </p:txBody>
      </p:sp>
      <p:sp>
        <p:nvSpPr>
          <p:cNvPr id="5" name="Rectangle 4"/>
          <p:cNvSpPr/>
          <p:nvPr/>
        </p:nvSpPr>
        <p:spPr>
          <a:xfrm>
            <a:off x="4788024" y="3360479"/>
            <a:ext cx="4194596" cy="2462213"/>
          </a:xfrm>
          <a:prstGeom prst="rect">
            <a:avLst/>
          </a:prstGeom>
          <a:solidFill>
            <a:schemeClr val="tx2"/>
          </a:solidFill>
          <a:ln>
            <a:solidFill>
              <a:schemeClr val="tx1"/>
            </a:solidFill>
          </a:ln>
        </p:spPr>
        <p:txBody>
          <a:bodyPr wrap="square">
            <a:spAutoFit/>
          </a:bodyPr>
          <a:lstStyle/>
          <a:p>
            <a:r>
              <a:rPr lang="fr-BE" sz="1400" b="1" dirty="0" smtClean="0">
                <a:solidFill>
                  <a:schemeClr val="bg1"/>
                </a:solidFill>
                <a:latin typeface="Times New Roman" panose="02020603050405020304" pitchFamily="18" charset="0"/>
                <a:cs typeface="Times New Roman" panose="02020603050405020304" pitchFamily="18" charset="0"/>
              </a:rPr>
              <a:t>« Le </a:t>
            </a:r>
            <a:r>
              <a:rPr lang="fr-BE" sz="1400" b="1" u="sng" dirty="0">
                <a:solidFill>
                  <a:schemeClr val="bg1"/>
                </a:solidFill>
                <a:latin typeface="Times New Roman" panose="02020603050405020304" pitchFamily="18" charset="0"/>
                <a:cs typeface="Times New Roman" panose="02020603050405020304" pitchFamily="18" charset="0"/>
              </a:rPr>
              <a:t>Prométhée définitivement déchaîné</a:t>
            </a:r>
            <a:r>
              <a:rPr lang="fr-BE" sz="1400" b="1" dirty="0">
                <a:solidFill>
                  <a:schemeClr val="bg1"/>
                </a:solidFill>
                <a:latin typeface="Times New Roman" panose="02020603050405020304" pitchFamily="18" charset="0"/>
                <a:cs typeface="Times New Roman" panose="02020603050405020304" pitchFamily="18" charset="0"/>
              </a:rPr>
              <a:t>, auquel la science confère des forces jamais encore connues et à l’économie son impulsion effrénée, réclame une éthique qui, par des entraves librement consenties, empêche le pouvoir de l’homme de devenir une malédiction pour lui. [… </a:t>
            </a:r>
            <a:r>
              <a:rPr lang="fr-BE" sz="1400" b="1" dirty="0" smtClean="0">
                <a:solidFill>
                  <a:schemeClr val="bg1"/>
                </a:solidFill>
                <a:latin typeface="Times New Roman" panose="02020603050405020304" pitchFamily="18" charset="0"/>
                <a:cs typeface="Times New Roman" panose="02020603050405020304" pitchFamily="18" charset="0"/>
              </a:rPr>
              <a:t>]. La </a:t>
            </a:r>
            <a:r>
              <a:rPr lang="fr-BE" sz="1400" b="1" dirty="0">
                <a:solidFill>
                  <a:schemeClr val="bg1"/>
                </a:solidFill>
                <a:latin typeface="Times New Roman" panose="02020603050405020304" pitchFamily="18" charset="0"/>
                <a:cs typeface="Times New Roman" panose="02020603050405020304" pitchFamily="18" charset="0"/>
              </a:rPr>
              <a:t>soumission de la nature destinée au bonheur humain a entraîné par la démesure de son succès, qui s’étend maintenant également à la nature de l’homme lui-même, le plus grand défi pour l’être humain que son faire ait jamais entraîné » (Hans </a:t>
            </a:r>
            <a:r>
              <a:rPr lang="fr-BE" sz="1400" b="1" dirty="0" smtClean="0">
                <a:solidFill>
                  <a:schemeClr val="bg1"/>
                </a:solidFill>
                <a:latin typeface="Times New Roman" panose="02020603050405020304" pitchFamily="18" charset="0"/>
                <a:cs typeface="Times New Roman" panose="02020603050405020304" pitchFamily="18" charset="0"/>
              </a:rPr>
              <a:t>Jonas).</a:t>
            </a:r>
            <a:endParaRPr lang="fr-BE" sz="1400" dirty="0">
              <a:solidFill>
                <a:schemeClr val="bg1"/>
              </a:solidFill>
              <a:latin typeface="Times New Roman" panose="02020603050405020304" pitchFamily="18" charset="0"/>
              <a:cs typeface="Times New Roman" panose="02020603050405020304" pitchFamily="18" charset="0"/>
            </a:endParaRPr>
          </a:p>
        </p:txBody>
      </p:sp>
      <p:sp>
        <p:nvSpPr>
          <p:cNvPr id="6" name="Rectangle 5"/>
          <p:cNvSpPr/>
          <p:nvPr/>
        </p:nvSpPr>
        <p:spPr>
          <a:xfrm>
            <a:off x="323528" y="1124744"/>
            <a:ext cx="4320480" cy="3754874"/>
          </a:xfrm>
          <a:prstGeom prst="rect">
            <a:avLst/>
          </a:prstGeom>
          <a:solidFill>
            <a:schemeClr val="tx2"/>
          </a:solidFill>
          <a:ln>
            <a:solidFill>
              <a:schemeClr val="tx1"/>
            </a:solidFill>
          </a:ln>
        </p:spPr>
        <p:txBody>
          <a:bodyPr wrap="square">
            <a:spAutoFit/>
          </a:bodyPr>
          <a:lstStyle/>
          <a:p>
            <a:r>
              <a:rPr lang="fr-BE" sz="1400" b="1" u="sng" dirty="0" smtClean="0">
                <a:solidFill>
                  <a:schemeClr val="bg1"/>
                </a:solidFill>
                <a:latin typeface="Times New Roman" panose="02020603050405020304" pitchFamily="18" charset="0"/>
                <a:cs typeface="Times New Roman" panose="02020603050405020304" pitchFamily="18" charset="0"/>
              </a:rPr>
              <a:t>« Prométhée</a:t>
            </a:r>
            <a:r>
              <a:rPr lang="fr-BE" sz="1400" b="1" dirty="0" smtClean="0">
                <a:solidFill>
                  <a:schemeClr val="bg1"/>
                </a:solidFill>
                <a:latin typeface="Times New Roman" panose="02020603050405020304" pitchFamily="18" charset="0"/>
                <a:cs typeface="Times New Roman" panose="02020603050405020304" pitchFamily="18" charset="0"/>
              </a:rPr>
              <a:t> </a:t>
            </a:r>
            <a:r>
              <a:rPr lang="fr-BE" sz="1400" b="1" dirty="0">
                <a:solidFill>
                  <a:schemeClr val="bg1"/>
                </a:solidFill>
                <a:latin typeface="Times New Roman" panose="02020603050405020304" pitchFamily="18" charset="0"/>
                <a:cs typeface="Times New Roman" panose="02020603050405020304" pitchFamily="18" charset="0"/>
              </a:rPr>
              <a:t>a voulu sortir de cette nuit,</a:t>
            </a:r>
            <a:endParaRPr lang="fr-BE" sz="1400" dirty="0">
              <a:solidFill>
                <a:schemeClr val="bg1"/>
              </a:solidFill>
              <a:latin typeface="Times New Roman" panose="02020603050405020304" pitchFamily="18" charset="0"/>
              <a:cs typeface="Times New Roman" panose="02020603050405020304" pitchFamily="18" charset="0"/>
            </a:endParaRPr>
          </a:p>
          <a:p>
            <a:r>
              <a:rPr lang="fr-BE" sz="1400" b="1" dirty="0">
                <a:solidFill>
                  <a:schemeClr val="bg1"/>
                </a:solidFill>
                <a:latin typeface="Times New Roman" panose="02020603050405020304" pitchFamily="18" charset="0"/>
                <a:cs typeface="Times New Roman" panose="02020603050405020304" pitchFamily="18" charset="0"/>
              </a:rPr>
              <a:t>Finir ce que les dieux n’ont qu’à moitié produit,</a:t>
            </a:r>
            <a:endParaRPr lang="fr-BE" sz="1400" dirty="0">
              <a:solidFill>
                <a:schemeClr val="bg1"/>
              </a:solidFill>
              <a:latin typeface="Times New Roman" panose="02020603050405020304" pitchFamily="18" charset="0"/>
              <a:cs typeface="Times New Roman" panose="02020603050405020304" pitchFamily="18" charset="0"/>
            </a:endParaRPr>
          </a:p>
          <a:p>
            <a:r>
              <a:rPr lang="fr-BE" sz="1400" b="1" dirty="0">
                <a:solidFill>
                  <a:schemeClr val="bg1"/>
                </a:solidFill>
                <a:latin typeface="Times New Roman" panose="02020603050405020304" pitchFamily="18" charset="0"/>
                <a:cs typeface="Times New Roman" panose="02020603050405020304" pitchFamily="18" charset="0"/>
              </a:rPr>
              <a:t>Labourer, enseigner, civiliser, et faire </a:t>
            </a:r>
            <a:endParaRPr lang="fr-BE" sz="1400" dirty="0">
              <a:solidFill>
                <a:schemeClr val="bg1"/>
              </a:solidFill>
              <a:latin typeface="Times New Roman" panose="02020603050405020304" pitchFamily="18" charset="0"/>
              <a:cs typeface="Times New Roman" panose="02020603050405020304" pitchFamily="18" charset="0"/>
            </a:endParaRPr>
          </a:p>
          <a:p>
            <a:r>
              <a:rPr lang="fr-BE" sz="1400" b="1" dirty="0">
                <a:solidFill>
                  <a:schemeClr val="bg1"/>
                </a:solidFill>
                <a:latin typeface="Times New Roman" panose="02020603050405020304" pitchFamily="18" charset="0"/>
                <a:cs typeface="Times New Roman" panose="02020603050405020304" pitchFamily="18" charset="0"/>
              </a:rPr>
              <a:t>Du </a:t>
            </a:r>
            <a:r>
              <a:rPr lang="fr-BE" sz="1400" b="1" dirty="0" smtClean="0">
                <a:solidFill>
                  <a:schemeClr val="bg1"/>
                </a:solidFill>
                <a:latin typeface="Times New Roman" panose="02020603050405020304" pitchFamily="18" charset="0"/>
                <a:cs typeface="Times New Roman" panose="02020603050405020304" pitchFamily="18" charset="0"/>
              </a:rPr>
              <a:t>monde </a:t>
            </a:r>
            <a:r>
              <a:rPr lang="fr-BE" sz="1400" b="1" dirty="0">
                <a:solidFill>
                  <a:schemeClr val="bg1"/>
                </a:solidFill>
                <a:latin typeface="Times New Roman" panose="02020603050405020304" pitchFamily="18" charset="0"/>
                <a:cs typeface="Times New Roman" panose="02020603050405020304" pitchFamily="18" charset="0"/>
              </a:rPr>
              <a:t>une vivante et radieuse sphère,</a:t>
            </a:r>
            <a:endParaRPr lang="fr-BE" sz="1400" dirty="0">
              <a:solidFill>
                <a:schemeClr val="bg1"/>
              </a:solidFill>
              <a:latin typeface="Times New Roman" panose="02020603050405020304" pitchFamily="18" charset="0"/>
              <a:cs typeface="Times New Roman" panose="02020603050405020304" pitchFamily="18" charset="0"/>
            </a:endParaRPr>
          </a:p>
          <a:p>
            <a:r>
              <a:rPr lang="fr-BE" sz="1400" b="1" dirty="0">
                <a:solidFill>
                  <a:schemeClr val="bg1"/>
                </a:solidFill>
                <a:latin typeface="Times New Roman" panose="02020603050405020304" pitchFamily="18" charset="0"/>
                <a:cs typeface="Times New Roman" panose="02020603050405020304" pitchFamily="18" charset="0"/>
              </a:rPr>
              <a:t>Tirer du roc sauvage et des halliers</a:t>
            </a:r>
            <a:endParaRPr lang="fr-BE" sz="1400" dirty="0">
              <a:solidFill>
                <a:schemeClr val="bg1"/>
              </a:solidFill>
              <a:latin typeface="Times New Roman" panose="02020603050405020304" pitchFamily="18" charset="0"/>
              <a:cs typeface="Times New Roman" panose="02020603050405020304" pitchFamily="18" charset="0"/>
            </a:endParaRPr>
          </a:p>
          <a:p>
            <a:r>
              <a:rPr lang="fr-BE" sz="1400" b="1" dirty="0">
                <a:solidFill>
                  <a:schemeClr val="bg1"/>
                </a:solidFill>
                <a:latin typeface="Times New Roman" panose="02020603050405020304" pitchFamily="18" charset="0"/>
                <a:cs typeface="Times New Roman" panose="02020603050405020304" pitchFamily="18" charset="0"/>
              </a:rPr>
              <a:t>Les éblouissements de l’ordre et de la paix,</a:t>
            </a:r>
            <a:endParaRPr lang="fr-BE" sz="1400" dirty="0">
              <a:solidFill>
                <a:schemeClr val="bg1"/>
              </a:solidFill>
              <a:latin typeface="Times New Roman" panose="02020603050405020304" pitchFamily="18" charset="0"/>
              <a:cs typeface="Times New Roman" panose="02020603050405020304" pitchFamily="18" charset="0"/>
            </a:endParaRPr>
          </a:p>
          <a:p>
            <a:r>
              <a:rPr lang="fr-BE" sz="1400" b="1" dirty="0">
                <a:solidFill>
                  <a:schemeClr val="bg1"/>
                </a:solidFill>
                <a:latin typeface="Times New Roman" panose="02020603050405020304" pitchFamily="18" charset="0"/>
                <a:cs typeface="Times New Roman" panose="02020603050405020304" pitchFamily="18" charset="0"/>
              </a:rPr>
              <a:t>Défricher la forêt monstrueuse de l’être</a:t>
            </a:r>
            <a:endParaRPr lang="fr-BE" sz="1400" dirty="0">
              <a:solidFill>
                <a:schemeClr val="bg1"/>
              </a:solidFill>
              <a:latin typeface="Times New Roman" panose="02020603050405020304" pitchFamily="18" charset="0"/>
              <a:cs typeface="Times New Roman" panose="02020603050405020304" pitchFamily="18" charset="0"/>
            </a:endParaRPr>
          </a:p>
          <a:p>
            <a:r>
              <a:rPr lang="fr-BE" sz="1400" b="1" dirty="0">
                <a:solidFill>
                  <a:schemeClr val="bg1"/>
                </a:solidFill>
                <a:latin typeface="Times New Roman" panose="02020603050405020304" pitchFamily="18" charset="0"/>
                <a:cs typeface="Times New Roman" panose="02020603050405020304" pitchFamily="18" charset="0"/>
              </a:rPr>
              <a:t>Et faire vivre ceux que le destin fait naître.</a:t>
            </a:r>
            <a:endParaRPr lang="fr-BE" sz="1400" dirty="0">
              <a:solidFill>
                <a:schemeClr val="bg1"/>
              </a:solidFill>
              <a:latin typeface="Times New Roman" panose="02020603050405020304" pitchFamily="18" charset="0"/>
              <a:cs typeface="Times New Roman" panose="02020603050405020304" pitchFamily="18" charset="0"/>
            </a:endParaRPr>
          </a:p>
          <a:p>
            <a:r>
              <a:rPr lang="fr-BE" sz="1400" b="1" dirty="0">
                <a:solidFill>
                  <a:schemeClr val="bg1"/>
                </a:solidFill>
                <a:latin typeface="Times New Roman" panose="02020603050405020304" pitchFamily="18" charset="0"/>
                <a:cs typeface="Times New Roman" panose="02020603050405020304" pitchFamily="18" charset="0"/>
              </a:rPr>
              <a:t>Il a voulu sacrer la terre, ouvrir les yeux, </a:t>
            </a:r>
            <a:endParaRPr lang="fr-BE" sz="1400" dirty="0">
              <a:solidFill>
                <a:schemeClr val="bg1"/>
              </a:solidFill>
              <a:latin typeface="Times New Roman" panose="02020603050405020304" pitchFamily="18" charset="0"/>
              <a:cs typeface="Times New Roman" panose="02020603050405020304" pitchFamily="18" charset="0"/>
            </a:endParaRPr>
          </a:p>
          <a:p>
            <a:r>
              <a:rPr lang="fr-BE" sz="1400" b="1" dirty="0">
                <a:solidFill>
                  <a:schemeClr val="bg1"/>
                </a:solidFill>
                <a:latin typeface="Times New Roman" panose="02020603050405020304" pitchFamily="18" charset="0"/>
                <a:cs typeface="Times New Roman" panose="02020603050405020304" pitchFamily="18" charset="0"/>
              </a:rPr>
              <a:t>Mettre le pied de l’homme à l’échelle des cieux,</a:t>
            </a:r>
            <a:endParaRPr lang="fr-BE" sz="1400" dirty="0">
              <a:solidFill>
                <a:schemeClr val="bg1"/>
              </a:solidFill>
              <a:latin typeface="Times New Roman" panose="02020603050405020304" pitchFamily="18" charset="0"/>
              <a:cs typeface="Times New Roman" panose="02020603050405020304" pitchFamily="18" charset="0"/>
            </a:endParaRPr>
          </a:p>
          <a:p>
            <a:r>
              <a:rPr lang="fr-BE" sz="1400" b="1" dirty="0">
                <a:solidFill>
                  <a:schemeClr val="bg1"/>
                </a:solidFill>
                <a:latin typeface="Times New Roman" panose="02020603050405020304" pitchFamily="18" charset="0"/>
                <a:cs typeface="Times New Roman" panose="02020603050405020304" pitchFamily="18" charset="0"/>
              </a:rPr>
              <a:t>Soumettre la nature et que l’homme la mène,</a:t>
            </a:r>
            <a:endParaRPr lang="fr-BE" sz="1400" dirty="0">
              <a:solidFill>
                <a:schemeClr val="bg1"/>
              </a:solidFill>
              <a:latin typeface="Times New Roman" panose="02020603050405020304" pitchFamily="18" charset="0"/>
              <a:cs typeface="Times New Roman" panose="02020603050405020304" pitchFamily="18" charset="0"/>
            </a:endParaRPr>
          </a:p>
          <a:p>
            <a:r>
              <a:rPr lang="fr-BE" sz="1400" b="1" dirty="0">
                <a:solidFill>
                  <a:schemeClr val="bg1"/>
                </a:solidFill>
                <a:latin typeface="Times New Roman" panose="02020603050405020304" pitchFamily="18" charset="0"/>
                <a:cs typeface="Times New Roman" panose="02020603050405020304" pitchFamily="18" charset="0"/>
              </a:rPr>
              <a:t>Diminuer les dieux de la croissance humaine.</a:t>
            </a:r>
            <a:endParaRPr lang="fr-BE" sz="1400" dirty="0">
              <a:solidFill>
                <a:schemeClr val="bg1"/>
              </a:solidFill>
              <a:latin typeface="Times New Roman" panose="02020603050405020304" pitchFamily="18" charset="0"/>
              <a:cs typeface="Times New Roman" panose="02020603050405020304" pitchFamily="18" charset="0"/>
            </a:endParaRPr>
          </a:p>
          <a:p>
            <a:r>
              <a:rPr lang="fr-BE" sz="1400" b="1" dirty="0">
                <a:solidFill>
                  <a:schemeClr val="bg1"/>
                </a:solidFill>
                <a:latin typeface="Times New Roman" panose="02020603050405020304" pitchFamily="18" charset="0"/>
                <a:cs typeface="Times New Roman" panose="02020603050405020304" pitchFamily="18" charset="0"/>
              </a:rPr>
              <a:t>Ce qu’a fait </a:t>
            </a:r>
            <a:r>
              <a:rPr lang="fr-BE" sz="1400" b="1" u="sng" dirty="0">
                <a:solidFill>
                  <a:schemeClr val="bg1"/>
                </a:solidFill>
                <a:latin typeface="Times New Roman" panose="02020603050405020304" pitchFamily="18" charset="0"/>
                <a:cs typeface="Times New Roman" panose="02020603050405020304" pitchFamily="18" charset="0"/>
              </a:rPr>
              <a:t>Prométhée</a:t>
            </a:r>
            <a:r>
              <a:rPr lang="fr-BE" sz="1400" b="1" dirty="0">
                <a:solidFill>
                  <a:schemeClr val="bg1"/>
                </a:solidFill>
                <a:latin typeface="Times New Roman" panose="02020603050405020304" pitchFamily="18" charset="0"/>
                <a:cs typeface="Times New Roman" panose="02020603050405020304" pitchFamily="18" charset="0"/>
              </a:rPr>
              <a:t> est fait ; la flamme est prise.</a:t>
            </a:r>
            <a:endParaRPr lang="fr-BE" sz="1400" dirty="0">
              <a:solidFill>
                <a:schemeClr val="bg1"/>
              </a:solidFill>
              <a:latin typeface="Times New Roman" panose="02020603050405020304" pitchFamily="18" charset="0"/>
              <a:cs typeface="Times New Roman" panose="02020603050405020304" pitchFamily="18" charset="0"/>
            </a:endParaRPr>
          </a:p>
          <a:p>
            <a:r>
              <a:rPr lang="fr-BE" sz="1400" b="1" dirty="0">
                <a:solidFill>
                  <a:schemeClr val="bg1"/>
                </a:solidFill>
                <a:latin typeface="Times New Roman" panose="02020603050405020304" pitchFamily="18" charset="0"/>
                <a:cs typeface="Times New Roman" panose="02020603050405020304" pitchFamily="18" charset="0"/>
              </a:rPr>
              <a:t>Elle est sur la terre, elle est quelque part ; l’homme peut</a:t>
            </a:r>
            <a:endParaRPr lang="fr-BE" sz="1400" dirty="0">
              <a:solidFill>
                <a:schemeClr val="bg1"/>
              </a:solidFill>
              <a:latin typeface="Times New Roman" panose="02020603050405020304" pitchFamily="18" charset="0"/>
              <a:cs typeface="Times New Roman" panose="02020603050405020304" pitchFamily="18" charset="0"/>
            </a:endParaRPr>
          </a:p>
          <a:p>
            <a:r>
              <a:rPr lang="fr-BE" sz="1400" b="1" dirty="0">
                <a:solidFill>
                  <a:schemeClr val="bg1"/>
                </a:solidFill>
                <a:latin typeface="Times New Roman" panose="02020603050405020304" pitchFamily="18" charset="0"/>
                <a:cs typeface="Times New Roman" panose="02020603050405020304" pitchFamily="18" charset="0"/>
              </a:rPr>
              <a:t>La retrouver ; grandir, vivre, exister, s’il veut ! » (Victor </a:t>
            </a:r>
            <a:r>
              <a:rPr lang="fr-BE" sz="1400" b="1" dirty="0" smtClean="0">
                <a:solidFill>
                  <a:schemeClr val="bg1"/>
                </a:solidFill>
                <a:latin typeface="Times New Roman" panose="02020603050405020304" pitchFamily="18" charset="0"/>
                <a:cs typeface="Times New Roman" panose="02020603050405020304" pitchFamily="18" charset="0"/>
              </a:rPr>
              <a:t>Hugo).</a:t>
            </a:r>
            <a:endParaRPr lang="fr-BE" sz="14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30862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67745" y="404664"/>
            <a:ext cx="4464496" cy="584775"/>
          </a:xfrm>
          <a:prstGeom prst="rect">
            <a:avLst/>
          </a:prstGeom>
          <a:solidFill>
            <a:schemeClr val="bg1">
              <a:lumMod val="95000"/>
            </a:schemeClr>
          </a:solidFill>
          <a:ln>
            <a:solidFill>
              <a:schemeClr val="tx1"/>
            </a:solidFill>
          </a:ln>
        </p:spPr>
        <p:txBody>
          <a:bodyPr wrap="square">
            <a:spAutoFit/>
          </a:bodyPr>
          <a:lstStyle/>
          <a:p>
            <a:r>
              <a:rPr lang="fr-BE" sz="3200" b="1" dirty="0">
                <a:latin typeface="Times New Roman" panose="02020603050405020304" pitchFamily="18" charset="0"/>
                <a:cs typeface="Times New Roman" panose="02020603050405020304" pitchFamily="18" charset="0"/>
              </a:rPr>
              <a:t>Prométhée selon Platon</a:t>
            </a:r>
          </a:p>
        </p:txBody>
      </p:sp>
      <p:sp>
        <p:nvSpPr>
          <p:cNvPr id="6" name="Rectangle 5"/>
          <p:cNvSpPr/>
          <p:nvPr/>
        </p:nvSpPr>
        <p:spPr>
          <a:xfrm>
            <a:off x="539552" y="1628800"/>
            <a:ext cx="4572000" cy="2031325"/>
          </a:xfrm>
          <a:prstGeom prst="rect">
            <a:avLst/>
          </a:prstGeom>
          <a:solidFill>
            <a:schemeClr val="bg1">
              <a:lumMod val="95000"/>
            </a:schemeClr>
          </a:solidFill>
          <a:ln>
            <a:solidFill>
              <a:schemeClr val="tx1"/>
            </a:solidFill>
          </a:ln>
        </p:spPr>
        <p:txBody>
          <a:bodyPr>
            <a:spAutoFit/>
          </a:bodyPr>
          <a:lstStyle/>
          <a:p>
            <a:r>
              <a:rPr lang="fr-BE" altLang="fr-FR" b="1" dirty="0">
                <a:latin typeface="Times New Roman" panose="02020603050405020304" pitchFamily="18" charset="0"/>
                <a:cs typeface="Times New Roman" panose="02020603050405020304" pitchFamily="18" charset="0"/>
              </a:rPr>
              <a:t>« Ils cherchaient donc à se rassembler et à fonder des villes pour se défendre. Mais, une fois rassemblés, ils se lésaient réciproquement, </a:t>
            </a:r>
            <a:r>
              <a:rPr lang="fr-BE" altLang="fr-FR" b="1" dirty="0">
                <a:solidFill>
                  <a:srgbClr val="FF0000"/>
                </a:solidFill>
                <a:latin typeface="Times New Roman" panose="02020603050405020304" pitchFamily="18" charset="0"/>
                <a:cs typeface="Times New Roman" panose="02020603050405020304" pitchFamily="18" charset="0"/>
              </a:rPr>
              <a:t>faute de posséder l’art politique</a:t>
            </a:r>
            <a:r>
              <a:rPr lang="fr-BE" altLang="fr-FR" b="1" dirty="0">
                <a:latin typeface="Times New Roman" panose="02020603050405020304" pitchFamily="18" charset="0"/>
                <a:cs typeface="Times New Roman" panose="02020603050405020304" pitchFamily="18" charset="0"/>
              </a:rPr>
              <a:t>; de telle sorte qu’ils recommençaient à se disperser et à périr » </a:t>
            </a:r>
            <a:r>
              <a:rPr lang="fr-BE" altLang="fr-FR" b="1" dirty="0" smtClean="0">
                <a:latin typeface="Times New Roman" panose="02020603050405020304" pitchFamily="18" charset="0"/>
                <a:cs typeface="Times New Roman" panose="02020603050405020304" pitchFamily="18" charset="0"/>
              </a:rPr>
              <a:t>(</a:t>
            </a:r>
            <a:r>
              <a:rPr lang="fr-BE" altLang="fr-FR" b="1" i="1" dirty="0" smtClean="0">
                <a:latin typeface="Times New Roman" panose="02020603050405020304" pitchFamily="18" charset="0"/>
                <a:cs typeface="Times New Roman" panose="02020603050405020304" pitchFamily="18" charset="0"/>
              </a:rPr>
              <a:t>Protagoras</a:t>
            </a:r>
            <a:r>
              <a:rPr lang="fr-BE" altLang="fr-FR" b="1" dirty="0" smtClean="0">
                <a:latin typeface="Times New Roman" panose="02020603050405020304" pitchFamily="18" charset="0"/>
                <a:cs typeface="Times New Roman" panose="02020603050405020304" pitchFamily="18" charset="0"/>
              </a:rPr>
              <a:t>, 322a-b</a:t>
            </a:r>
            <a:r>
              <a:rPr lang="fr-BE" altLang="fr-FR" b="1" dirty="0">
                <a:latin typeface="Times New Roman" panose="02020603050405020304" pitchFamily="18" charset="0"/>
                <a:cs typeface="Times New Roman" panose="02020603050405020304" pitchFamily="18" charset="0"/>
              </a:rPr>
              <a:t>). </a:t>
            </a:r>
            <a:endParaRPr lang="fr-FR" altLang="fr-FR" b="1" dirty="0">
              <a:latin typeface="Times New Roman" panose="02020603050405020304" pitchFamily="18" charset="0"/>
              <a:cs typeface="Times New Roman" panose="02020603050405020304" pitchFamily="18" charset="0"/>
            </a:endParaRPr>
          </a:p>
        </p:txBody>
      </p:sp>
      <p:sp>
        <p:nvSpPr>
          <p:cNvPr id="7" name="Rectangle 6"/>
          <p:cNvSpPr/>
          <p:nvPr/>
        </p:nvSpPr>
        <p:spPr>
          <a:xfrm>
            <a:off x="4250138" y="4509120"/>
            <a:ext cx="4572000" cy="1754326"/>
          </a:xfrm>
          <a:prstGeom prst="rect">
            <a:avLst/>
          </a:prstGeom>
          <a:solidFill>
            <a:schemeClr val="bg1">
              <a:lumMod val="95000"/>
            </a:schemeClr>
          </a:solidFill>
          <a:ln>
            <a:solidFill>
              <a:schemeClr val="tx1"/>
            </a:solidFill>
          </a:ln>
        </p:spPr>
        <p:txBody>
          <a:bodyPr>
            <a:spAutoFit/>
          </a:bodyPr>
          <a:lstStyle/>
          <a:p>
            <a:r>
              <a:rPr lang="fr-BE" altLang="fr-FR" dirty="0"/>
              <a:t>«</a:t>
            </a:r>
            <a:r>
              <a:rPr lang="fr-BE" altLang="fr-FR" b="1" dirty="0">
                <a:latin typeface="Times New Roman" panose="02020603050405020304" pitchFamily="18" charset="0"/>
                <a:cs typeface="Times New Roman" panose="02020603050405020304" pitchFamily="18" charset="0"/>
              </a:rPr>
              <a:t> Zeus alors, inquiet pour notre espèce menacée de disparition, envoie Hermès porter aux hommes le respect et la justice, afin qu’il y eût dans les villes de l’harmonie et des liens créateurs </a:t>
            </a:r>
            <a:r>
              <a:rPr lang="fr-BE" altLang="fr-FR" b="1" dirty="0">
                <a:solidFill>
                  <a:srgbClr val="FF0000"/>
                </a:solidFill>
                <a:latin typeface="Times New Roman" panose="02020603050405020304" pitchFamily="18" charset="0"/>
                <a:cs typeface="Times New Roman" panose="02020603050405020304" pitchFamily="18" charset="0"/>
              </a:rPr>
              <a:t>d’amitié</a:t>
            </a:r>
            <a:r>
              <a:rPr lang="fr-BE" altLang="fr-FR" b="1" dirty="0">
                <a:latin typeface="Times New Roman" panose="02020603050405020304" pitchFamily="18" charset="0"/>
                <a:cs typeface="Times New Roman" panose="02020603050405020304" pitchFamily="18" charset="0"/>
              </a:rPr>
              <a:t> » </a:t>
            </a:r>
            <a:r>
              <a:rPr lang="fr-BE" altLang="fr-FR" b="1" dirty="0" smtClean="0">
                <a:latin typeface="Times New Roman" panose="02020603050405020304" pitchFamily="18" charset="0"/>
                <a:cs typeface="Times New Roman" panose="02020603050405020304" pitchFamily="18" charset="0"/>
              </a:rPr>
              <a:t>(</a:t>
            </a:r>
            <a:r>
              <a:rPr lang="fr-BE" altLang="fr-FR" b="1" i="1" dirty="0" smtClean="0">
                <a:latin typeface="Times New Roman" panose="02020603050405020304" pitchFamily="18" charset="0"/>
                <a:cs typeface="Times New Roman" panose="02020603050405020304" pitchFamily="18" charset="0"/>
              </a:rPr>
              <a:t>Protagoras</a:t>
            </a:r>
            <a:r>
              <a:rPr lang="fr-BE" altLang="fr-FR" b="1" dirty="0" smtClean="0">
                <a:latin typeface="Times New Roman" panose="02020603050405020304" pitchFamily="18" charset="0"/>
                <a:cs typeface="Times New Roman" panose="02020603050405020304" pitchFamily="18" charset="0"/>
              </a:rPr>
              <a:t>, 322c</a:t>
            </a:r>
            <a:r>
              <a:rPr lang="fr-BE" altLang="fr-FR" b="1" dirty="0">
                <a:latin typeface="Times New Roman" panose="02020603050405020304" pitchFamily="18" charset="0"/>
                <a:cs typeface="Times New Roman" panose="02020603050405020304" pitchFamily="18" charset="0"/>
              </a:rPr>
              <a:t>).</a:t>
            </a:r>
            <a:endParaRPr lang="fr-FR" altLang="fr-FR" b="1" dirty="0">
              <a:latin typeface="Times New Roman" panose="02020603050405020304" pitchFamily="18" charset="0"/>
              <a:cs typeface="Times New Roman" panose="02020603050405020304" pitchFamily="18" charset="0"/>
            </a:endParaRPr>
          </a:p>
        </p:txBody>
      </p:sp>
      <p:sp>
        <p:nvSpPr>
          <p:cNvPr id="10" name="Rectangle 9"/>
          <p:cNvSpPr/>
          <p:nvPr/>
        </p:nvSpPr>
        <p:spPr>
          <a:xfrm>
            <a:off x="1133146" y="5414602"/>
            <a:ext cx="2495235" cy="369332"/>
          </a:xfrm>
          <a:prstGeom prst="rect">
            <a:avLst/>
          </a:prstGeom>
        </p:spPr>
        <p:txBody>
          <a:bodyPr wrap="none">
            <a:spAutoFit/>
          </a:bodyPr>
          <a:lstStyle/>
          <a:p>
            <a:r>
              <a:rPr lang="fr-BE" b="1" dirty="0">
                <a:solidFill>
                  <a:schemeClr val="bg1"/>
                </a:solidFill>
                <a:latin typeface="Times New Roman" panose="02020603050405020304" pitchFamily="18" charset="0"/>
                <a:cs typeface="Times New Roman" panose="02020603050405020304" pitchFamily="18" charset="0"/>
              </a:rPr>
              <a:t>Bas-relief italien, IIIe s.</a:t>
            </a:r>
          </a:p>
        </p:txBody>
      </p:sp>
    </p:spTree>
    <p:extLst>
      <p:ext uri="{BB962C8B-B14F-4D97-AF65-F5344CB8AC3E}">
        <p14:creationId xmlns:p14="http://schemas.microsoft.com/office/powerpoint/2010/main" val="4172264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188640"/>
            <a:ext cx="6888424" cy="584775"/>
          </a:xfrm>
          <a:prstGeom prst="rect">
            <a:avLst/>
          </a:prstGeom>
          <a:solidFill>
            <a:schemeClr val="accent1">
              <a:lumMod val="20000"/>
              <a:lumOff val="80000"/>
            </a:schemeClr>
          </a:solidFill>
          <a:ln>
            <a:solidFill>
              <a:schemeClr val="tx1"/>
            </a:solidFill>
          </a:ln>
        </p:spPr>
        <p:txBody>
          <a:bodyPr wrap="none">
            <a:spAutoFit/>
          </a:bodyPr>
          <a:lstStyle/>
          <a:p>
            <a:r>
              <a:rPr lang="fr-BE" sz="3200" dirty="0">
                <a:latin typeface="Times New Roman" panose="02020603050405020304" pitchFamily="18" charset="0"/>
                <a:cs typeface="Times New Roman" panose="02020603050405020304" pitchFamily="18" charset="0"/>
              </a:rPr>
              <a:t>Représentation antithétique de l’âge d’or</a:t>
            </a:r>
          </a:p>
        </p:txBody>
      </p:sp>
      <p:sp>
        <p:nvSpPr>
          <p:cNvPr id="5" name="Rectangle 4"/>
          <p:cNvSpPr/>
          <p:nvPr/>
        </p:nvSpPr>
        <p:spPr>
          <a:xfrm>
            <a:off x="323528" y="1124744"/>
            <a:ext cx="4572000" cy="5355312"/>
          </a:xfrm>
          <a:prstGeom prst="rect">
            <a:avLst/>
          </a:prstGeom>
          <a:solidFill>
            <a:schemeClr val="accent1"/>
          </a:solidFill>
          <a:ln>
            <a:solidFill>
              <a:schemeClr val="tx1"/>
            </a:solidFill>
          </a:ln>
        </p:spPr>
        <p:txBody>
          <a:bodyPr>
            <a:spAutoFit/>
          </a:bodyPr>
          <a:lstStyle/>
          <a:p>
            <a:r>
              <a:rPr lang="fr-FR" b="1" dirty="0" smtClean="0">
                <a:solidFill>
                  <a:schemeClr val="bg1"/>
                </a:solidFill>
              </a:rPr>
              <a:t>« Le </a:t>
            </a:r>
            <a:r>
              <a:rPr lang="fr-FR" b="1" dirty="0">
                <a:solidFill>
                  <a:schemeClr val="bg1"/>
                </a:solidFill>
              </a:rPr>
              <a:t>travail de la campagne est agréable à considérer, et n’a rien d’</a:t>
            </a:r>
            <a:r>
              <a:rPr lang="fr-FR" b="1" dirty="0" err="1">
                <a:solidFill>
                  <a:schemeClr val="bg1"/>
                </a:solidFill>
              </a:rPr>
              <a:t>assés</a:t>
            </a:r>
            <a:r>
              <a:rPr lang="fr-FR" b="1" dirty="0">
                <a:solidFill>
                  <a:schemeClr val="bg1"/>
                </a:solidFill>
              </a:rPr>
              <a:t> pénible en </a:t>
            </a:r>
            <a:r>
              <a:rPr lang="fr-FR" b="1" dirty="0" smtClean="0">
                <a:solidFill>
                  <a:schemeClr val="bg1"/>
                </a:solidFill>
              </a:rPr>
              <a:t>lui -</a:t>
            </a:r>
            <a:r>
              <a:rPr lang="fr-FR" b="1" dirty="0">
                <a:solidFill>
                  <a:schemeClr val="bg1"/>
                </a:solidFill>
              </a:rPr>
              <a:t>même pour émouvoir la compassion. L’objet de l’utilité publique et privée le rend intéressant ; et puis, c’est la première vocation de l’homme, il rappelle à l’esprit une idée agréable, et au cœur </a:t>
            </a:r>
            <a:r>
              <a:rPr lang="fr-FR" b="1" u="sng" dirty="0">
                <a:solidFill>
                  <a:schemeClr val="bg1"/>
                </a:solidFill>
              </a:rPr>
              <a:t>tous les charmes de l’âge d’or</a:t>
            </a:r>
            <a:r>
              <a:rPr lang="fr-FR" b="1" dirty="0">
                <a:solidFill>
                  <a:schemeClr val="bg1"/>
                </a:solidFill>
              </a:rPr>
              <a:t>. L’imagination ne reste point froide à l’aspect du labourage et des moissons. La simplicité de la vie pastorale et champêtre a toujours quelque chose qui touche. Qu’on regarde les prés couverts de gens qui fanent et chantent, et des troupeaux épars dans l’éloignement : insensiblement on se sent attendrir sans savoir pourquoi. Ainsi quelquefois encore la voix de la nature </a:t>
            </a:r>
            <a:r>
              <a:rPr lang="fr-FR" b="1" dirty="0" err="1">
                <a:solidFill>
                  <a:schemeClr val="bg1"/>
                </a:solidFill>
              </a:rPr>
              <a:t>amolit</a:t>
            </a:r>
            <a:r>
              <a:rPr lang="fr-FR" b="1" dirty="0">
                <a:solidFill>
                  <a:schemeClr val="bg1"/>
                </a:solidFill>
              </a:rPr>
              <a:t> nos cœurs farouches, et quoiqu’on l’entende avec un regret inutile, elle est si douce qu’on ne l’entend jamais sans plaisir »</a:t>
            </a:r>
            <a:r>
              <a:rPr lang="fr-BE" b="1" dirty="0">
                <a:solidFill>
                  <a:schemeClr val="bg1"/>
                </a:solidFill>
              </a:rPr>
              <a:t> (</a:t>
            </a:r>
            <a:r>
              <a:rPr lang="fr-BE" b="1" dirty="0" smtClean="0">
                <a:solidFill>
                  <a:schemeClr val="bg1"/>
                </a:solidFill>
              </a:rPr>
              <a:t>Rousseau).</a:t>
            </a:r>
            <a:endParaRPr lang="fr-BE" dirty="0">
              <a:solidFill>
                <a:schemeClr val="bg1"/>
              </a:solidFill>
            </a:endParaRPr>
          </a:p>
        </p:txBody>
      </p:sp>
      <p:sp>
        <p:nvSpPr>
          <p:cNvPr id="6" name="Rectangle 5"/>
          <p:cNvSpPr/>
          <p:nvPr/>
        </p:nvSpPr>
        <p:spPr>
          <a:xfrm>
            <a:off x="5177263" y="1294021"/>
            <a:ext cx="3744416" cy="5016758"/>
          </a:xfrm>
          <a:prstGeom prst="rect">
            <a:avLst/>
          </a:prstGeom>
          <a:solidFill>
            <a:schemeClr val="accent1"/>
          </a:solidFill>
          <a:ln>
            <a:solidFill>
              <a:schemeClr val="tx1"/>
            </a:solidFill>
          </a:ln>
        </p:spPr>
        <p:txBody>
          <a:bodyPr wrap="square">
            <a:spAutoFit/>
          </a:bodyPr>
          <a:lstStyle/>
          <a:p>
            <a:r>
              <a:rPr lang="fr-FR" sz="1600" b="1" dirty="0" smtClean="0">
                <a:solidFill>
                  <a:schemeClr val="bg1"/>
                </a:solidFill>
                <a:latin typeface="Times New Roman" panose="02020603050405020304" pitchFamily="18" charset="0"/>
                <a:cs typeface="Times New Roman" panose="02020603050405020304" pitchFamily="18" charset="0"/>
              </a:rPr>
              <a:t>« Quand </a:t>
            </a:r>
            <a:r>
              <a:rPr lang="fr-FR" sz="1600" b="1" dirty="0">
                <a:solidFill>
                  <a:schemeClr val="bg1"/>
                </a:solidFill>
                <a:latin typeface="Times New Roman" panose="02020603050405020304" pitchFamily="18" charset="0"/>
                <a:cs typeface="Times New Roman" panose="02020603050405020304" pitchFamily="18" charset="0"/>
              </a:rPr>
              <a:t>la nature était dans son enfance,</a:t>
            </a:r>
            <a:br>
              <a:rPr lang="fr-FR" sz="1600" b="1" dirty="0">
                <a:solidFill>
                  <a:schemeClr val="bg1"/>
                </a:solidFill>
                <a:latin typeface="Times New Roman" panose="02020603050405020304" pitchFamily="18" charset="0"/>
                <a:cs typeface="Times New Roman" panose="02020603050405020304" pitchFamily="18" charset="0"/>
              </a:rPr>
            </a:br>
            <a:r>
              <a:rPr lang="fr-FR" sz="1600" b="1" dirty="0">
                <a:solidFill>
                  <a:schemeClr val="bg1"/>
                </a:solidFill>
                <a:latin typeface="Times New Roman" panose="02020603050405020304" pitchFamily="18" charset="0"/>
                <a:cs typeface="Times New Roman" panose="02020603050405020304" pitchFamily="18" charset="0"/>
              </a:rPr>
              <a:t>Nos bons aïeux vivaient dans l'innocence,</a:t>
            </a:r>
            <a:br>
              <a:rPr lang="fr-FR" sz="1600" b="1" dirty="0">
                <a:solidFill>
                  <a:schemeClr val="bg1"/>
                </a:solidFill>
                <a:latin typeface="Times New Roman" panose="02020603050405020304" pitchFamily="18" charset="0"/>
                <a:cs typeface="Times New Roman" panose="02020603050405020304" pitchFamily="18" charset="0"/>
              </a:rPr>
            </a:br>
            <a:r>
              <a:rPr lang="fr-FR" sz="1600" b="1" dirty="0">
                <a:solidFill>
                  <a:schemeClr val="bg1"/>
                </a:solidFill>
                <a:latin typeface="Times New Roman" panose="02020603050405020304" pitchFamily="18" charset="0"/>
                <a:cs typeface="Times New Roman" panose="02020603050405020304" pitchFamily="18" charset="0"/>
              </a:rPr>
              <a:t>Ne connaissant ni le tien ni le mien.</a:t>
            </a:r>
            <a:br>
              <a:rPr lang="fr-FR" sz="1600" b="1" dirty="0">
                <a:solidFill>
                  <a:schemeClr val="bg1"/>
                </a:solidFill>
                <a:latin typeface="Times New Roman" panose="02020603050405020304" pitchFamily="18" charset="0"/>
                <a:cs typeface="Times New Roman" panose="02020603050405020304" pitchFamily="18" charset="0"/>
              </a:rPr>
            </a:br>
            <a:r>
              <a:rPr lang="fr-FR" sz="1600" b="1" dirty="0">
                <a:solidFill>
                  <a:schemeClr val="bg1"/>
                </a:solidFill>
                <a:latin typeface="Times New Roman" panose="02020603050405020304" pitchFamily="18" charset="0"/>
                <a:cs typeface="Times New Roman" panose="02020603050405020304" pitchFamily="18" charset="0"/>
              </a:rPr>
              <a:t>Qu'auraient-ils pu connaître? Ils n'avaient rien,</a:t>
            </a:r>
            <a:br>
              <a:rPr lang="fr-FR" sz="1600" b="1" dirty="0">
                <a:solidFill>
                  <a:schemeClr val="bg1"/>
                </a:solidFill>
                <a:latin typeface="Times New Roman" panose="02020603050405020304" pitchFamily="18" charset="0"/>
                <a:cs typeface="Times New Roman" panose="02020603050405020304" pitchFamily="18" charset="0"/>
              </a:rPr>
            </a:br>
            <a:r>
              <a:rPr lang="fr-FR" sz="1600" b="1" dirty="0">
                <a:solidFill>
                  <a:schemeClr val="bg1"/>
                </a:solidFill>
                <a:latin typeface="Times New Roman" panose="02020603050405020304" pitchFamily="18" charset="0"/>
                <a:cs typeface="Times New Roman" panose="02020603050405020304" pitchFamily="18" charset="0"/>
              </a:rPr>
              <a:t>Ils étaient nus; et c'est chose très claire</a:t>
            </a:r>
            <a:br>
              <a:rPr lang="fr-FR" sz="1600" b="1" dirty="0">
                <a:solidFill>
                  <a:schemeClr val="bg1"/>
                </a:solidFill>
                <a:latin typeface="Times New Roman" panose="02020603050405020304" pitchFamily="18" charset="0"/>
                <a:cs typeface="Times New Roman" panose="02020603050405020304" pitchFamily="18" charset="0"/>
              </a:rPr>
            </a:br>
            <a:r>
              <a:rPr lang="fr-FR" sz="1600" b="1" dirty="0">
                <a:solidFill>
                  <a:schemeClr val="bg1"/>
                </a:solidFill>
                <a:latin typeface="Times New Roman" panose="02020603050405020304" pitchFamily="18" charset="0"/>
                <a:cs typeface="Times New Roman" panose="02020603050405020304" pitchFamily="18" charset="0"/>
              </a:rPr>
              <a:t>Que qui n'a rien n'a nul partage à faire.</a:t>
            </a:r>
            <a:br>
              <a:rPr lang="fr-FR" sz="1600" b="1" dirty="0">
                <a:solidFill>
                  <a:schemeClr val="bg1"/>
                </a:solidFill>
                <a:latin typeface="Times New Roman" panose="02020603050405020304" pitchFamily="18" charset="0"/>
                <a:cs typeface="Times New Roman" panose="02020603050405020304" pitchFamily="18" charset="0"/>
              </a:rPr>
            </a:br>
            <a:r>
              <a:rPr lang="fr-FR" sz="1600" b="1" dirty="0">
                <a:solidFill>
                  <a:schemeClr val="bg1"/>
                </a:solidFill>
                <a:latin typeface="Times New Roman" panose="02020603050405020304" pitchFamily="18" charset="0"/>
                <a:cs typeface="Times New Roman" panose="02020603050405020304" pitchFamily="18" charset="0"/>
              </a:rPr>
              <a:t>Sobres étaient. Ah! je le crois </a:t>
            </a:r>
            <a:r>
              <a:rPr lang="fr-FR" sz="1600" b="1" dirty="0" err="1">
                <a:solidFill>
                  <a:schemeClr val="bg1"/>
                </a:solidFill>
                <a:latin typeface="Times New Roman" panose="02020603050405020304" pitchFamily="18" charset="0"/>
                <a:cs typeface="Times New Roman" panose="02020603050405020304" pitchFamily="18" charset="0"/>
              </a:rPr>
              <a:t>encor</a:t>
            </a:r>
            <a:r>
              <a:rPr lang="fr-FR" sz="1600" b="1" dirty="0">
                <a:solidFill>
                  <a:schemeClr val="bg1"/>
                </a:solidFill>
                <a:latin typeface="Times New Roman" panose="02020603050405020304" pitchFamily="18" charset="0"/>
                <a:cs typeface="Times New Roman" panose="02020603050405020304" pitchFamily="18" charset="0"/>
              </a:rPr>
              <a:t>;</a:t>
            </a:r>
            <a:br>
              <a:rPr lang="fr-FR" sz="1600" b="1" dirty="0">
                <a:solidFill>
                  <a:schemeClr val="bg1"/>
                </a:solidFill>
                <a:latin typeface="Times New Roman" panose="02020603050405020304" pitchFamily="18" charset="0"/>
                <a:cs typeface="Times New Roman" panose="02020603050405020304" pitchFamily="18" charset="0"/>
              </a:rPr>
            </a:br>
            <a:r>
              <a:rPr lang="fr-FR" sz="1600" b="1" dirty="0" err="1">
                <a:solidFill>
                  <a:schemeClr val="bg1"/>
                </a:solidFill>
                <a:latin typeface="Times New Roman" panose="02020603050405020304" pitchFamily="18" charset="0"/>
                <a:cs typeface="Times New Roman" panose="02020603050405020304" pitchFamily="18" charset="0"/>
              </a:rPr>
              <a:t>Martialo</a:t>
            </a:r>
            <a:r>
              <a:rPr lang="fr-FR" sz="1600" b="1" dirty="0">
                <a:solidFill>
                  <a:schemeClr val="bg1"/>
                </a:solidFill>
                <a:latin typeface="Times New Roman" panose="02020603050405020304" pitchFamily="18" charset="0"/>
                <a:cs typeface="Times New Roman" panose="02020603050405020304" pitchFamily="18" charset="0"/>
              </a:rPr>
              <a:t> n'est point </a:t>
            </a:r>
            <a:r>
              <a:rPr lang="fr-FR" sz="1600" b="1" u="sng" dirty="0">
                <a:solidFill>
                  <a:schemeClr val="bg1"/>
                </a:solidFill>
                <a:latin typeface="Times New Roman" panose="02020603050405020304" pitchFamily="18" charset="0"/>
                <a:cs typeface="Times New Roman" panose="02020603050405020304" pitchFamily="18" charset="0"/>
              </a:rPr>
              <a:t>du siècle d'or</a:t>
            </a:r>
            <a:r>
              <a:rPr lang="fr-FR" sz="1600" b="1" dirty="0">
                <a:solidFill>
                  <a:schemeClr val="bg1"/>
                </a:solidFill>
                <a:latin typeface="Times New Roman" panose="02020603050405020304" pitchFamily="18" charset="0"/>
                <a:cs typeface="Times New Roman" panose="02020603050405020304" pitchFamily="18" charset="0"/>
              </a:rPr>
              <a:t>.</a:t>
            </a:r>
            <a:br>
              <a:rPr lang="fr-FR" sz="1600" b="1" dirty="0">
                <a:solidFill>
                  <a:schemeClr val="bg1"/>
                </a:solidFill>
                <a:latin typeface="Times New Roman" panose="02020603050405020304" pitchFamily="18" charset="0"/>
                <a:cs typeface="Times New Roman" panose="02020603050405020304" pitchFamily="18" charset="0"/>
              </a:rPr>
            </a:br>
            <a:r>
              <a:rPr lang="fr-FR" sz="1600" b="1" dirty="0">
                <a:solidFill>
                  <a:schemeClr val="bg1"/>
                </a:solidFill>
                <a:latin typeface="Times New Roman" panose="02020603050405020304" pitchFamily="18" charset="0"/>
                <a:cs typeface="Times New Roman" panose="02020603050405020304" pitchFamily="18" charset="0"/>
              </a:rPr>
              <a:t>D'un bon vin frais ou la mousse ou la sève</a:t>
            </a:r>
            <a:br>
              <a:rPr lang="fr-FR" sz="1600" b="1" dirty="0">
                <a:solidFill>
                  <a:schemeClr val="bg1"/>
                </a:solidFill>
                <a:latin typeface="Times New Roman" panose="02020603050405020304" pitchFamily="18" charset="0"/>
                <a:cs typeface="Times New Roman" panose="02020603050405020304" pitchFamily="18" charset="0"/>
              </a:rPr>
            </a:br>
            <a:r>
              <a:rPr lang="fr-FR" sz="1600" b="1" dirty="0">
                <a:solidFill>
                  <a:schemeClr val="bg1"/>
                </a:solidFill>
                <a:latin typeface="Times New Roman" panose="02020603050405020304" pitchFamily="18" charset="0"/>
                <a:cs typeface="Times New Roman" panose="02020603050405020304" pitchFamily="18" charset="0"/>
              </a:rPr>
              <a:t>Ne gratta point le triste gosier d'</a:t>
            </a:r>
            <a:r>
              <a:rPr lang="fr-FR" sz="1600" b="1" dirty="0" err="1">
                <a:solidFill>
                  <a:schemeClr val="bg1"/>
                </a:solidFill>
                <a:latin typeface="Times New Roman" panose="02020603050405020304" pitchFamily="18" charset="0"/>
                <a:cs typeface="Times New Roman" panose="02020603050405020304" pitchFamily="18" charset="0"/>
              </a:rPr>
              <a:t>Eve</a:t>
            </a:r>
            <a:r>
              <a:rPr lang="fr-FR" sz="1600" b="1" dirty="0">
                <a:solidFill>
                  <a:schemeClr val="bg1"/>
                </a:solidFill>
                <a:latin typeface="Times New Roman" panose="02020603050405020304" pitchFamily="18" charset="0"/>
                <a:cs typeface="Times New Roman" panose="02020603050405020304" pitchFamily="18" charset="0"/>
              </a:rPr>
              <a:t>.</a:t>
            </a:r>
            <a:endParaRPr lang="fr-BE" sz="1600" dirty="0">
              <a:solidFill>
                <a:schemeClr val="bg1"/>
              </a:solidFill>
              <a:latin typeface="Times New Roman" panose="02020603050405020304" pitchFamily="18" charset="0"/>
              <a:cs typeface="Times New Roman" panose="02020603050405020304" pitchFamily="18" charset="0"/>
            </a:endParaRPr>
          </a:p>
          <a:p>
            <a:r>
              <a:rPr lang="fr-FR" sz="1600" b="1" dirty="0">
                <a:solidFill>
                  <a:schemeClr val="bg1"/>
                </a:solidFill>
                <a:latin typeface="Times New Roman" panose="02020603050405020304" pitchFamily="18" charset="0"/>
                <a:cs typeface="Times New Roman" panose="02020603050405020304" pitchFamily="18" charset="0"/>
              </a:rPr>
              <a:t>La soie et l'or ne brillaient point chez eux :</a:t>
            </a:r>
            <a:endParaRPr lang="fr-BE" sz="1600" dirty="0">
              <a:solidFill>
                <a:schemeClr val="bg1"/>
              </a:solidFill>
              <a:latin typeface="Times New Roman" panose="02020603050405020304" pitchFamily="18" charset="0"/>
              <a:cs typeface="Times New Roman" panose="02020603050405020304" pitchFamily="18" charset="0"/>
            </a:endParaRPr>
          </a:p>
          <a:p>
            <a:r>
              <a:rPr lang="fr-FR" sz="1600" b="1" dirty="0">
                <a:solidFill>
                  <a:schemeClr val="bg1"/>
                </a:solidFill>
                <a:latin typeface="Times New Roman" panose="02020603050405020304" pitchFamily="18" charset="0"/>
                <a:cs typeface="Times New Roman" panose="02020603050405020304" pitchFamily="18" charset="0"/>
              </a:rPr>
              <a:t>Admirez-vous pour cela nos aïeux?</a:t>
            </a:r>
            <a:br>
              <a:rPr lang="fr-FR" sz="1600" b="1" dirty="0">
                <a:solidFill>
                  <a:schemeClr val="bg1"/>
                </a:solidFill>
                <a:latin typeface="Times New Roman" panose="02020603050405020304" pitchFamily="18" charset="0"/>
                <a:cs typeface="Times New Roman" panose="02020603050405020304" pitchFamily="18" charset="0"/>
              </a:rPr>
            </a:br>
            <a:r>
              <a:rPr lang="fr-FR" sz="1600" b="1" dirty="0">
                <a:solidFill>
                  <a:schemeClr val="bg1"/>
                </a:solidFill>
                <a:latin typeface="Times New Roman" panose="02020603050405020304" pitchFamily="18" charset="0"/>
                <a:cs typeface="Times New Roman" panose="02020603050405020304" pitchFamily="18" charset="0"/>
              </a:rPr>
              <a:t>Il leur manquait l'industrie et l'aisance :</a:t>
            </a:r>
            <a:br>
              <a:rPr lang="fr-FR" sz="1600" b="1" dirty="0">
                <a:solidFill>
                  <a:schemeClr val="bg1"/>
                </a:solidFill>
                <a:latin typeface="Times New Roman" panose="02020603050405020304" pitchFamily="18" charset="0"/>
                <a:cs typeface="Times New Roman" panose="02020603050405020304" pitchFamily="18" charset="0"/>
              </a:rPr>
            </a:br>
            <a:r>
              <a:rPr lang="fr-FR" sz="1600" b="1" dirty="0">
                <a:solidFill>
                  <a:schemeClr val="bg1"/>
                </a:solidFill>
                <a:latin typeface="Times New Roman" panose="02020603050405020304" pitchFamily="18" charset="0"/>
                <a:cs typeface="Times New Roman" panose="02020603050405020304" pitchFamily="18" charset="0"/>
              </a:rPr>
              <a:t>Est-ce vertu? C'était pure ignorance... » (</a:t>
            </a:r>
            <a:r>
              <a:rPr lang="fr-FR" sz="1600" b="1" dirty="0" smtClean="0">
                <a:solidFill>
                  <a:schemeClr val="bg1"/>
                </a:solidFill>
                <a:latin typeface="Times New Roman" panose="02020603050405020304" pitchFamily="18" charset="0"/>
                <a:cs typeface="Times New Roman" panose="02020603050405020304" pitchFamily="18" charset="0"/>
              </a:rPr>
              <a:t>Voltaire).</a:t>
            </a:r>
            <a:endParaRPr lang="fr-BE" sz="1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8068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solidFill>
            <a:schemeClr val="bg1">
              <a:lumMod val="95000"/>
            </a:schemeClr>
          </a:solidFill>
          <a:ln>
            <a:solidFill>
              <a:schemeClr val="accent2"/>
            </a:solidFill>
            <a:miter lim="800000"/>
            <a:headEnd/>
            <a:tailEnd/>
          </a:ln>
        </p:spPr>
        <p:txBody>
          <a:bodyPr/>
          <a:lstStyle/>
          <a:p>
            <a:r>
              <a:rPr lang="fr-BE" altLang="fr-FR" dirty="0"/>
              <a:t>Plan de la leçon</a:t>
            </a:r>
            <a:endParaRPr lang="fr-FR" altLang="fr-FR" dirty="0"/>
          </a:p>
        </p:txBody>
      </p:sp>
      <p:sp>
        <p:nvSpPr>
          <p:cNvPr id="83971" name="Rectangle 3"/>
          <p:cNvSpPr>
            <a:spLocks noGrp="1" noChangeArrowheads="1"/>
          </p:cNvSpPr>
          <p:nvPr>
            <p:ph type="body" idx="1"/>
          </p:nvPr>
        </p:nvSpPr>
        <p:spPr>
          <a:xfrm>
            <a:off x="468313" y="2492375"/>
            <a:ext cx="8229600" cy="3484563"/>
          </a:xfrm>
          <a:ln>
            <a:solidFill>
              <a:schemeClr val="accent2"/>
            </a:solidFill>
            <a:miter lim="800000"/>
            <a:headEnd/>
            <a:tailEnd/>
          </a:ln>
        </p:spPr>
        <p:txBody>
          <a:bodyPr/>
          <a:lstStyle/>
          <a:p>
            <a:r>
              <a:rPr lang="fr-BE" altLang="fr-FR" b="1" dirty="0">
                <a:solidFill>
                  <a:schemeClr val="tx2"/>
                </a:solidFill>
              </a:rPr>
              <a:t>Introduction</a:t>
            </a:r>
          </a:p>
          <a:p>
            <a:r>
              <a:rPr lang="fr-BE" altLang="fr-FR" b="1" dirty="0">
                <a:solidFill>
                  <a:schemeClr val="tx2"/>
                </a:solidFill>
              </a:rPr>
              <a:t>Le mythe de l’âge d’or (</a:t>
            </a:r>
            <a:r>
              <a:rPr lang="fr-BE" altLang="fr-FR" b="1" dirty="0" smtClean="0">
                <a:solidFill>
                  <a:schemeClr val="tx2"/>
                </a:solidFill>
              </a:rPr>
              <a:t>Hésiode</a:t>
            </a:r>
            <a:r>
              <a:rPr lang="fr-BE" altLang="fr-FR" b="1" dirty="0">
                <a:solidFill>
                  <a:schemeClr val="tx2"/>
                </a:solidFill>
              </a:rPr>
              <a:t>, </a:t>
            </a:r>
            <a:r>
              <a:rPr lang="fr-BE" altLang="fr-FR" b="1" dirty="0" err="1" smtClean="0">
                <a:solidFill>
                  <a:schemeClr val="tx2"/>
                </a:solidFill>
              </a:rPr>
              <a:t>Téléclide</a:t>
            </a:r>
            <a:r>
              <a:rPr lang="fr-BE" altLang="fr-FR" b="1" dirty="0" smtClean="0">
                <a:solidFill>
                  <a:schemeClr val="tx2"/>
                </a:solidFill>
              </a:rPr>
              <a:t> d’Athènes, Platon</a:t>
            </a:r>
            <a:r>
              <a:rPr lang="fr-BE" altLang="fr-FR" b="1" dirty="0">
                <a:solidFill>
                  <a:schemeClr val="tx2"/>
                </a:solidFill>
              </a:rPr>
              <a:t>, </a:t>
            </a:r>
            <a:r>
              <a:rPr lang="fr-BE" altLang="fr-FR" b="1" dirty="0" err="1">
                <a:solidFill>
                  <a:schemeClr val="tx2"/>
                </a:solidFill>
              </a:rPr>
              <a:t>Aratos</a:t>
            </a:r>
            <a:r>
              <a:rPr lang="fr-BE" altLang="fr-FR" b="1" dirty="0">
                <a:solidFill>
                  <a:schemeClr val="tx2"/>
                </a:solidFill>
              </a:rPr>
              <a:t> de Soles)</a:t>
            </a:r>
          </a:p>
          <a:p>
            <a:r>
              <a:rPr lang="fr-FR" altLang="fr-FR" b="1" dirty="0">
                <a:solidFill>
                  <a:schemeClr val="tx2"/>
                </a:solidFill>
              </a:rPr>
              <a:t>L</a:t>
            </a:r>
            <a:r>
              <a:rPr lang="fr-BE" altLang="fr-FR" b="1" dirty="0">
                <a:solidFill>
                  <a:schemeClr val="tx2"/>
                </a:solidFill>
              </a:rPr>
              <a:t>e </a:t>
            </a:r>
            <a:r>
              <a:rPr lang="fr-BE" altLang="fr-FR" b="1" dirty="0" err="1">
                <a:solidFill>
                  <a:schemeClr val="tx2"/>
                </a:solidFill>
              </a:rPr>
              <a:t>my</a:t>
            </a:r>
            <a:r>
              <a:rPr lang="fr-FR" altLang="fr-FR" b="1" dirty="0">
                <a:solidFill>
                  <a:schemeClr val="tx2"/>
                </a:solidFill>
              </a:rPr>
              <a:t>t</a:t>
            </a:r>
            <a:r>
              <a:rPr lang="fr-BE" altLang="fr-FR" b="1" dirty="0" err="1">
                <a:solidFill>
                  <a:schemeClr val="tx2"/>
                </a:solidFill>
              </a:rPr>
              <a:t>he</a:t>
            </a:r>
            <a:r>
              <a:rPr lang="fr-BE" altLang="fr-FR" b="1" dirty="0">
                <a:solidFill>
                  <a:schemeClr val="tx2"/>
                </a:solidFill>
              </a:rPr>
              <a:t> de </a:t>
            </a:r>
            <a:r>
              <a:rPr lang="fr-FR" altLang="fr-FR" b="1" dirty="0">
                <a:solidFill>
                  <a:schemeClr val="tx2"/>
                </a:solidFill>
              </a:rPr>
              <a:t>P</a:t>
            </a:r>
            <a:r>
              <a:rPr lang="fr-BE" altLang="fr-FR" b="1" dirty="0" err="1">
                <a:solidFill>
                  <a:schemeClr val="tx2"/>
                </a:solidFill>
              </a:rPr>
              <a:t>rométhée</a:t>
            </a:r>
            <a:r>
              <a:rPr lang="fr-BE" altLang="fr-FR" b="1" dirty="0">
                <a:solidFill>
                  <a:schemeClr val="tx2"/>
                </a:solidFill>
              </a:rPr>
              <a:t> (Hésiode, Eschyle, Platon)</a:t>
            </a:r>
          </a:p>
          <a:p>
            <a:r>
              <a:rPr lang="fr-FR" altLang="fr-FR" b="1" dirty="0">
                <a:solidFill>
                  <a:schemeClr val="tx2"/>
                </a:solidFill>
              </a:rPr>
              <a:t>C</a:t>
            </a:r>
            <a:r>
              <a:rPr lang="fr-BE" altLang="fr-FR" b="1" dirty="0" err="1">
                <a:solidFill>
                  <a:schemeClr val="tx2"/>
                </a:solidFill>
              </a:rPr>
              <a:t>onclusion</a:t>
            </a:r>
            <a:r>
              <a:rPr lang="fr-BE" altLang="fr-FR" b="1" dirty="0">
                <a:solidFill>
                  <a:schemeClr val="tx2"/>
                </a:solidFill>
              </a:rPr>
              <a:t> générale</a:t>
            </a:r>
          </a:p>
          <a:p>
            <a:endParaRPr lang="fr-BE" altLang="fr-FR" dirty="0">
              <a:solidFill>
                <a:schemeClr val="accent2"/>
              </a:solidFill>
            </a:endParaRPr>
          </a:p>
          <a:p>
            <a:endParaRPr lang="fr-FR" altLang="fr-FR" dirty="0"/>
          </a:p>
        </p:txBody>
      </p:sp>
    </p:spTree>
    <p:extLst>
      <p:ext uri="{BB962C8B-B14F-4D97-AF65-F5344CB8AC3E}">
        <p14:creationId xmlns:p14="http://schemas.microsoft.com/office/powerpoint/2010/main" val="34539008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539552" y="116632"/>
            <a:ext cx="8229600" cy="792088"/>
          </a:xfrm>
          <a:solidFill>
            <a:schemeClr val="bg2"/>
          </a:solidFill>
          <a:ln>
            <a:solidFill>
              <a:schemeClr val="tx1"/>
            </a:solidFill>
          </a:ln>
        </p:spPr>
        <p:txBody>
          <a:bodyPr>
            <a:normAutofit/>
          </a:bodyPr>
          <a:lstStyle/>
          <a:p>
            <a:r>
              <a:rPr lang="fr-BE" sz="3600" dirty="0" smtClean="0">
                <a:latin typeface="Times New Roman" panose="02020603050405020304" pitchFamily="18" charset="0"/>
                <a:cs typeface="Times New Roman" panose="02020603050405020304" pitchFamily="18" charset="0"/>
              </a:rPr>
              <a:t>Hésiode et la race d’or</a:t>
            </a:r>
            <a:endParaRPr lang="fr-BE" sz="3600" dirty="0">
              <a:latin typeface="Times New Roman" panose="02020603050405020304" pitchFamily="18" charset="0"/>
              <a:cs typeface="Times New Roman" panose="02020603050405020304" pitchFamily="18" charset="0"/>
            </a:endParaRPr>
          </a:p>
        </p:txBody>
      </p:sp>
      <p:sp>
        <p:nvSpPr>
          <p:cNvPr id="6" name="Espace réservé du contenu 5"/>
          <p:cNvSpPr>
            <a:spLocks noGrp="1"/>
          </p:cNvSpPr>
          <p:nvPr>
            <p:ph sz="half" idx="2"/>
          </p:nvPr>
        </p:nvSpPr>
        <p:spPr>
          <a:xfrm>
            <a:off x="2699792" y="1340768"/>
            <a:ext cx="6336704" cy="5040560"/>
          </a:xfrm>
          <a:solidFill>
            <a:schemeClr val="bg1">
              <a:lumMod val="95000"/>
            </a:schemeClr>
          </a:solidFill>
          <a:ln>
            <a:solidFill>
              <a:schemeClr val="tx1"/>
            </a:solidFill>
          </a:ln>
        </p:spPr>
        <p:txBody>
          <a:bodyPr>
            <a:noAutofit/>
          </a:bodyPr>
          <a:lstStyle/>
          <a:p>
            <a:pPr marL="0" indent="0">
              <a:buNone/>
            </a:pPr>
            <a:r>
              <a:rPr lang="fr-BE" altLang="fr-FR" sz="2000" b="1" dirty="0" smtClean="0"/>
              <a:t>« </a:t>
            </a:r>
            <a:r>
              <a:rPr lang="fr-BE" altLang="fr-FR" sz="2000" b="1" dirty="0" smtClean="0">
                <a:solidFill>
                  <a:srgbClr val="FF0000"/>
                </a:solidFill>
              </a:rPr>
              <a:t>D’or fut la première race</a:t>
            </a:r>
            <a:r>
              <a:rPr lang="fr-BE" altLang="fr-FR" sz="2000" b="1" dirty="0" smtClean="0"/>
              <a:t> d’hommes périssables que créèrent les Immortels, habitants de l’Olympe. </a:t>
            </a:r>
            <a:r>
              <a:rPr lang="fr-BE" altLang="fr-FR" sz="2000" b="1" dirty="0" smtClean="0">
                <a:solidFill>
                  <a:srgbClr val="FF0000"/>
                </a:solidFill>
              </a:rPr>
              <a:t>C’était aux temps de Cronos</a:t>
            </a:r>
            <a:r>
              <a:rPr lang="fr-BE" altLang="fr-FR" sz="2000" b="1" dirty="0" smtClean="0"/>
              <a:t>, quand il régnait encore au ciel.  </a:t>
            </a:r>
            <a:r>
              <a:rPr lang="fr-BE" altLang="fr-FR" sz="2000" b="1" dirty="0" smtClean="0">
                <a:solidFill>
                  <a:srgbClr val="FF0000"/>
                </a:solidFill>
              </a:rPr>
              <a:t>Ils vivaient comme des dieux</a:t>
            </a:r>
            <a:r>
              <a:rPr lang="fr-BE" altLang="fr-FR" sz="2000" b="1" dirty="0" smtClean="0"/>
              <a:t>, le cœur libre de soucis, à l’écart et à l’abri des peines et des misères : la vieillesse misérable sur eux ne pesait pas : mais, bras et jarret toujours jeunes, ils s’égayaient dans les festins, loin de tous les maux. </a:t>
            </a:r>
            <a:r>
              <a:rPr lang="fr-BE" altLang="fr-FR" sz="2000" b="1" dirty="0" smtClean="0">
                <a:solidFill>
                  <a:srgbClr val="FF0000"/>
                </a:solidFill>
              </a:rPr>
              <a:t>Mourant, ils semblaient succomber au sommeil</a:t>
            </a:r>
            <a:r>
              <a:rPr lang="fr-BE" altLang="fr-FR" sz="2000" b="1" dirty="0" smtClean="0"/>
              <a:t>. Tous les biens étaient à eux : </a:t>
            </a:r>
            <a:r>
              <a:rPr lang="fr-BE" altLang="fr-FR" sz="2000" b="1" dirty="0" smtClean="0">
                <a:solidFill>
                  <a:srgbClr val="FF0000"/>
                </a:solidFill>
              </a:rPr>
              <a:t>le sol fécond produisait de lui-même (α</a:t>
            </a:r>
            <a:r>
              <a:rPr lang="el-GR" altLang="fr-FR" sz="2000" b="1" dirty="0" smtClean="0">
                <a:solidFill>
                  <a:srgbClr val="FF0000"/>
                </a:solidFill>
              </a:rPr>
              <a:t>ὐτομάτη</a:t>
            </a:r>
            <a:r>
              <a:rPr lang="fr-FR" altLang="fr-FR" sz="2000" b="1" dirty="0" smtClean="0">
                <a:solidFill>
                  <a:srgbClr val="FF0000"/>
                </a:solidFill>
              </a:rPr>
              <a:t>)</a:t>
            </a:r>
            <a:r>
              <a:rPr lang="fr-BE" altLang="fr-FR" sz="2000" b="1" dirty="0" smtClean="0">
                <a:solidFill>
                  <a:srgbClr val="FF0000"/>
                </a:solidFill>
              </a:rPr>
              <a:t> une abondante et généreuse récolte</a:t>
            </a:r>
            <a:r>
              <a:rPr lang="fr-BE" altLang="fr-FR" sz="2000" b="1" dirty="0" smtClean="0"/>
              <a:t>, et eux, dans la joie et la paix, vivaient de leurs champs, au milieu de biens sans nombre. Depuis que le sol a recouvert ceux  de cette race, ils sont par le vouloir de Zeus puissant, les bons génies de la terre, gardiens des mortels, dispensateurs de la richesse » (</a:t>
            </a:r>
            <a:r>
              <a:rPr lang="fr-BE" altLang="fr-FR" sz="2000" b="1" i="1" dirty="0" smtClean="0"/>
              <a:t>Op</a:t>
            </a:r>
            <a:r>
              <a:rPr lang="fr-BE" altLang="fr-FR" sz="2000" b="1" dirty="0" smtClean="0"/>
              <a:t>., 109-119).</a:t>
            </a:r>
            <a:endParaRPr lang="fr-BE" sz="2000" b="1" dirty="0"/>
          </a:p>
        </p:txBody>
      </p:sp>
      <p:pic>
        <p:nvPicPr>
          <p:cNvPr id="7" name="Picture 4" descr="hesiode"/>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79512" y="2420888"/>
            <a:ext cx="2266329" cy="2880320"/>
          </a:xfrm>
          <a:solidFill>
            <a:schemeClr val="accent2">
              <a:lumMod val="20000"/>
              <a:lumOff val="80000"/>
            </a:schemeClr>
          </a:solidFill>
          <a:ln>
            <a:solidFill>
              <a:schemeClr val="tx1"/>
            </a:solidFill>
            <a:miter lim="800000"/>
            <a:headEnd/>
            <a:tailEnd/>
          </a:ln>
          <a:extLst/>
        </p:spPr>
      </p:pic>
    </p:spTree>
    <p:extLst>
      <p:ext uri="{BB962C8B-B14F-4D97-AF65-F5344CB8AC3E}">
        <p14:creationId xmlns:p14="http://schemas.microsoft.com/office/powerpoint/2010/main" val="15705294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60648"/>
            <a:ext cx="8229600" cy="1210146"/>
          </a:xfrm>
          <a:solidFill>
            <a:schemeClr val="bg2"/>
          </a:solidFill>
          <a:ln>
            <a:solidFill>
              <a:schemeClr val="tx1"/>
            </a:solidFill>
          </a:ln>
        </p:spPr>
        <p:txBody>
          <a:bodyPr>
            <a:normAutofit/>
          </a:bodyPr>
          <a:lstStyle/>
          <a:p>
            <a:r>
              <a:rPr lang="fr-BE" sz="3200" dirty="0" smtClean="0">
                <a:latin typeface="Times New Roman" panose="02020603050405020304" pitchFamily="18" charset="0"/>
                <a:cs typeface="Times New Roman" panose="02020603050405020304" pitchFamily="18" charset="0"/>
              </a:rPr>
              <a:t>Les îles des Bienheureux et la cité des justes d’Hésiode</a:t>
            </a:r>
            <a:endParaRPr lang="fr-BE" sz="32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sz="half" idx="1"/>
          </p:nvPr>
        </p:nvSpPr>
        <p:spPr>
          <a:xfrm>
            <a:off x="323528" y="2996952"/>
            <a:ext cx="4038600" cy="2448272"/>
          </a:xfrm>
          <a:solidFill>
            <a:schemeClr val="bg2"/>
          </a:solidFill>
          <a:ln>
            <a:solidFill>
              <a:schemeClr val="tx1"/>
            </a:solidFill>
          </a:ln>
        </p:spPr>
        <p:txBody>
          <a:bodyPr>
            <a:normAutofit fontScale="32500" lnSpcReduction="20000"/>
          </a:bodyPr>
          <a:lstStyle/>
          <a:p>
            <a:pPr marL="0" indent="0">
              <a:lnSpc>
                <a:spcPct val="120000"/>
              </a:lnSpc>
              <a:buNone/>
            </a:pPr>
            <a:r>
              <a:rPr lang="fr-BE" altLang="fr-FR" sz="5500" b="1" dirty="0" smtClean="0"/>
              <a:t>« </a:t>
            </a:r>
            <a:r>
              <a:rPr lang="fr-BE" altLang="fr-FR" sz="5500" b="1" dirty="0"/>
              <a:t> </a:t>
            </a:r>
            <a:r>
              <a:rPr lang="fr-BE" altLang="fr-FR" sz="5500" b="1" dirty="0">
                <a:solidFill>
                  <a:srgbClr val="FF0000"/>
                </a:solidFill>
              </a:rPr>
              <a:t>C’est là qu’ils habitent, le cœur libre de soucis, dans les îles des Bienheureux, aux bords des tourbillons profonds de l’Océan, héros fortunés, pour qui le sol fécond porte trois fois l’an une florissante et douce récolte</a:t>
            </a:r>
            <a:r>
              <a:rPr lang="fr-BE" altLang="fr-FR" sz="5500" b="1" dirty="0"/>
              <a:t>, </a:t>
            </a:r>
            <a:r>
              <a:rPr lang="fr-BE" altLang="fr-FR" sz="5500" b="1" dirty="0">
                <a:solidFill>
                  <a:schemeClr val="accent2"/>
                </a:solidFill>
              </a:rPr>
              <a:t>loin des Immortels et Cronos est leur </a:t>
            </a:r>
            <a:r>
              <a:rPr lang="fr-BE" altLang="fr-FR" sz="5500" b="1" dirty="0" smtClean="0">
                <a:solidFill>
                  <a:schemeClr val="accent2"/>
                </a:solidFill>
              </a:rPr>
              <a:t>roi</a:t>
            </a:r>
            <a:r>
              <a:rPr lang="fr-BE" altLang="fr-FR" sz="5500" b="1" dirty="0"/>
              <a:t> </a:t>
            </a:r>
            <a:r>
              <a:rPr lang="fr-BE" altLang="fr-FR" sz="5500" b="1" dirty="0" smtClean="0"/>
              <a:t>» (</a:t>
            </a:r>
            <a:r>
              <a:rPr lang="fr-BE" altLang="fr-FR" sz="5500" b="1" i="1" dirty="0" smtClean="0"/>
              <a:t>Op</a:t>
            </a:r>
            <a:r>
              <a:rPr lang="fr-BE" altLang="fr-FR" sz="5500" b="1" dirty="0" smtClean="0"/>
              <a:t>., 167-173).</a:t>
            </a:r>
            <a:endParaRPr lang="fr-FR" altLang="fr-FR" sz="5500" b="1" dirty="0"/>
          </a:p>
          <a:p>
            <a:endParaRPr lang="fr-BE" sz="3400" dirty="0"/>
          </a:p>
        </p:txBody>
      </p:sp>
      <p:sp>
        <p:nvSpPr>
          <p:cNvPr id="4" name="Espace réservé du contenu 3"/>
          <p:cNvSpPr>
            <a:spLocks noGrp="1"/>
          </p:cNvSpPr>
          <p:nvPr>
            <p:ph sz="half" idx="2"/>
          </p:nvPr>
        </p:nvSpPr>
        <p:spPr>
          <a:xfrm>
            <a:off x="4644008" y="1700808"/>
            <a:ext cx="4038600" cy="4968552"/>
          </a:xfrm>
          <a:solidFill>
            <a:schemeClr val="bg2"/>
          </a:solidFill>
          <a:ln>
            <a:solidFill>
              <a:schemeClr val="tx1"/>
            </a:solidFill>
          </a:ln>
        </p:spPr>
        <p:txBody>
          <a:bodyPr>
            <a:noAutofit/>
          </a:bodyPr>
          <a:lstStyle/>
          <a:p>
            <a:pPr marL="0" indent="0">
              <a:buNone/>
            </a:pPr>
            <a:r>
              <a:rPr lang="fr-BE" sz="1800" b="1" dirty="0"/>
              <a:t>Dans celle-ci « </a:t>
            </a:r>
            <a:r>
              <a:rPr lang="fr-BE" sz="1800" b="1" dirty="0">
                <a:solidFill>
                  <a:srgbClr val="FF0000"/>
                </a:solidFill>
              </a:rPr>
              <a:t> s’épand la paix nourricière de jeunes hommes et Zeus au vaste regard ne leur réserve pas la guerre douloureuse. Jamais ces droits justiciers ne sont suivis de la famine ni des désastres : ils jouissent dans les festins du fruit des champs auxquels ils ont donné leurs soins. La terre leur offre une vie abondante ; sur leurs montagnes, le chêne porte, à son sommet, des glands, en son milieu des abeilles ; leurs brebis laineuses sont alourdies par leur toison ; </a:t>
            </a:r>
            <a:r>
              <a:rPr lang="fr-BE" sz="1800" b="1" dirty="0"/>
              <a:t>leurs femmes leur enfantent des fils semblables à leurs pères</a:t>
            </a:r>
            <a:r>
              <a:rPr lang="fr-BE" sz="1800" b="1" dirty="0">
                <a:solidFill>
                  <a:srgbClr val="FF0000"/>
                </a:solidFill>
              </a:rPr>
              <a:t> ; ils s’épanouissent en prospérités sans fin ; et ils ne partent point en mer, le sol fertile leur offrant ses moissons</a:t>
            </a:r>
            <a:r>
              <a:rPr lang="fr-BE" sz="1800" b="1" dirty="0"/>
              <a:t> » (</a:t>
            </a:r>
            <a:r>
              <a:rPr lang="fr-BE" sz="1800" b="1" i="1" dirty="0"/>
              <a:t>Op</a:t>
            </a:r>
            <a:r>
              <a:rPr lang="fr-BE" sz="1800" b="1" dirty="0"/>
              <a:t>., </a:t>
            </a:r>
            <a:r>
              <a:rPr lang="fr-BE" sz="1800" b="1" dirty="0" smtClean="0"/>
              <a:t>227-237). </a:t>
            </a:r>
            <a:endParaRPr lang="fr-BE" sz="1800" b="1" dirty="0"/>
          </a:p>
        </p:txBody>
      </p:sp>
    </p:spTree>
    <p:extLst>
      <p:ext uri="{BB962C8B-B14F-4D97-AF65-F5344CB8AC3E}">
        <p14:creationId xmlns:p14="http://schemas.microsoft.com/office/powerpoint/2010/main" val="4780622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solidFill>
            <a:schemeClr val="bg1">
              <a:lumMod val="85000"/>
            </a:schemeClr>
          </a:solidFill>
          <a:ln>
            <a:solidFill>
              <a:schemeClr val="tx1"/>
            </a:solidFill>
          </a:ln>
        </p:spPr>
        <p:txBody>
          <a:bodyPr>
            <a:normAutofit/>
          </a:bodyPr>
          <a:lstStyle/>
          <a:p>
            <a:r>
              <a:rPr lang="fr-BE" sz="4000" dirty="0" smtClean="0">
                <a:latin typeface="Times New Roman" panose="02020603050405020304" pitchFamily="18" charset="0"/>
                <a:cs typeface="Times New Roman" panose="02020603050405020304" pitchFamily="18" charset="0"/>
              </a:rPr>
              <a:t>Thèmes récurrents après Hésiode</a:t>
            </a:r>
            <a:endParaRPr lang="fr-BE" sz="4000" dirty="0">
              <a:latin typeface="Times New Roman" panose="02020603050405020304" pitchFamily="18" charset="0"/>
              <a:cs typeface="Times New Roman" panose="02020603050405020304" pitchFamily="18" charset="0"/>
            </a:endParaRPr>
          </a:p>
        </p:txBody>
      </p:sp>
      <p:sp>
        <p:nvSpPr>
          <p:cNvPr id="6" name="Espace réservé du contenu 5"/>
          <p:cNvSpPr>
            <a:spLocks noGrp="1"/>
          </p:cNvSpPr>
          <p:nvPr>
            <p:ph idx="1"/>
          </p:nvPr>
        </p:nvSpPr>
        <p:spPr>
          <a:xfrm>
            <a:off x="467544" y="2420888"/>
            <a:ext cx="8229600" cy="2980928"/>
          </a:xfrm>
          <a:solidFill>
            <a:schemeClr val="bg1">
              <a:lumMod val="85000"/>
            </a:schemeClr>
          </a:solidFill>
          <a:ln>
            <a:solidFill>
              <a:schemeClr val="tx1"/>
            </a:solidFill>
          </a:ln>
        </p:spPr>
        <p:txBody>
          <a:bodyPr/>
          <a:lstStyle/>
          <a:p>
            <a:r>
              <a:rPr lang="fr-BE" b="1" dirty="0" smtClean="0">
                <a:latin typeface="Times New Roman" panose="02020603050405020304" pitchFamily="18" charset="0"/>
                <a:cs typeface="Times New Roman" panose="02020603050405020304" pitchFamily="18" charset="0"/>
              </a:rPr>
              <a:t>Proximité avec les dieux</a:t>
            </a:r>
          </a:p>
          <a:p>
            <a:r>
              <a:rPr lang="fr-BE" b="1" dirty="0" smtClean="0">
                <a:latin typeface="Times New Roman" panose="02020603050405020304" pitchFamily="18" charset="0"/>
                <a:cs typeface="Times New Roman" panose="02020603050405020304" pitchFamily="18" charset="0"/>
              </a:rPr>
              <a:t>Permanence des dons de la terre</a:t>
            </a:r>
          </a:p>
          <a:p>
            <a:r>
              <a:rPr lang="fr-BE" b="1" dirty="0" smtClean="0">
                <a:latin typeface="Times New Roman" panose="02020603050405020304" pitchFamily="18" charset="0"/>
                <a:cs typeface="Times New Roman" panose="02020603050405020304" pitchFamily="18" charset="0"/>
              </a:rPr>
              <a:t>Bonheur de la race d’or (+ proximité avec les animaux)</a:t>
            </a:r>
          </a:p>
          <a:p>
            <a:r>
              <a:rPr lang="fr-BE" b="1" dirty="0" smtClean="0">
                <a:latin typeface="Times New Roman" panose="02020603050405020304" pitchFamily="18" charset="0"/>
                <a:cs typeface="Times New Roman" panose="02020603050405020304" pitchFamily="18" charset="0"/>
              </a:rPr>
              <a:t>Éloignement dans le temps</a:t>
            </a:r>
            <a:endParaRPr lang="fr-BE"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6328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484" y="260648"/>
            <a:ext cx="8891921" cy="584775"/>
          </a:xfrm>
          <a:prstGeom prst="rect">
            <a:avLst/>
          </a:prstGeom>
          <a:ln>
            <a:solidFill>
              <a:schemeClr val="tx1"/>
            </a:solidFill>
          </a:ln>
        </p:spPr>
        <p:txBody>
          <a:bodyPr wrap="none">
            <a:spAutoFit/>
          </a:bodyPr>
          <a:lstStyle/>
          <a:p>
            <a:r>
              <a:rPr lang="fr-BE" sz="3200" dirty="0">
                <a:latin typeface="Times New Roman" panose="02020603050405020304" pitchFamily="18" charset="0"/>
                <a:cs typeface="Times New Roman" panose="02020603050405020304" pitchFamily="18" charset="0"/>
              </a:rPr>
              <a:t>L’âge d’or selon </a:t>
            </a:r>
            <a:r>
              <a:rPr lang="fr-BE" sz="3200" dirty="0" err="1">
                <a:latin typeface="Times New Roman" panose="02020603050405020304" pitchFamily="18" charset="0"/>
                <a:cs typeface="Times New Roman" panose="02020603050405020304" pitchFamily="18" charset="0"/>
              </a:rPr>
              <a:t>Téléclide</a:t>
            </a:r>
            <a:r>
              <a:rPr lang="fr-BE" sz="3200" dirty="0">
                <a:latin typeface="Times New Roman" panose="02020603050405020304" pitchFamily="18" charset="0"/>
                <a:cs typeface="Times New Roman" panose="02020603050405020304" pitchFamily="18" charset="0"/>
              </a:rPr>
              <a:t> </a:t>
            </a:r>
            <a:r>
              <a:rPr lang="fr-BE" sz="3200" dirty="0" smtClean="0">
                <a:latin typeface="Times New Roman" panose="02020603050405020304" pitchFamily="18" charset="0"/>
                <a:cs typeface="Times New Roman" panose="02020603050405020304" pitchFamily="18" charset="0"/>
              </a:rPr>
              <a:t>d’Athènes (Ve s. av. J.-C.)</a:t>
            </a:r>
            <a:endParaRPr lang="fr-BE" sz="3200" dirty="0">
              <a:latin typeface="Times New Roman" panose="02020603050405020304" pitchFamily="18" charset="0"/>
              <a:cs typeface="Times New Roman" panose="02020603050405020304" pitchFamily="18" charset="0"/>
            </a:endParaRPr>
          </a:p>
        </p:txBody>
      </p:sp>
      <p:sp>
        <p:nvSpPr>
          <p:cNvPr id="5" name="Rectangle 4"/>
          <p:cNvSpPr/>
          <p:nvPr/>
        </p:nvSpPr>
        <p:spPr>
          <a:xfrm>
            <a:off x="2699792" y="1218424"/>
            <a:ext cx="4408532" cy="5078313"/>
          </a:xfrm>
          <a:prstGeom prst="rect">
            <a:avLst/>
          </a:prstGeom>
          <a:solidFill>
            <a:srgbClr val="FFC000"/>
          </a:solidFill>
          <a:ln>
            <a:solidFill>
              <a:schemeClr val="tx1"/>
            </a:solidFill>
          </a:ln>
        </p:spPr>
        <p:txBody>
          <a:bodyPr wrap="square">
            <a:spAutoFit/>
          </a:bodyPr>
          <a:lstStyle/>
          <a:p>
            <a:r>
              <a:rPr lang="fr-BE" b="1" dirty="0" smtClean="0"/>
              <a:t>« Un </a:t>
            </a:r>
            <a:r>
              <a:rPr lang="fr-BE" b="1" dirty="0"/>
              <a:t>fleuve de sauce coulait devant les lits, roulant des tranches de viandes, et des ruisseaux de ragoûts étaient là tout prêts pour ceux qui en voulaient ; de sorte qu'ils avaient abondamment dans leurs plats de quoi manger une bouchée bien tendre, en l'arrosant. Il y avait à foison des grenades, pour en répandre dans les assaisonnements. Les grives, accompagnées de petits pâtés, volaient toutes rôties dans le gosier. On entendait le vacarme des galettes qui se poussaient et repoussaient autour des mâchoires, pour entrer. Les enfants jouaient aux osselets à qui gagnerait un morceau de vulve, ou quelque autre friandise à gruger. Les hommes étaient alors gras, et de vastes corps gigantesques » (cité par Athénée de Naucratis, VI, xix, </a:t>
            </a:r>
            <a:r>
              <a:rPr lang="fr-BE" b="1" dirty="0" smtClean="0"/>
              <a:t>268b-d).</a:t>
            </a:r>
            <a:endParaRPr lang="fr-BE" dirty="0"/>
          </a:p>
        </p:txBody>
      </p:sp>
    </p:spTree>
    <p:extLst>
      <p:ext uri="{BB962C8B-B14F-4D97-AF65-F5344CB8AC3E}">
        <p14:creationId xmlns:p14="http://schemas.microsoft.com/office/powerpoint/2010/main" val="2299594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5696" y="476672"/>
            <a:ext cx="5321457" cy="584775"/>
          </a:xfrm>
          <a:prstGeom prst="rect">
            <a:avLst/>
          </a:prstGeom>
          <a:solidFill>
            <a:schemeClr val="bg2"/>
          </a:solidFill>
          <a:ln>
            <a:solidFill>
              <a:schemeClr val="tx1"/>
            </a:solidFill>
          </a:ln>
        </p:spPr>
        <p:txBody>
          <a:bodyPr wrap="none">
            <a:spAutoFit/>
          </a:bodyPr>
          <a:lstStyle/>
          <a:p>
            <a:r>
              <a:rPr lang="fr-BE" sz="3200" dirty="0">
                <a:latin typeface="Times New Roman" panose="02020603050405020304" pitchFamily="18" charset="0"/>
                <a:cs typeface="Times New Roman" panose="02020603050405020304" pitchFamily="18" charset="0"/>
              </a:rPr>
              <a:t>L’âge d’or selon Platon, texte 1</a:t>
            </a:r>
          </a:p>
        </p:txBody>
      </p:sp>
      <p:sp>
        <p:nvSpPr>
          <p:cNvPr id="4" name="Rectangle 3"/>
          <p:cNvSpPr/>
          <p:nvPr/>
        </p:nvSpPr>
        <p:spPr>
          <a:xfrm>
            <a:off x="2585153" y="2276872"/>
            <a:ext cx="4572000" cy="3083921"/>
          </a:xfrm>
          <a:prstGeom prst="rect">
            <a:avLst/>
          </a:prstGeom>
          <a:solidFill>
            <a:schemeClr val="bg2"/>
          </a:solidFill>
          <a:ln>
            <a:solidFill>
              <a:schemeClr val="tx1"/>
            </a:solidFill>
          </a:ln>
        </p:spPr>
        <p:txBody>
          <a:bodyPr>
            <a:spAutoFit/>
          </a:bodyPr>
          <a:lstStyle/>
          <a:p>
            <a:pPr>
              <a:lnSpc>
                <a:spcPct val="90000"/>
              </a:lnSpc>
            </a:pPr>
            <a:r>
              <a:rPr lang="fr-BE" altLang="fr-FR" b="1" dirty="0">
                <a:latin typeface="Palatino Linotype" panose="02040502050505030304" pitchFamily="18" charset="0"/>
              </a:rPr>
              <a:t>« Or, puisque la Divinité était leur pasteur, il n’y avait pas besoin de constitution politique; ils ne possédaient point une femme et des enfants […]. Mais tandis qu’était absent de leur état tout ce qu’il y a de cette sorte, en revanche, les arbres, sans parler d’innombrables taillis, </a:t>
            </a:r>
            <a:r>
              <a:rPr lang="fr-BE" altLang="fr-FR" b="1" dirty="0">
                <a:solidFill>
                  <a:srgbClr val="FF0000"/>
                </a:solidFill>
                <a:latin typeface="Palatino Linotype" panose="02040502050505030304" pitchFamily="18" charset="0"/>
              </a:rPr>
              <a:t>leur fournissaient les fruits à profusion lesquels ne réclamaient point d’être produits par la culture, étant au contraire une production spontanée de la terre</a:t>
            </a:r>
            <a:r>
              <a:rPr lang="fr-BE" altLang="fr-FR" b="1" dirty="0">
                <a:latin typeface="Palatino Linotype" panose="02040502050505030304" pitchFamily="18" charset="0"/>
              </a:rPr>
              <a:t> </a:t>
            </a:r>
            <a:r>
              <a:rPr lang="fr-BE" altLang="fr-FR" b="1" dirty="0" smtClean="0">
                <a:latin typeface="Palatino Linotype" panose="02040502050505030304" pitchFamily="18" charset="0"/>
              </a:rPr>
              <a:t>» (</a:t>
            </a:r>
            <a:r>
              <a:rPr lang="fr-BE" altLang="fr-FR" b="1" i="1" dirty="0" smtClean="0">
                <a:latin typeface="Palatino Linotype" panose="02040502050505030304" pitchFamily="18" charset="0"/>
              </a:rPr>
              <a:t>Politique</a:t>
            </a:r>
            <a:r>
              <a:rPr lang="fr-BE" altLang="fr-FR" b="1" dirty="0" smtClean="0">
                <a:latin typeface="Palatino Linotype" panose="02040502050505030304" pitchFamily="18" charset="0"/>
              </a:rPr>
              <a:t>, 271e-272a).</a:t>
            </a:r>
            <a:endParaRPr lang="fr-FR" altLang="fr-FR" b="1" dirty="0">
              <a:latin typeface="Palatino Linotype" panose="02040502050505030304" pitchFamily="18" charset="0"/>
            </a:endParaRPr>
          </a:p>
        </p:txBody>
      </p:sp>
    </p:spTree>
    <p:extLst>
      <p:ext uri="{BB962C8B-B14F-4D97-AF65-F5344CB8AC3E}">
        <p14:creationId xmlns:p14="http://schemas.microsoft.com/office/powerpoint/2010/main" val="122662915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613</TotalTime>
  <Words>338</Words>
  <Application>Microsoft Office PowerPoint</Application>
  <PresentationFormat>Affichage à l'écran (4:3)</PresentationFormat>
  <Paragraphs>88</Paragraphs>
  <Slides>20</Slides>
  <Notes>10</Notes>
  <HiddenSlides>0</HiddenSlides>
  <MMClips>0</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Thème Office</vt:lpstr>
      <vt:lpstr>Présentation PowerPoint</vt:lpstr>
      <vt:lpstr>Présentation PowerPoint</vt:lpstr>
      <vt:lpstr>Présentation PowerPoint</vt:lpstr>
      <vt:lpstr>Plan de la leçon</vt:lpstr>
      <vt:lpstr>Hésiode et la race d’or</vt:lpstr>
      <vt:lpstr>Les îles des Bienheureux et la cité des justes d’Hésiode</vt:lpstr>
      <vt:lpstr>Thèmes récurrents après Hésiode</vt:lpstr>
      <vt:lpstr>Présentation PowerPoint</vt:lpstr>
      <vt:lpstr>Présentation PowerPoint</vt:lpstr>
      <vt:lpstr>L’âge d’or selon Platon, texte 2</vt:lpstr>
      <vt:lpstr>Présentation PowerPoint</vt:lpstr>
      <vt:lpstr>Présentation PowerPoint</vt:lpstr>
      <vt:lpstr>Présentation PowerPoint</vt:lpstr>
      <vt:lpstr>Présentation PowerPoint</vt:lpstr>
      <vt:lpstr>Prométhée dans la Théogonie d’Hésiode, texte 3</vt:lpstr>
      <vt:lpstr>Prométhée dans Les travaux et les jours d’Hésiode, textes 1 et2</vt:lpstr>
      <vt:lpstr>Prométhée dans Les travaux et les jours d’Hésiode, texte 3</vt:lpstr>
      <vt:lpstr>Prométhée enchaîné d’Eschyle: texte 1</vt:lpstr>
      <vt:lpstr>Prométhée enchaîné d’Eschyle: texte 2</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L’âge d’or et Prométhée</dc:title>
  <dc:creator>Dopchie</dc:creator>
  <cp:lastModifiedBy>Dopchie</cp:lastModifiedBy>
  <cp:revision>39</cp:revision>
  <dcterms:created xsi:type="dcterms:W3CDTF">2015-10-09T10:30:34Z</dcterms:created>
  <dcterms:modified xsi:type="dcterms:W3CDTF">2015-10-27T13:16:06Z</dcterms:modified>
</cp:coreProperties>
</file>