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6989C4-6D3B-4880-98C0-4EF67B83AA17}" type="datetimeFigureOut">
              <a:rPr lang="fr-BE" smtClean="0"/>
              <a:pPr/>
              <a:t>10-02-15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EDA7A0-1614-46D4-BAD0-8835EFF991C2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Utopie au Moyen Age ?</a:t>
            </a:r>
            <a:endParaRPr lang="fr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L’utopie par excellence au Moyen Age: le pays de Cocagne</a:t>
            </a:r>
            <a:endParaRPr lang="fr-BE" dirty="0"/>
          </a:p>
        </p:txBody>
      </p:sp>
      <p:pic>
        <p:nvPicPr>
          <p:cNvPr id="4" name="Espace réservé du contenu 3" descr="cocag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4032448" cy="285122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Utopie: voyage imaginaire vers société idéale décrite au quotidien (</a:t>
            </a:r>
            <a:r>
              <a:rPr lang="fr-BE" sz="3600" dirty="0" err="1" smtClean="0"/>
              <a:t>Maczko</a:t>
            </a:r>
            <a:r>
              <a:rPr lang="fr-BE" sz="3600" dirty="0" smtClean="0"/>
              <a:t>)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15 récits différents. Cf. J. Delumeau, La mort des pays de Cocagne  (1976)</a:t>
            </a:r>
          </a:p>
          <a:p>
            <a:r>
              <a:rPr lang="fr-BE" dirty="0" smtClean="0"/>
              <a:t>Le Goff: le plus ancien. Fabliau de 1250</a:t>
            </a:r>
          </a:p>
          <a:p>
            <a:r>
              <a:rPr lang="fr-BE" dirty="0" smtClean="0"/>
              <a:t>Voyage d’un pénitent. Lieu merveilleux, dont le chemin est oublié</a:t>
            </a:r>
            <a:endParaRPr lang="fr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Caractéristiques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Paradis alimentaire: nourriture, boissons, vêtements </a:t>
            </a:r>
          </a:p>
          <a:p>
            <a:r>
              <a:rPr lang="fr-BE" dirty="0" smtClean="0"/>
              <a:t>Fainéantise et rêve: on est payé pour dormir</a:t>
            </a:r>
          </a:p>
          <a:p>
            <a:r>
              <a:rPr lang="fr-BE" dirty="0" smtClean="0"/>
              <a:t>Eden sexuel, paix, tolérance</a:t>
            </a:r>
          </a:p>
          <a:p>
            <a:r>
              <a:rPr lang="fr-BE" dirty="0" smtClean="0"/>
              <a:t>Immortalité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Critique sociale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De la société féodale</a:t>
            </a:r>
          </a:p>
          <a:p>
            <a:r>
              <a:rPr lang="fr-BE" dirty="0" smtClean="0"/>
              <a:t>Des normes morales et religieuses</a:t>
            </a:r>
          </a:p>
          <a:p>
            <a:r>
              <a:rPr lang="fr-BE" dirty="0" smtClean="0"/>
              <a:t>Pour Le Goff symptôme d’une crise de la notion de travail ( grèves chez les drapiers et tisserands, controverses sur les ordres mendiants…)</a:t>
            </a:r>
          </a:p>
          <a:p>
            <a:r>
              <a:rPr lang="fr-BE" dirty="0" smtClean="0"/>
              <a:t>Mobile pas clair: psychologique? Économique?</a:t>
            </a:r>
            <a:endParaRPr lang="fr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La monarchie universelle </a:t>
            </a:r>
            <a:r>
              <a:rPr lang="fr-BE" smtClean="0"/>
              <a:t>de </a:t>
            </a:r>
            <a:r>
              <a:rPr lang="fr-BE" smtClean="0"/>
              <a:t>Dante (1313&lt;&gt;1318)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Nécessité d’éviter les conflits d’intérêts particuliers entre Etats</a:t>
            </a:r>
          </a:p>
          <a:p>
            <a:r>
              <a:rPr lang="fr-BE" dirty="0" smtClean="0"/>
              <a:t>Seul un empereur universel peut garantir la paix</a:t>
            </a:r>
          </a:p>
          <a:p>
            <a:r>
              <a:rPr lang="fr-BE" dirty="0" smtClean="0"/>
              <a:t>Et permettre à l’humanité d’actualiser toutes les potentialités de l’intellect</a:t>
            </a:r>
          </a:p>
          <a:p>
            <a:r>
              <a:rPr lang="fr-BE" dirty="0" smtClean="0"/>
              <a:t>Autonomie vis-à-vis au </a:t>
            </a:r>
            <a:r>
              <a:rPr lang="fr-BE" smtClean="0"/>
              <a:t>pouvoir spirituel</a:t>
            </a:r>
            <a:endParaRPr lang="fr-BE" dirty="0" smtClean="0"/>
          </a:p>
          <a:p>
            <a:endParaRPr lang="fr-BE" dirty="0"/>
          </a:p>
        </p:txBody>
      </p:sp>
      <p:pic>
        <p:nvPicPr>
          <p:cNvPr id="6" name="Espace réservé du contenu 5" descr="220px-Dante-alighier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492896"/>
            <a:ext cx="2381260" cy="2920511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Autre type d’utopie: les villes idéales. L’exemple de </a:t>
            </a:r>
            <a:r>
              <a:rPr lang="fr-BE" sz="3600" dirty="0" err="1" smtClean="0"/>
              <a:t>Filarète</a:t>
            </a:r>
            <a:r>
              <a:rPr lang="fr-BE" sz="3600" dirty="0" smtClean="0"/>
              <a:t> (1400-1469)</a:t>
            </a:r>
            <a:endParaRPr lang="fr-BE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smtClean="0"/>
              <a:t>Architecte au service du pape (portes de bronze de St Pierre), de François Sforza duc de Milan: cathédrale, hôpital, ..</a:t>
            </a:r>
          </a:p>
          <a:p>
            <a:r>
              <a:rPr lang="fr-BE" dirty="0" smtClean="0"/>
              <a:t>Ecrit un traité d’architecture en 25 livres. (1461-62/ 65) dédié à Sforza</a:t>
            </a:r>
            <a:endParaRPr lang="fr-BE" dirty="0"/>
          </a:p>
        </p:txBody>
      </p:sp>
      <p:pic>
        <p:nvPicPr>
          <p:cNvPr id="6" name="Espace réservé du contenu 5" descr="filarèt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38850" y="2132856"/>
            <a:ext cx="2133550" cy="24923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Caractéristiques du traité</a:t>
            </a: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3 parties: Théorie- Pratique- Imitation de l’Antiquité</a:t>
            </a:r>
          </a:p>
          <a:p>
            <a:r>
              <a:rPr lang="fr-BE" dirty="0" smtClean="0"/>
              <a:t>Décadence de l’architecture au MA. Gothique à rejeter. Revenir à l’Antiquité classique. // avec les lettres</a:t>
            </a:r>
          </a:p>
          <a:p>
            <a:r>
              <a:rPr lang="fr-BE" dirty="0" smtClean="0"/>
              <a:t>Architecture = art libéral, remontant à Adam et Eve. Modèle du Corps humain.</a:t>
            </a:r>
          </a:p>
          <a:p>
            <a:r>
              <a:rPr lang="fr-BE" dirty="0" smtClean="0"/>
              <a:t>L’homme doit créer comme Dieu. Variété des constructions // à la variété des individus</a:t>
            </a:r>
            <a:endParaRPr lang="fr-B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Projet de ville idéale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Offrir au prince un miroir de l’excellence de son gouvernement</a:t>
            </a:r>
          </a:p>
          <a:p>
            <a:r>
              <a:rPr lang="fr-BE" dirty="0" smtClean="0"/>
              <a:t>Affirmer une mutation de l’architecte: fait partie de l’élite intellectuelle (courtisans), et plus des artisans comme au Moyen Age.</a:t>
            </a:r>
            <a:endParaRPr lang="fr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effectif de </a:t>
            </a:r>
            <a:r>
              <a:rPr lang="fr-BE" dirty="0" err="1" smtClean="0"/>
              <a:t>Sforzinda</a:t>
            </a:r>
            <a:endParaRPr lang="fr-BE" dirty="0"/>
          </a:p>
        </p:txBody>
      </p:sp>
      <p:pic>
        <p:nvPicPr>
          <p:cNvPr id="6" name="Espace réservé du contenu 5" descr="images173EFRJ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4078560" cy="410445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Utopie religieuse de Nicolas de Cues: la paix de la foi (1453)</a:t>
            </a:r>
            <a:endParaRPr lang="fr-BE" dirty="0"/>
          </a:p>
        </p:txBody>
      </p:sp>
      <p:pic>
        <p:nvPicPr>
          <p:cNvPr id="6" name="Espace réservé du contenu 5" descr="cue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09712" y="2956719"/>
            <a:ext cx="1933575" cy="2362200"/>
          </a:xfrm>
        </p:spPr>
      </p:pic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Projet  œcuménique  face aux violences religieuses : concile dans les cieux</a:t>
            </a:r>
          </a:p>
          <a:p>
            <a:r>
              <a:rPr lang="fr-BE" dirty="0" smtClean="0"/>
              <a:t>Les religions ont même foi fondamentale, et diffèrent par leurs rites</a:t>
            </a:r>
          </a:p>
          <a:p>
            <a:r>
              <a:rPr lang="fr-BE" dirty="0" smtClean="0"/>
              <a:t>Croyances explicites et foi présupposée</a:t>
            </a:r>
          </a:p>
          <a:p>
            <a:r>
              <a:rPr lang="fr-BE" dirty="0" smtClean="0"/>
              <a:t>L’Islam et l’Incarnation</a:t>
            </a:r>
          </a:p>
          <a:p>
            <a:r>
              <a:rPr lang="fr-BE" dirty="0" smtClean="0"/>
              <a:t>Idée d’une religion transcendantale: un christianisme épuré comme condition de possibilité de toutes les religions</a:t>
            </a:r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 concept d’utopie?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Eviter un concept trop étroit, trop lié au texte de More</a:t>
            </a:r>
          </a:p>
          <a:p>
            <a:r>
              <a:rPr lang="fr-BE" dirty="0" smtClean="0"/>
              <a:t>Eviter un concept trop large: mythe de l’âge d’or, royaume du prêtre Jean, paradis terrestre</a:t>
            </a:r>
            <a:endParaRPr lang="fr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Conclusions</a:t>
            </a: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Des  réalités comparables par certains aspects à l’utopie, avec toujours des différences </a:t>
            </a:r>
          </a:p>
          <a:p>
            <a:r>
              <a:rPr lang="fr-BE" dirty="0" smtClean="0"/>
              <a:t>Le Moyen Age n’a guère considéré l’</a:t>
            </a:r>
            <a:r>
              <a:rPr lang="fr-BE" dirty="0" err="1" smtClean="0"/>
              <a:t>humanitas</a:t>
            </a:r>
            <a:r>
              <a:rPr lang="fr-BE" dirty="0" smtClean="0"/>
              <a:t>, un ordre  idéal dû aux seules ressources humaines</a:t>
            </a:r>
          </a:p>
          <a:p>
            <a:r>
              <a:rPr lang="fr-BE" dirty="0" smtClean="0"/>
              <a:t>L’humain est la plupart du temps imparfait, reflet modeste d’une réalité divine transcendante.</a:t>
            </a:r>
          </a:p>
          <a:p>
            <a:r>
              <a:rPr lang="fr-BE" dirty="0" smtClean="0"/>
              <a:t>Besoin de se comprendre et de s’affirmer explicitement de cette manière. Ce n’est pas le cas de More, quel que soit son intention précise ( écriture comme jeu, ironie, </a:t>
            </a:r>
            <a:r>
              <a:rPr lang="fr-BE" smtClean="0"/>
              <a:t>art d’écrire,…)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Différents essais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BE" dirty="0" smtClean="0"/>
              <a:t>Alfred </a:t>
            </a:r>
            <a:r>
              <a:rPr lang="fr-BE" dirty="0" err="1" smtClean="0"/>
              <a:t>Doren</a:t>
            </a:r>
            <a:r>
              <a:rPr lang="fr-BE" dirty="0" smtClean="0"/>
              <a:t> (1869-1934): Pays et époques imaginaires(1927): perspective « psychologiques »: l’imagination comme faculté de dépassement: ailleurs et futurs (More et le </a:t>
            </a:r>
            <a:r>
              <a:rPr lang="fr-BE" dirty="0" err="1" smtClean="0"/>
              <a:t>revolutionnaire</a:t>
            </a:r>
            <a:r>
              <a:rPr lang="fr-BE" dirty="0" smtClean="0"/>
              <a:t> de l’</a:t>
            </a:r>
            <a:r>
              <a:rPr lang="fr-BE" dirty="0" err="1" smtClean="0"/>
              <a:t>Oberrhein</a:t>
            </a:r>
            <a:r>
              <a:rPr lang="fr-BE" dirty="0" smtClean="0"/>
              <a:t>)</a:t>
            </a:r>
          </a:p>
          <a:p>
            <a:r>
              <a:rPr lang="fr-BE" dirty="0" smtClean="0"/>
              <a:t>Ferdinand </a:t>
            </a:r>
            <a:r>
              <a:rPr lang="fr-BE" dirty="0" err="1" smtClean="0"/>
              <a:t>Seibt</a:t>
            </a:r>
            <a:r>
              <a:rPr lang="fr-BE" dirty="0" smtClean="0"/>
              <a:t> (1927-2003) : utopie = planification d’états ou de sociétés parfaites. Rationalité/ Optimisme/ Perfectibilité humaine/ Constructibilité du monde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Différents essais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Karl Mannheim (1929): </a:t>
            </a:r>
            <a:r>
              <a:rPr lang="fr-BE" dirty="0" err="1" smtClean="0"/>
              <a:t>Ideologie</a:t>
            </a:r>
            <a:r>
              <a:rPr lang="fr-BE" dirty="0" smtClean="0"/>
              <a:t> </a:t>
            </a:r>
            <a:r>
              <a:rPr lang="fr-BE" dirty="0" err="1" smtClean="0"/>
              <a:t>und</a:t>
            </a:r>
            <a:r>
              <a:rPr lang="fr-BE" dirty="0" smtClean="0"/>
              <a:t> Utopie</a:t>
            </a:r>
          </a:p>
          <a:p>
            <a:r>
              <a:rPr lang="fr-BE" dirty="0" smtClean="0"/>
              <a:t>Utopie = critique sociale développée par les classes populaires, en opposition à l’idéologie conservatrices des classes supérieures</a:t>
            </a:r>
          </a:p>
          <a:p>
            <a:r>
              <a:rPr lang="fr-BE" dirty="0" smtClean="0"/>
              <a:t>→ millénarisme comme utopie à l’époque moderne</a:t>
            </a:r>
          </a:p>
          <a:p>
            <a:pPr>
              <a:buNone/>
            </a:pPr>
            <a:r>
              <a:rPr lang="fr-BE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Millénarisme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L’état présent du monde va disparaître sous peu</a:t>
            </a:r>
          </a:p>
          <a:p>
            <a:r>
              <a:rPr lang="fr-BE" dirty="0" smtClean="0"/>
              <a:t>Instauration d’un règne du Christ avec ses élus pendant 1000 ans</a:t>
            </a:r>
          </a:p>
          <a:p>
            <a:r>
              <a:rPr lang="fr-BE" dirty="0" smtClean="0"/>
              <a:t>Ensuite persécutions finales, Antéchrist, Fin du monde, Royaume de Dieu</a:t>
            </a:r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Thomas Müntzer (1489-1525)</a:t>
            </a:r>
            <a:endParaRPr lang="fr-BE" dirty="0"/>
          </a:p>
        </p:txBody>
      </p:sp>
      <p:pic>
        <p:nvPicPr>
          <p:cNvPr id="7" name="Espace réservé du contenu 6" descr="muntze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38300" y="2937669"/>
            <a:ext cx="1676400" cy="2400300"/>
          </a:xfr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Réformateur aux accents sociaux très nets.</a:t>
            </a:r>
          </a:p>
          <a:p>
            <a:r>
              <a:rPr lang="fr-BE" dirty="0" smtClean="0"/>
              <a:t>Réformes sociales radicales nécessaires</a:t>
            </a:r>
          </a:p>
          <a:p>
            <a:r>
              <a:rPr lang="fr-BE" dirty="0" smtClean="0"/>
              <a:t>S’oppose à Luther</a:t>
            </a:r>
          </a:p>
          <a:p>
            <a:r>
              <a:rPr lang="fr-BE" dirty="0" smtClean="0"/>
              <a:t>S’empare de </a:t>
            </a:r>
            <a:r>
              <a:rPr lang="fr-BE" dirty="0" err="1" smtClean="0"/>
              <a:t>Mülhausen</a:t>
            </a:r>
            <a:endParaRPr lang="fr-BE" dirty="0" smtClean="0"/>
          </a:p>
          <a:p>
            <a:r>
              <a:rPr lang="fr-BE" dirty="0" smtClean="0"/>
              <a:t>Défaite de son « armée » à </a:t>
            </a:r>
            <a:r>
              <a:rPr lang="fr-BE" dirty="0" err="1" smtClean="0"/>
              <a:t>Frankhausen</a:t>
            </a:r>
            <a:r>
              <a:rPr lang="fr-BE" dirty="0" smtClean="0"/>
              <a:t> (1425)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Fond conceptuel au Moyen Age: la Cité de Dieu</a:t>
            </a:r>
            <a:endParaRPr lang="fr-BE" dirty="0"/>
          </a:p>
        </p:txBody>
      </p:sp>
      <p:pic>
        <p:nvPicPr>
          <p:cNvPr id="12" name="Espace réservé du contenu 11" descr="cité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348880"/>
            <a:ext cx="4752527" cy="388843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Dimensions anti-utopistes</a:t>
            </a:r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Cité invisible composée des seuls élus</a:t>
            </a:r>
          </a:p>
          <a:p>
            <a:r>
              <a:rPr lang="fr-BE" dirty="0" smtClean="0"/>
              <a:t>Cohabite sans confusion avec la cité terrestre </a:t>
            </a:r>
          </a:p>
          <a:p>
            <a:r>
              <a:rPr lang="fr-BE" dirty="0" smtClean="0"/>
              <a:t>N’est pas liée à une forme extérieure précise</a:t>
            </a:r>
          </a:p>
          <a:p>
            <a:r>
              <a:rPr lang="fr-BE" dirty="0" smtClean="0"/>
              <a:t>Seule vraie cité car justice.</a:t>
            </a:r>
          </a:p>
          <a:p>
            <a:r>
              <a:rPr lang="fr-BE" dirty="0" smtClean="0"/>
              <a:t>Persécution de la part de la cité terrestre</a:t>
            </a:r>
          </a:p>
          <a:p>
            <a:r>
              <a:rPr lang="fr-BE" dirty="0" smtClean="0"/>
              <a:t>Existe depuis le début de l’humanité</a:t>
            </a:r>
          </a:p>
          <a:p>
            <a:r>
              <a:rPr lang="fr-BE" dirty="0" smtClean="0"/>
              <a:t>Séparation  des cités à la fin des temps et pleine manifestation de la cité de Dieu</a:t>
            </a:r>
          </a:p>
          <a:p>
            <a:r>
              <a:rPr lang="fr-BE" dirty="0" smtClean="0"/>
              <a:t>Ambiguïté de la Cité Terrestre: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Utopies au Moyen Age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Augustinisme mal compris</a:t>
            </a:r>
          </a:p>
          <a:p>
            <a:r>
              <a:rPr lang="fr-BE" dirty="0" smtClean="0"/>
              <a:t>Indifférence ou hostilité à l’augustinisme ou au christianisme usuel</a:t>
            </a:r>
            <a:endParaRPr lang="fr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714</Words>
  <Application>Microsoft Office PowerPoint</Application>
  <PresentationFormat>Affichage à l'écran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Utopie au Moyen Age ?</vt:lpstr>
      <vt:lpstr>Quel concept d’utopie?</vt:lpstr>
      <vt:lpstr>Différents essais</vt:lpstr>
      <vt:lpstr>Différents essais</vt:lpstr>
      <vt:lpstr>Millénarisme</vt:lpstr>
      <vt:lpstr>Thomas Müntzer (1489-1525)</vt:lpstr>
      <vt:lpstr>Fond conceptuel au Moyen Age: la Cité de Dieu</vt:lpstr>
      <vt:lpstr>Dimensions anti-utopistes</vt:lpstr>
      <vt:lpstr>Utopies au Moyen Age</vt:lpstr>
      <vt:lpstr>L’utopie par excellence au Moyen Age: le pays de Cocagne</vt:lpstr>
      <vt:lpstr>Utopie: voyage imaginaire vers société idéale décrite au quotidien (Maczko)</vt:lpstr>
      <vt:lpstr>Caractéristiques</vt:lpstr>
      <vt:lpstr>Critique sociale </vt:lpstr>
      <vt:lpstr>La monarchie universelle de Dante (1313&lt;&gt;1318)</vt:lpstr>
      <vt:lpstr>Autre type d’utopie: les villes idéales. L’exemple de Filarète (1400-1469)</vt:lpstr>
      <vt:lpstr>Caractéristiques du traité</vt:lpstr>
      <vt:lpstr>Projet de ville idéale</vt:lpstr>
      <vt:lpstr>Plan effectif de Sforzinda</vt:lpstr>
      <vt:lpstr>Utopie religieuse de Nicolas de Cues: la paix de la foi (1453)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Utopie au Moyen Age?</dc:title>
  <dc:creator>hub1023</dc:creator>
  <cp:lastModifiedBy>hub1023</cp:lastModifiedBy>
  <cp:revision>13</cp:revision>
  <dcterms:created xsi:type="dcterms:W3CDTF">2015-02-10T09:58:48Z</dcterms:created>
  <dcterms:modified xsi:type="dcterms:W3CDTF">2015-02-10T12:27:53Z</dcterms:modified>
</cp:coreProperties>
</file>