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png" ContentType="image/png"/>
  <Default Extension="bin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271" r:id="rId3"/>
    <p:sldId id="256" r:id="rId4"/>
    <p:sldId id="268" r:id="rId5"/>
    <p:sldId id="269" r:id="rId6"/>
    <p:sldId id="273" r:id="rId7"/>
    <p:sldId id="272" r:id="rId8"/>
    <p:sldId id="274" r:id="rId9"/>
    <p:sldId id="260" r:id="rId10"/>
    <p:sldId id="279" r:id="rId11"/>
    <p:sldId id="278" r:id="rId12"/>
    <p:sldId id="275" r:id="rId13"/>
    <p:sldId id="276" r:id="rId14"/>
    <p:sldId id="27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61" r:id="rId24"/>
    <p:sldId id="288" r:id="rId25"/>
    <p:sldId id="289" r:id="rId26"/>
    <p:sldId id="290" r:id="rId27"/>
    <p:sldId id="291" r:id="rId28"/>
    <p:sldId id="292" r:id="rId29"/>
    <p:sldId id="293" r:id="rId30"/>
    <p:sldId id="296" r:id="rId31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Old English Tex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0E7"/>
    <a:srgbClr val="FF8AEE"/>
    <a:srgbClr val="0C34FA"/>
    <a:srgbClr val="2FFA4E"/>
    <a:srgbClr val="4E2FFA"/>
    <a:srgbClr val="DBFFA8"/>
    <a:srgbClr val="FFBAF3"/>
    <a:srgbClr val="FFE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51"/>
    <p:restoredTop sz="94674"/>
  </p:normalViewPr>
  <p:slideViewPr>
    <p:cSldViewPr showGuides="1">
      <p:cViewPr varScale="1">
        <p:scale>
          <a:sx n="105" d="100"/>
          <a:sy n="105" d="100"/>
        </p:scale>
        <p:origin x="208" y="496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147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tags" Target="tags/tag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Times" charset="0"/>
              </a:defRPr>
            </a:lvl1pPr>
          </a:lstStyle>
          <a:p>
            <a:pPr>
              <a:defRPr/>
            </a:pPr>
            <a:fld id="{97ACD62C-1A35-4E4A-9840-4E93AC37B64A}" type="datetime1">
              <a:rPr lang="fr-FR" altLang="x-none"/>
              <a:pPr>
                <a:defRPr/>
              </a:pPr>
              <a:t>19/11/2020</a:t>
            </a:fld>
            <a:endParaRPr lang="fr-FR" altLang="x-none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Times" charset="0"/>
              </a:defRPr>
            </a:lvl1pPr>
          </a:lstStyle>
          <a:p>
            <a:pPr>
              <a:defRPr/>
            </a:pPr>
            <a:fld id="{11C29F1E-0006-E84D-9B36-969A3F02AAAB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Times New Roman" charset="0"/>
              </a:defRPr>
            </a:lvl1pPr>
          </a:lstStyle>
          <a:p>
            <a:pPr>
              <a:defRPr/>
            </a:pPr>
            <a:fld id="{07DB5009-3F62-7641-85E9-3B6529C816C5}" type="datetime1">
              <a:rPr lang="fr-FR" altLang="x-none"/>
              <a:pPr>
                <a:defRPr/>
              </a:pPr>
              <a:t>19/11/2020</a:t>
            </a:fld>
            <a:endParaRPr lang="fr-FR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Times New Roman" charset="0"/>
              </a:defRPr>
            </a:lvl1pPr>
          </a:lstStyle>
          <a:p>
            <a:pPr>
              <a:defRPr/>
            </a:pPr>
            <a:fld id="{CA1D1B61-0AEB-AE46-969C-A3C4457E84EE}" type="slidenum">
              <a:rPr lang="fr-FR" altLang="x-none"/>
              <a:pPr>
                <a:defRPr/>
              </a:pPr>
              <a:t>‹#›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9371365A-8DF3-2847-B256-FFC03F7AF609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9086D9B1-F4FB-3C48-9302-FA7F5F654F79}" type="slidenum">
              <a:rPr kumimoji="0" lang="fr-FR" altLang="x-none" sz="1200">
                <a:latin typeface="Times New Roman" charset="0"/>
              </a:rPr>
              <a:pPr/>
              <a:t>1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26F61267-6E28-954F-9E5F-85E68CEF6F47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5CB27F45-3840-084B-8A57-FB6074FA4A57}" type="slidenum">
              <a:rPr kumimoji="0" lang="fr-FR" altLang="x-none" sz="1200">
                <a:latin typeface="Times New Roman" charset="0"/>
              </a:rPr>
              <a:pPr/>
              <a:t>3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31267800-EF56-1846-B517-12FED2B30992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8BE8AFBE-7585-0E42-8581-CC34A2CD51CF}" type="slidenum">
              <a:rPr kumimoji="0" lang="fr-FR" altLang="x-none" sz="1200">
                <a:latin typeface="Times New Roman" charset="0"/>
              </a:rPr>
              <a:pPr/>
              <a:t>4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539EE3CF-A4B5-5144-9310-4F14F7DDEB0B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B9C911F3-E91F-3243-BF77-D6D36FBC8C2F}" type="slidenum">
              <a:rPr kumimoji="0" lang="fr-FR" altLang="x-none" sz="1200">
                <a:latin typeface="Times New Roman" charset="0"/>
              </a:rPr>
              <a:pPr/>
              <a:t>5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64AC7884-BF4B-BA4B-9CA5-2C986AD9A3FC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5297CDD4-2927-3A45-AEF7-001CF7A5CF15}" type="slidenum">
              <a:rPr kumimoji="0" lang="fr-FR" altLang="x-none" sz="1200">
                <a:latin typeface="Times New Roman" charset="0"/>
              </a:rPr>
              <a:pPr/>
              <a:t>6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D39304D2-A74B-D240-87EF-8C9E23B9C8BC}" type="datetime1">
              <a:rPr kumimoji="0" lang="fr-FR" altLang="x-none" sz="1200">
                <a:latin typeface="Times New Roman" charset="0"/>
              </a:rPr>
              <a:pPr/>
              <a:t>19/11/2020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fld id="{1A9F76BD-7E82-6546-999C-0A3210E97D35}" type="slidenum">
              <a:rPr kumimoji="0" lang="fr-FR" altLang="x-none" sz="1200">
                <a:latin typeface="Times New Roman" charset="0"/>
              </a:rPr>
              <a:pPr/>
              <a:t>30</a:t>
            </a:fld>
            <a:endParaRPr kumimoji="0" lang="fr-FR" altLang="x-none" sz="120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x-none" dirty="0"/>
          </a:p>
        </p:txBody>
      </p:sp>
    </p:spTree>
    <p:extLst>
      <p:ext uri="{BB962C8B-B14F-4D97-AF65-F5344CB8AC3E}">
        <p14:creationId xmlns:p14="http://schemas.microsoft.com/office/powerpoint/2010/main" val="26922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00188" y="170815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>
            <a:off x="0" y="839788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133600" y="228600"/>
            <a:ext cx="61722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4800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21020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74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98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93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3941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51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08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3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26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1630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35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  <a:ea typeface="ＭＳ Ｐゴシック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  <a:ea typeface="ＭＳ Ｐゴシック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  <a:ea typeface="ＭＳ Ｐゴシック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  <a:ea typeface="ＭＳ Ｐゴシック" charset="-128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Palatin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2"/>
        <a:buChar char="n"/>
        <a:defRPr kumimoji="1" sz="28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u"/>
        <a:defRPr kumimoji="1"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2"/>
        <a:buChar char="F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hyperlink" Target="https://pot-pourri.fltr.ucl.ac.be/itinera/Enseignement/Glor2330/Horace/accueil.htm" TargetMode="External"/><Relationship Id="rId6" Type="http://schemas.openxmlformats.org/officeDocument/2006/relationships/hyperlink" Target="http://pot-pourri.fltr.ucl.ac.be/itinera/Enseignement/Glor2330/Horace/odes/I_5/sons/Pachelbel.mp3" TargetMode="External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pot-pourri.fltr.ucl.ac.be/itinera/Enseignement/Glor2330/Horace/odes/I_5/synth.htm#annea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pot-pourri.fltr.ucl.ac.be/itinera/Enseignement/Glor2330/Horace/odes/I_5/synth.htm#phras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pot-pourri.fltr.ucl.ac.be/itinera/Enseignement/Glor2330/Horace/odes/I_5/synth.htm#vocabulair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stroph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hyperlink" Target="http://pot-pourri.fltr.ucl.ac.be/itinera/Enseignement/Glor2330/Horace/odes/I_5/synth.htm#1str" TargetMode="External"/><Relationship Id="rId6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2st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2st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hyperlink" Target="http://pot-pourri.fltr.ucl.ac.be/itinera/Enseignement/Glor2330/Horace/odes/I_5/synth.htm#2str" TargetMode="External"/><Relationship Id="rId6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3st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pot-pourri.fltr.ucl.ac.be/itinera/Enseignement/Glor2330/Horace/odes/I_5/sons/Belle_Homicide.mp3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://pot-pourri.fltr.ucl.ac.be/itinera/Enseignement/Glor2330/Horace/odes/I_5/intro.htm" TargetMode="External"/><Relationship Id="rId7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3st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hyperlink" Target="http://pot-pourri.fltr.ucl.ac.be/itinera/Enseignement/Glor2330/Horace/odes/I_5/synth.htm#3str" TargetMode="External"/><Relationship Id="rId6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t-pourri.fltr.ucl.ac.be/itinera/Enseignement/Glor2330/Horace/odes/I_5/synth.htm#4str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hyperlink" Target="http://pot-pourri.fltr.ucl.ac.be/itinera/Enseignement/Glor2330/Horace/odes/I_5/synth.htm#conclusion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ot-pourri.fltr.ucl.ac.be/itinera/Enseignement/Glor2330/Horace/odes/I_5/synth.htm#conclusions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jpeg"/><Relationship Id="rId6" Type="http://schemas.openxmlformats.org/officeDocument/2006/relationships/hyperlink" Target="http://pot-pourri.fltr.ucl.ac.be/itinera/Enseignement/Glor2330/Horace/odes/I_5/sons/1-2.mp3" TargetMode="External"/><Relationship Id="rId7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13.jp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jpeg"/><Relationship Id="rId6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hyperlink" Target="http://pot-pourri.fltr.ucl.ac.be/itinera/Enseignement/Glor2330/Horace/odes/I_5/comm_gramm.htm#simplex" TargetMode="External"/><Relationship Id="rId12" Type="http://schemas.openxmlformats.org/officeDocument/2006/relationships/hyperlink" Target="http://pot-pourri.fltr.ucl.ac.be/itinera/Enseignement/Glor2330/Horace/odes/I_5/comm_gramm.htm#mutatosque" TargetMode="External"/><Relationship Id="rId13" Type="http://schemas.openxmlformats.org/officeDocument/2006/relationships/slide" Target="slide7.xml"/><Relationship Id="rId14" Type="http://schemas.openxmlformats.org/officeDocument/2006/relationships/hyperlink" Target="http://pot-pourri.fltr.ucl.ac.be/itinera/Enseignement/Glor2330/Horace/odes/I_5/vocab.htm" TargetMode="External"/><Relationship Id="rId15" Type="http://schemas.openxmlformats.org/officeDocument/2006/relationships/hyperlink" Target="http://pot-pourri.fltr.ucl.ac.be/itinera/Enseignement/Glor2330/Horace/odes/I_5/comm_gramm.htm" TargetMode="External"/><Relationship Id="rId16" Type="http://schemas.openxmlformats.org/officeDocument/2006/relationships/hyperlink" Target="http://pot-pourri.fltr.ucl.ac.be/itinera/Enseignement/Glor2330/Horace/odes/I_5/notes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audio" Target="../media/audio1.bin"/><Relationship Id="rId4" Type="http://schemas.openxmlformats.org/officeDocument/2006/relationships/image" Target="../media/image4.jpeg"/><Relationship Id="rId5" Type="http://schemas.openxmlformats.org/officeDocument/2006/relationships/hyperlink" Target="https://pot-pourri.fltr.ucl.ac.be/itinera/Enseignement/Glor2330/Horace/odes/I_5/notes.htm#gracilis" TargetMode="External"/><Relationship Id="rId6" Type="http://schemas.openxmlformats.org/officeDocument/2006/relationships/hyperlink" Target="https://pot-pourri.fltr.ucl.ac.be/itinera/Enseignement/Glor2330/Horace/odes/I_5/notes.htm#rosa" TargetMode="External"/><Relationship Id="rId7" Type="http://schemas.openxmlformats.org/officeDocument/2006/relationships/hyperlink" Target="http://pot-pourri.fltr.ucl.ac.be/itinera/Enseignement/Glor2330/Horace/odes/I_5/notes.htm#perfusus" TargetMode="External"/><Relationship Id="rId8" Type="http://schemas.openxmlformats.org/officeDocument/2006/relationships/hyperlink" Target="http://pot-pourri.fltr.ucl.ac.be/itinera/Enseignement/Glor2330/Horace/odes/I_5/notes.htm#pyrrha" TargetMode="External"/><Relationship Id="rId9" Type="http://schemas.openxmlformats.org/officeDocument/2006/relationships/hyperlink" Target="http://pot-pourri.fltr.ucl.ac.be/itinera/Enseignement/Glor2330/Horace/odes/I_5/notes.htm#grato" TargetMode="External"/><Relationship Id="rId10" Type="http://schemas.openxmlformats.org/officeDocument/2006/relationships/hyperlink" Target="http://pot-pourri.fltr.ucl.ac.be/itinera/Enseignement/Glor2330/Horace/odes/I_5/notes.htm#religas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hyperlink" Target="http://pot-pourri.fltr.ucl.ac.be/itinera/Enseignement/Glor2330/Horace/odes/I_5/comm_gramm.htm" TargetMode="External"/><Relationship Id="rId12" Type="http://schemas.openxmlformats.org/officeDocument/2006/relationships/hyperlink" Target="http://pot-pourri.fltr.ucl.ac.be/itinera/Enseignement/Glor2330/Horace/odes/I_5/notes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audio" Target="../media/audio1.bin"/><Relationship Id="rId4" Type="http://schemas.openxmlformats.org/officeDocument/2006/relationships/image" Target="../media/image4.jpeg"/><Relationship Id="rId5" Type="http://schemas.openxmlformats.org/officeDocument/2006/relationships/hyperlink" Target="http://pot-pourri.fltr.ucl.ac.be/itinera/Enseignement/Glor2330/Horace/odes/I_5/notes.htm#aurea" TargetMode="External"/><Relationship Id="rId6" Type="http://schemas.openxmlformats.org/officeDocument/2006/relationships/hyperlink" Target="http://pot-pourri.fltr.ucl.ac.be/itinera/Enseignement/Glor2330/Horace/odes/I_5/notes.htm#aurae" TargetMode="External"/><Relationship Id="rId7" Type="http://schemas.openxmlformats.org/officeDocument/2006/relationships/hyperlink" Target="http://pot-pourri.fltr.ucl.ac.be/itinera/Enseignement/Glor2330/Horace/odes/I_5/notes.htm#tabula" TargetMode="External"/><Relationship Id="rId8" Type="http://schemas.openxmlformats.org/officeDocument/2006/relationships/hyperlink" Target="http://pot-pourri.fltr.ucl.ac.be/itinera/Enseignement/Glor2330/Horace/odes/I_5/notes.htm#maris" TargetMode="External"/><Relationship Id="rId9" Type="http://schemas.openxmlformats.org/officeDocument/2006/relationships/slide" Target="slide8.xml"/><Relationship Id="rId10" Type="http://schemas.openxmlformats.org/officeDocument/2006/relationships/hyperlink" Target="http://pot-pourri.fltr.ucl.ac.be/itinera/Enseignement/Glor2330/Horace/odes/I_5/vocab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pot-pourri.fltr.ucl.ac.be/itinera/Enseignement/Glor2330/Horace/odes/I_5/synth.htm#anne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 shadeToTitle="1">
        <a:gradFill rotWithShape="0">
          <a:gsLst>
            <a:gs pos="0">
              <a:srgbClr val="FFFF99"/>
            </a:gs>
            <a:gs pos="100000">
              <a:srgbClr val="6AF24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4343400" cy="1676400"/>
          </a:xfrm>
          <a:ln>
            <a:miter lim="800000"/>
            <a:headEnd/>
            <a:tailEnd/>
          </a:ln>
        </p:spPr>
        <p:txBody>
          <a:bodyPr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8000">
                <a:effectLst>
                  <a:outerShdw blurRad="38100" dist="38100" dir="2700000" algn="tl">
                    <a:srgbClr val="000000"/>
                  </a:outerShdw>
                </a:effectLst>
              </a:rPr>
              <a:t>Horace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3200400"/>
            <a:ext cx="25908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buFont typeface="Monotype Sorts" charset="2"/>
              <a:buNone/>
            </a:pPr>
            <a:r>
              <a:rPr lang="fr-FR" altLang="x-none" sz="6600" i="1" dirty="0">
                <a:solidFill>
                  <a:srgbClr val="006666"/>
                </a:solidFill>
                <a:latin typeface="Times" charset="0"/>
              </a:rPr>
              <a:t>Odes</a:t>
            </a:r>
            <a:r>
              <a:rPr lang="fr-FR" altLang="x-none" dirty="0"/>
              <a:t> 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00990" y="6096000"/>
            <a:ext cx="2076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 dirty="0">
                <a:latin typeface="Arial" charset="0"/>
              </a:rPr>
              <a:t>Paul-Augustin </a:t>
            </a:r>
            <a:r>
              <a:rPr kumimoji="0" lang="fr-FR" altLang="x-none" sz="1400" dirty="0" err="1">
                <a:latin typeface="Arial" charset="0"/>
              </a:rPr>
              <a:t>Deproost</a:t>
            </a:r>
            <a:endParaRPr kumimoji="0" lang="fr-FR" altLang="x-none" sz="1400" dirty="0">
              <a:latin typeface="Arial" charset="0"/>
            </a:endParaRPr>
          </a:p>
          <a:p>
            <a:pPr algn="ctr"/>
            <a:r>
              <a:rPr kumimoji="0" lang="fr-FR" altLang="x-none" sz="1400" dirty="0">
                <a:latin typeface="Arial" charset="0"/>
                <a:hlinkClick r:id="rId5"/>
              </a:rPr>
              <a:t>Horace, </a:t>
            </a:r>
            <a:r>
              <a:rPr kumimoji="0" lang="fr-FR" altLang="x-none" sz="1400" i="1" dirty="0">
                <a:latin typeface="Arial" charset="0"/>
                <a:hlinkClick r:id="rId5"/>
              </a:rPr>
              <a:t>Carmina</a:t>
            </a:r>
            <a:endParaRPr kumimoji="0" lang="fr-FR" altLang="x-none" sz="1400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5125" name="Picture 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3124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chelb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116632"/>
            <a:ext cx="565696" cy="56569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2" name="Oval 16"/>
          <p:cNvSpPr>
            <a:spLocks noChangeArrowheads="1"/>
          </p:cNvSpPr>
          <p:nvPr/>
        </p:nvSpPr>
        <p:spPr bwMode="auto">
          <a:xfrm>
            <a:off x="138113" y="128588"/>
            <a:ext cx="3733800" cy="838200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1549400" y="1143000"/>
            <a:ext cx="4135438" cy="5310188"/>
          </a:xfrm>
          <a:prstGeom prst="rect">
            <a:avLst/>
          </a:prstGeom>
          <a:solidFill>
            <a:srgbClr val="FF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</a:t>
            </a:r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 gracilis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te puer in</a:t>
            </a:r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 rosa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folHlink"/>
                </a:solidFill>
                <a:latin typeface="Arial" charset="0"/>
              </a:rPr>
              <a:t>perfusus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latin typeface="Arial" charset="0"/>
              </a:rPr>
              <a:t>liquidis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urget </a:t>
            </a:r>
            <a:r>
              <a:rPr lang="fr-FR" altLang="x-none" sz="1800">
                <a:solidFill>
                  <a:schemeClr val="folHlink"/>
                </a:solidFill>
                <a:latin typeface="Arial" charset="0"/>
              </a:rPr>
              <a:t>odoribus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 ?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 heu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quotiens </a:t>
            </a:r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fidem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mutatosque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deos flebit et aspera</a:t>
            </a:r>
          </a:p>
          <a:p>
            <a:r>
              <a:rPr lang="fr-FR" altLang="x-none" sz="1800">
                <a:solidFill>
                  <a:schemeClr val="hlink"/>
                </a:solidFill>
                <a:latin typeface="Arial" charset="0"/>
              </a:rPr>
              <a:t>nigris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</a:t>
            </a:r>
            <a:r>
              <a:rPr lang="fr-FR" altLang="x-none" sz="1800" u="sng">
                <a:solidFill>
                  <a:schemeClr val="bg2"/>
                </a:solidFill>
                <a:latin typeface="Arial" charset="0"/>
              </a:rPr>
              <a:t>insolens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</a:t>
            </a:r>
            <a:r>
              <a:rPr lang="fr-FR" altLang="x-none" sz="1800">
                <a:solidFill>
                  <a:schemeClr val="hlink"/>
                </a:solidFill>
                <a:latin typeface="Arial" charset="0"/>
              </a:rPr>
              <a:t>aurea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semper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uacuam,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semper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fallacis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.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 Miseri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, quibus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u="sng">
                <a:solidFill>
                  <a:schemeClr val="bg2"/>
                </a:solidFill>
                <a:latin typeface="Arial" charset="0"/>
              </a:rPr>
              <a:t>intemptata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nites.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</a:t>
            </a:r>
            <a:r>
              <a:rPr lang="fr-FR" altLang="x-none" sz="1800">
                <a:solidFill>
                  <a:schemeClr val="folHlink"/>
                </a:solidFill>
                <a:latin typeface="Arial" charset="0"/>
              </a:rPr>
              <a:t>uuida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suspendisse </a:t>
            </a:r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potenti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folHlink"/>
                </a:solidFill>
                <a:latin typeface="Arial" charset="0"/>
              </a:rPr>
              <a:t>uestimenta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maris deo.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019800" y="1143000"/>
            <a:ext cx="1830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accent1"/>
                </a:solidFill>
                <a:latin typeface="Arial" charset="0"/>
              </a:rPr>
              <a:t>fragilité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+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Vénus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867400" y="5791200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accent1"/>
                </a:solidFill>
                <a:latin typeface="Arial" charset="0"/>
              </a:rPr>
              <a:t>puissance</a:t>
            </a:r>
            <a:endParaRPr lang="fr-FR" altLang="x-none" sz="1800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7162800" y="61722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Vénus</a:t>
            </a:r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>
            <a:off x="6477000" y="1676400"/>
            <a:ext cx="0" cy="3886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>
            <a:off x="7543800" y="1600200"/>
            <a:ext cx="0" cy="4419600"/>
          </a:xfrm>
          <a:prstGeom prst="line">
            <a:avLst/>
          </a:prstGeom>
          <a:noFill/>
          <a:ln w="28575">
            <a:solidFill>
              <a:srgbClr val="FFF8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6553200" y="1511300"/>
            <a:ext cx="193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u="sng">
                <a:solidFill>
                  <a:schemeClr val="accent1"/>
                </a:solidFill>
                <a:latin typeface="Arial" charset="0"/>
              </a:rPr>
              <a:t>parfums humides</a:t>
            </a:r>
            <a:endParaRPr lang="fr-FR" altLang="x-none" sz="1800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6553200" y="5486400"/>
            <a:ext cx="213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u="sng">
                <a:solidFill>
                  <a:schemeClr val="accent1"/>
                </a:solidFill>
                <a:latin typeface="Arial" charset="0"/>
              </a:rPr>
              <a:t>vêtements mouillés</a:t>
            </a:r>
            <a:endParaRPr lang="fr-FR" altLang="x-none" sz="1800" u="sng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>
            <a:off x="7924800" y="2057400"/>
            <a:ext cx="0" cy="3352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867400" y="2514600"/>
            <a:ext cx="930275" cy="376238"/>
          </a:xfrm>
          <a:prstGeom prst="rect">
            <a:avLst/>
          </a:prstGeom>
          <a:noFill/>
          <a:ln w="9525">
            <a:solidFill>
              <a:srgbClr val="FFF8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b="1" i="1">
                <a:solidFill>
                  <a:srgbClr val="FFF82E"/>
                </a:solidFill>
                <a:latin typeface="Arial" charset="0"/>
              </a:rPr>
              <a:t>fidélité</a:t>
            </a:r>
            <a:endParaRPr lang="fr-FR" altLang="x-none" sz="1800" i="1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5715000" y="4724400"/>
            <a:ext cx="1336675" cy="376238"/>
          </a:xfrm>
          <a:prstGeom prst="rect">
            <a:avLst/>
          </a:prstGeom>
          <a:noFill/>
          <a:ln w="9525">
            <a:solidFill>
              <a:srgbClr val="FFF8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b="1" i="1">
                <a:solidFill>
                  <a:srgbClr val="FFF82E"/>
                </a:solidFill>
                <a:latin typeface="Arial" charset="0"/>
              </a:rPr>
              <a:t>mensonge</a:t>
            </a:r>
            <a:endParaRPr lang="fr-FR" altLang="x-none" sz="1800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6172200" y="2938463"/>
            <a:ext cx="0" cy="1743075"/>
          </a:xfrm>
          <a:prstGeom prst="line">
            <a:avLst/>
          </a:prstGeom>
          <a:noFill/>
          <a:ln w="28575">
            <a:solidFill>
              <a:srgbClr val="FFF8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7162800" y="2501900"/>
            <a:ext cx="1890713" cy="3952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63FF66"/>
                </a:solidFill>
                <a:latin typeface="Arial" charset="0"/>
              </a:rPr>
              <a:t>douleur et regret</a:t>
            </a:r>
            <a:endParaRPr lang="fr-FR" altLang="x-none" sz="1800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7162800" y="4724400"/>
            <a:ext cx="1890713" cy="3952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63FF66"/>
                </a:solidFill>
                <a:latin typeface="Arial" charset="0"/>
              </a:rPr>
              <a:t>douleur et regret</a:t>
            </a:r>
          </a:p>
        </p:txBody>
      </p:sp>
      <p:sp>
        <p:nvSpPr>
          <p:cNvPr id="50218" name="Line 42"/>
          <p:cNvSpPr>
            <a:spLocks noChangeShapeType="1"/>
          </p:cNvSpPr>
          <p:nvPr/>
        </p:nvSpPr>
        <p:spPr bwMode="auto">
          <a:xfrm>
            <a:off x="8610600" y="2930525"/>
            <a:ext cx="0" cy="17510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>
            <a:off x="20638" y="3079750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hlink"/>
                </a:solidFill>
                <a:latin typeface="Arial" charset="0"/>
              </a:rPr>
              <a:t>obscurité</a:t>
            </a:r>
            <a:endParaRPr lang="fr-FR" altLang="x-none" sz="1800">
              <a:solidFill>
                <a:srgbClr val="63FF66"/>
              </a:solidFill>
              <a:latin typeface="Arial" charset="0"/>
            </a:endParaRP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0" y="3886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hlink"/>
                </a:solidFill>
                <a:latin typeface="Arial" charset="0"/>
              </a:rPr>
              <a:t>lumière</a:t>
            </a: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477838" y="3413125"/>
            <a:ext cx="0" cy="45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0" y="2590800"/>
            <a:ext cx="1443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i="1">
                <a:solidFill>
                  <a:srgbClr val="FFF82E"/>
                </a:solidFill>
                <a:latin typeface="Arial" charset="0"/>
              </a:rPr>
              <a:t>changement</a:t>
            </a:r>
            <a:endParaRPr lang="fr-FR" altLang="x-none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0225" name="Text Box 49"/>
          <p:cNvSpPr txBox="1">
            <a:spLocks noChangeArrowheads="1"/>
          </p:cNvSpPr>
          <p:nvPr/>
        </p:nvSpPr>
        <p:spPr bwMode="auto">
          <a:xfrm>
            <a:off x="0" y="4191000"/>
            <a:ext cx="1455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i="1">
                <a:solidFill>
                  <a:srgbClr val="FFF82E"/>
                </a:solidFill>
                <a:latin typeface="Arial" charset="0"/>
              </a:rPr>
              <a:t>permanence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227138" y="2921000"/>
            <a:ext cx="0" cy="1312863"/>
          </a:xfrm>
          <a:prstGeom prst="line">
            <a:avLst/>
          </a:prstGeom>
          <a:noFill/>
          <a:ln w="28575">
            <a:solidFill>
              <a:srgbClr val="FFF8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0" y="3505200"/>
            <a:ext cx="1481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accent1"/>
                </a:solidFill>
                <a:latin typeface="Arial" charset="0"/>
              </a:rPr>
              <a:t>inexpérience</a:t>
            </a:r>
            <a:endParaRPr lang="fr-FR" altLang="x-none" sz="1800" i="1">
              <a:solidFill>
                <a:srgbClr val="FFF82E"/>
              </a:solidFill>
              <a:latin typeface="Arial" charset="0"/>
            </a:endParaRPr>
          </a:p>
        </p:txBody>
      </p:sp>
      <p:sp>
        <p:nvSpPr>
          <p:cNvPr id="50229" name="Text Box 53"/>
          <p:cNvSpPr txBox="1">
            <a:spLocks noChangeArrowheads="1"/>
          </p:cNvSpPr>
          <p:nvPr/>
        </p:nvSpPr>
        <p:spPr bwMode="auto">
          <a:xfrm>
            <a:off x="0" y="5257800"/>
            <a:ext cx="1481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accent1"/>
                </a:solidFill>
                <a:latin typeface="Arial" charset="0"/>
              </a:rPr>
              <a:t>inexpérience</a:t>
            </a:r>
          </a:p>
        </p:txBody>
      </p:sp>
      <p:sp>
        <p:nvSpPr>
          <p:cNvPr id="50230" name="Line 54"/>
          <p:cNvSpPr>
            <a:spLocks noChangeShapeType="1"/>
          </p:cNvSpPr>
          <p:nvPr/>
        </p:nvSpPr>
        <p:spPr bwMode="auto">
          <a:xfrm>
            <a:off x="990600" y="3810000"/>
            <a:ext cx="0" cy="1524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233" name="AutoShape 57"/>
          <p:cNvSpPr>
            <a:spLocks noChangeArrowheads="1"/>
          </p:cNvSpPr>
          <p:nvPr/>
        </p:nvSpPr>
        <p:spPr bwMode="auto">
          <a:xfrm>
            <a:off x="1828800" y="1447800"/>
            <a:ext cx="3429000" cy="48006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0234" name="AutoShape 58"/>
          <p:cNvSpPr>
            <a:spLocks noChangeArrowheads="1"/>
          </p:cNvSpPr>
          <p:nvPr/>
        </p:nvSpPr>
        <p:spPr bwMode="auto">
          <a:xfrm>
            <a:off x="2209800" y="1676400"/>
            <a:ext cx="2590800" cy="41910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0235" name="AutoShape 59"/>
          <p:cNvSpPr>
            <a:spLocks noChangeArrowheads="1"/>
          </p:cNvSpPr>
          <p:nvPr/>
        </p:nvSpPr>
        <p:spPr bwMode="auto">
          <a:xfrm>
            <a:off x="2590800" y="2590800"/>
            <a:ext cx="1828800" cy="23622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0236" name="AutoShape 60"/>
          <p:cNvSpPr>
            <a:spLocks noChangeArrowheads="1"/>
          </p:cNvSpPr>
          <p:nvPr/>
        </p:nvSpPr>
        <p:spPr bwMode="auto">
          <a:xfrm>
            <a:off x="2895600" y="2971800"/>
            <a:ext cx="1219200" cy="13716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0237" name="AutoShape 61"/>
          <p:cNvSpPr>
            <a:spLocks noChangeArrowheads="1"/>
          </p:cNvSpPr>
          <p:nvPr/>
        </p:nvSpPr>
        <p:spPr bwMode="auto">
          <a:xfrm>
            <a:off x="3200400" y="3200400"/>
            <a:ext cx="609600" cy="9144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0238" name="Line 62"/>
          <p:cNvSpPr>
            <a:spLocks noChangeShapeType="1"/>
          </p:cNvSpPr>
          <p:nvPr/>
        </p:nvSpPr>
        <p:spPr bwMode="auto">
          <a:xfrm flipH="1">
            <a:off x="2438400" y="3733800"/>
            <a:ext cx="914400" cy="1600200"/>
          </a:xfrm>
          <a:prstGeom prst="line">
            <a:avLst/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89" name="Text Box 63"/>
          <p:cNvSpPr txBox="1">
            <a:spLocks noChangeArrowheads="1"/>
          </p:cNvSpPr>
          <p:nvPr/>
        </p:nvSpPr>
        <p:spPr bwMode="auto">
          <a:xfrm>
            <a:off x="1676400" y="655320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Deproost. 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5024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393700"/>
            <a:ext cx="3508375" cy="4000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altLang="x-none" sz="2400" b="1">
                <a:effectLst/>
                <a:latin typeface="Times" charset="0"/>
                <a:hlinkClick r:id="rId3"/>
              </a:rPr>
              <a:t>Une structure en anneau</a:t>
            </a:r>
            <a:endParaRPr lang="fr-FR" altLang="x-non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0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0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0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0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0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0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0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0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0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0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0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3" grpId="0" animBg="1" autoUpdateAnimBg="0"/>
      <p:bldP spid="50204" grpId="0" autoUpdateAnimBg="0"/>
      <p:bldP spid="50206" grpId="0" autoUpdateAnimBg="0"/>
      <p:bldP spid="50207" grpId="0" autoUpdateAnimBg="0"/>
      <p:bldP spid="50208" grpId="0" animBg="1"/>
      <p:bldP spid="50209" grpId="0" animBg="1"/>
      <p:bldP spid="50210" grpId="0" autoUpdateAnimBg="0"/>
      <p:bldP spid="50211" grpId="0" autoUpdateAnimBg="0"/>
      <p:bldP spid="50212" grpId="0" animBg="1"/>
      <p:bldP spid="50213" grpId="0" animBg="1" autoUpdateAnimBg="0"/>
      <p:bldP spid="50214" grpId="0" animBg="1" autoUpdateAnimBg="0"/>
      <p:bldP spid="50215" grpId="0" animBg="1"/>
      <p:bldP spid="50216" grpId="0" animBg="1" autoUpdateAnimBg="0"/>
      <p:bldP spid="50217" grpId="0" animBg="1" autoUpdateAnimBg="0"/>
      <p:bldP spid="50218" grpId="0" animBg="1"/>
      <p:bldP spid="50219" grpId="0" autoUpdateAnimBg="0"/>
      <p:bldP spid="50220" grpId="0" autoUpdateAnimBg="0"/>
      <p:bldP spid="50223" grpId="0" animBg="1"/>
      <p:bldP spid="50224" grpId="0" autoUpdateAnimBg="0"/>
      <p:bldP spid="50225" grpId="0" autoUpdateAnimBg="0"/>
      <p:bldP spid="50227" grpId="0" animBg="1"/>
      <p:bldP spid="50228" grpId="0" autoUpdateAnimBg="0"/>
      <p:bldP spid="50229" grpId="0" autoUpdateAnimBg="0"/>
      <p:bldP spid="50230" grpId="0" animBg="1"/>
      <p:bldP spid="50233" grpId="0" animBg="1"/>
      <p:bldP spid="50234" grpId="0" animBg="1"/>
      <p:bldP spid="50235" grpId="0" animBg="1"/>
      <p:bldP spid="50236" grpId="0" animBg="1"/>
      <p:bldP spid="50237" grpId="0" animBg="1"/>
      <p:bldP spid="502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61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28600" y="1143000"/>
            <a:ext cx="4135438" cy="5310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 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648200" y="42863"/>
            <a:ext cx="4191000" cy="147478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142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flauam religas comam,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 ? 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4648200" y="4137025"/>
            <a:ext cx="4191000" cy="650875"/>
          </a:xfrm>
          <a:prstGeom prst="rect">
            <a:avLst/>
          </a:prstGeom>
          <a:solidFill>
            <a:schemeClr val="hlink"/>
          </a:solidFill>
          <a:ln w="9525">
            <a:solidFill>
              <a:srgbClr val="FF142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Miseri, quibus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</a:t>
            </a:r>
          </a:p>
        </p:txBody>
      </p:sp>
      <p:sp>
        <p:nvSpPr>
          <p:cNvPr id="44048" name="Oval 16"/>
          <p:cNvSpPr>
            <a:spLocks noChangeArrowheads="1"/>
          </p:cNvSpPr>
          <p:nvPr/>
        </p:nvSpPr>
        <p:spPr bwMode="auto">
          <a:xfrm>
            <a:off x="396875" y="196850"/>
            <a:ext cx="3733800" cy="838200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5789613" y="6340475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  <a:endParaRPr kumimoji="0" lang="fr-FR" altLang="x-non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4648200" y="1524000"/>
            <a:ext cx="4191000" cy="2573338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142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                  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latin typeface="Arial" charset="0"/>
              </a:rPr>
              <a:t>fallacis.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4648200" y="4286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b="1">
                <a:solidFill>
                  <a:srgbClr val="FF1428"/>
                </a:solidFill>
                <a:latin typeface="Arial" charset="0"/>
              </a:rPr>
              <a:t>Quis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4648200" y="881063"/>
            <a:ext cx="534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800" b="1">
                <a:solidFill>
                  <a:srgbClr val="FF1428"/>
                </a:solidFill>
                <a:latin typeface="Arial" charset="0"/>
              </a:rPr>
              <a:t>cui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4648200" y="5105400"/>
            <a:ext cx="4191000" cy="119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		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>
            <a:off x="4648200" y="2819400"/>
            <a:ext cx="4114800" cy="0"/>
          </a:xfrm>
          <a:prstGeom prst="line">
            <a:avLst/>
          </a:prstGeom>
          <a:noFill/>
          <a:ln w="57150" cmpd="thinThick">
            <a:solidFill>
              <a:srgbClr val="4F3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>
            <a:off x="4495800" y="4953000"/>
            <a:ext cx="4495800" cy="0"/>
          </a:xfrm>
          <a:prstGeom prst="line">
            <a:avLst/>
          </a:prstGeom>
          <a:noFill/>
          <a:ln w="38100">
            <a:solidFill>
              <a:srgbClr val="FFE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4343400" y="2179638"/>
            <a:ext cx="304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EXPR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4343400" y="5181600"/>
            <a:ext cx="304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REF</a:t>
            </a: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8840788" y="2209800"/>
            <a:ext cx="374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T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E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M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O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I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N</a:t>
            </a: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8839200" y="5403850"/>
            <a:ext cx="33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J</a:t>
            </a:r>
            <a:br>
              <a:rPr lang="fr-FR" altLang="x-none" sz="1800">
                <a:solidFill>
                  <a:srgbClr val="FFF82E"/>
                </a:solidFill>
                <a:latin typeface="Arial" charset="0"/>
              </a:rPr>
            </a:br>
            <a:r>
              <a:rPr lang="fr-FR" altLang="x-none" sz="1800">
                <a:solidFill>
                  <a:srgbClr val="FFF82E"/>
                </a:solidFill>
                <a:latin typeface="Arial" charset="0"/>
              </a:rPr>
              <a:t>E</a:t>
            </a:r>
          </a:p>
        </p:txBody>
      </p:sp>
      <p:sp>
        <p:nvSpPr>
          <p:cNvPr id="4407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1455738" y="441325"/>
            <a:ext cx="1568450" cy="3619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3"/>
              </a:rPr>
              <a:t>La phrase</a:t>
            </a:r>
            <a:endParaRPr lang="fr-FR" altLang="x-non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 autoUpdateAnimBg="0"/>
      <p:bldP spid="44037" grpId="0" animBg="1" autoUpdateAnimBg="0"/>
      <p:bldP spid="44041" grpId="0" animBg="1" autoUpdateAnimBg="0"/>
      <p:bldP spid="44056" grpId="0" animBg="1" autoUpdateAnimBg="0"/>
      <p:bldP spid="44059" grpId="0" autoUpdateAnimBg="0"/>
      <p:bldP spid="44061" grpId="0" autoUpdateAnimBg="0"/>
      <p:bldP spid="44062" grpId="0" animBg="1" autoUpdateAnimBg="0"/>
      <p:bldP spid="44064" grpId="0" animBg="1"/>
      <p:bldP spid="44065" grpId="0" animBg="1"/>
      <p:bldP spid="44066" grpId="0" autoUpdateAnimBg="0"/>
      <p:bldP spid="44068" grpId="0" autoUpdateAnimBg="0"/>
      <p:bldP spid="44069" grpId="0" autoUpdateAnimBg="0"/>
      <p:bldP spid="4407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28600" y="1143000"/>
            <a:ext cx="4135438" cy="5310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 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396875" y="196850"/>
            <a:ext cx="3733800" cy="838200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789613" y="6340475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  <a:endParaRPr kumimoji="0" lang="fr-FR" altLang="x-non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800600" y="304800"/>
            <a:ext cx="32083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i="1" dirty="0">
                <a:solidFill>
                  <a:schemeClr val="accent2"/>
                </a:solidFill>
                <a:latin typeface="Arial" charset="0"/>
              </a:rPr>
              <a:t>66 mots :</a:t>
            </a:r>
          </a:p>
          <a:p>
            <a:endParaRPr lang="fr-FR" altLang="x-none" sz="1800" dirty="0">
              <a:solidFill>
                <a:schemeClr val="accent2"/>
              </a:solidFill>
              <a:latin typeface="Arial" charset="0"/>
            </a:endParaRP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substantifs	17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adjectifs    	23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(avec les participes épithètes)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verbes		9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pronoms		8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adverbes	4</a:t>
            </a: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interjection	1</a:t>
            </a:r>
          </a:p>
          <a:p>
            <a:endParaRPr lang="fr-FR" altLang="x-none" sz="1800" dirty="0">
              <a:solidFill>
                <a:schemeClr val="accent2"/>
              </a:solidFill>
              <a:latin typeface="Arial" charset="0"/>
            </a:endParaRPr>
          </a:p>
          <a:p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prépositions	2</a:t>
            </a:r>
          </a:p>
          <a:p>
            <a:r>
              <a:rPr lang="fr-FR" altLang="x-none" sz="1800" dirty="0" err="1">
                <a:solidFill>
                  <a:schemeClr val="accent2"/>
                </a:solidFill>
                <a:latin typeface="Arial" charset="0"/>
              </a:rPr>
              <a:t>conj</a:t>
            </a:r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. </a:t>
            </a:r>
            <a:r>
              <a:rPr lang="fr-FR" altLang="x-none" sz="1800" dirty="0" err="1">
                <a:solidFill>
                  <a:schemeClr val="accent2"/>
                </a:solidFill>
                <a:latin typeface="Arial" charset="0"/>
              </a:rPr>
              <a:t>coord</a:t>
            </a:r>
            <a:r>
              <a:rPr lang="fr-FR" altLang="x-none" sz="1800" dirty="0">
                <a:solidFill>
                  <a:schemeClr val="accent2"/>
                </a:solidFill>
                <a:latin typeface="Arial" charset="0"/>
              </a:rPr>
              <a:t>.	2</a:t>
            </a:r>
            <a:endParaRPr lang="fr-FR" altLang="x-none" dirty="0">
              <a:latin typeface="Arial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800600" y="3733800"/>
            <a:ext cx="4114800" cy="641350"/>
          </a:xfrm>
          <a:prstGeom prst="rect">
            <a:avLst/>
          </a:prstGeom>
          <a:solidFill>
            <a:srgbClr val="CE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+ 	mots lexicaux (62)</a:t>
            </a:r>
          </a:p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—	mots outils (4)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4800600" y="4421188"/>
            <a:ext cx="4114800" cy="9159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formes verbales porteuses de sens,</a:t>
            </a:r>
          </a:p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mais moins nombreuses que les adj. et les subst.</a:t>
            </a:r>
          </a:p>
        </p:txBody>
      </p:sp>
      <p:sp>
        <p:nvSpPr>
          <p:cNvPr id="22536" name="Line 20"/>
          <p:cNvSpPr>
            <a:spLocks noChangeShapeType="1"/>
          </p:cNvSpPr>
          <p:nvPr/>
        </p:nvSpPr>
        <p:spPr bwMode="auto">
          <a:xfrm>
            <a:off x="4800600" y="2971800"/>
            <a:ext cx="3352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4800600" y="1143000"/>
            <a:ext cx="4235896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dirty="0">
                <a:solidFill>
                  <a:srgbClr val="4714FF"/>
                </a:solidFill>
                <a:latin typeface="Arial" charset="0"/>
              </a:rPr>
              <a:t>adjectifs    	23 (± 1/3 du poème) </a:t>
            </a:r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4800600" y="5380038"/>
            <a:ext cx="4094163" cy="9159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vision plus picturale que cinétique :</a:t>
            </a:r>
          </a:p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+ expression d’états d’âme</a:t>
            </a:r>
          </a:p>
          <a:p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— narration d’une anecdote réelle</a:t>
            </a:r>
          </a:p>
        </p:txBody>
      </p:sp>
      <p:sp>
        <p:nvSpPr>
          <p:cNvPr id="4508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130300" y="436563"/>
            <a:ext cx="2201863" cy="30797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3"/>
              </a:rPr>
              <a:t>Le vocabulaire</a:t>
            </a:r>
            <a:endParaRPr lang="fr-FR" altLang="x-non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5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5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5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45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5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5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5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45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45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45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5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5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45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45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45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45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45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45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450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450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45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5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4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 autoUpdateAnimBg="0"/>
      <p:bldP spid="45073" grpId="0" build="p" autoUpdateAnimBg="0"/>
      <p:bldP spid="45074" grpId="0" build="p" autoUpdateAnimBg="0"/>
      <p:bldP spid="45075" grpId="0" build="p" autoUpdateAnimBg="0"/>
      <p:bldP spid="45078" grpId="0" animBg="1" autoUpdateAnimBg="0"/>
      <p:bldP spid="4507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114800" y="915988"/>
            <a:ext cx="4757738" cy="228282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         multa gracilis te puer in rosa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grato, Pyrrha, sub antro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      flauam religas comam,</a:t>
            </a:r>
          </a:p>
          <a:p>
            <a:endParaRPr lang="fr-FR" altLang="x-none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simplex munditiis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393700" y="90488"/>
            <a:ext cx="3733800" cy="747712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endParaRPr lang="fr-FR" altLang="x-none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387350" y="3276600"/>
            <a:ext cx="875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1428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rgbClr val="643DFF"/>
                </a:solidFill>
                <a:latin typeface="Arial" charset="0"/>
              </a:rPr>
              <a:t>symétrie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 : deux interr. ; 4 vers = 4 instantanés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467600" y="16367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?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6553200" y="2743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?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4114800" y="9144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Quis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4133850" y="2022475"/>
            <a:ext cx="65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cui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5516563" y="3276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&gt;&lt;   </a:t>
            </a:r>
            <a:r>
              <a:rPr lang="fr-FR" altLang="x-none" sz="1800">
                <a:solidFill>
                  <a:srgbClr val="643DFF"/>
                </a:solidFill>
                <a:latin typeface="Arial" charset="0"/>
              </a:rPr>
              <a:t>dissymétrie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6102" name="AutoShape 22"/>
          <p:cNvSpPr>
            <a:spLocks/>
          </p:cNvSpPr>
          <p:nvPr/>
        </p:nvSpPr>
        <p:spPr bwMode="auto">
          <a:xfrm>
            <a:off x="2133600" y="1089025"/>
            <a:ext cx="228600" cy="914400"/>
          </a:xfrm>
          <a:prstGeom prst="leftBracket">
            <a:avLst>
              <a:gd name="adj" fmla="val 33333"/>
            </a:avLst>
          </a:prstGeom>
          <a:noFill/>
          <a:ln w="28575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03" name="AutoShape 23"/>
          <p:cNvSpPr>
            <a:spLocks/>
          </p:cNvSpPr>
          <p:nvPr/>
        </p:nvSpPr>
        <p:spPr bwMode="auto">
          <a:xfrm>
            <a:off x="2133600" y="2133600"/>
            <a:ext cx="228600" cy="990600"/>
          </a:xfrm>
          <a:prstGeom prst="leftBracket">
            <a:avLst>
              <a:gd name="adj" fmla="val 36111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1219200" y="137160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3 vers</a:t>
            </a: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1219200" y="243840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 vers</a:t>
            </a:r>
          </a:p>
        </p:txBody>
      </p:sp>
      <p:sp>
        <p:nvSpPr>
          <p:cNvPr id="46108" name="Line 28"/>
          <p:cNvSpPr>
            <a:spLocks noChangeShapeType="1"/>
          </p:cNvSpPr>
          <p:nvPr/>
        </p:nvSpPr>
        <p:spPr bwMode="auto">
          <a:xfrm>
            <a:off x="4267200" y="2438400"/>
            <a:ext cx="381000" cy="0"/>
          </a:xfrm>
          <a:prstGeom prst="line">
            <a:avLst/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381000" y="36576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vocabulaire : </a:t>
            </a:r>
          </a:p>
        </p:txBody>
      </p: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2133600" y="3657600"/>
            <a:ext cx="638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1934"/>
                </a:solidFill>
                <a:latin typeface="Arial" charset="0"/>
              </a:rPr>
              <a:t>6 substantifs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1800">
                <a:solidFill>
                  <a:srgbClr val="FF1934"/>
                </a:solidFill>
                <a:latin typeface="Arial" charset="0"/>
              </a:rPr>
              <a:t>6 adjectifs,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2 verbes, 3 pronoms, 2 prépositions</a:t>
            </a:r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>
            <a:off x="4249738" y="1312863"/>
            <a:ext cx="579437" cy="0"/>
          </a:xfrm>
          <a:prstGeom prst="line">
            <a:avLst/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381000" y="44196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vocabulaire concret : </a:t>
            </a:r>
          </a:p>
        </p:txBody>
      </p:sp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2852738" y="4419600"/>
            <a:ext cx="2957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4 substantifs en fin de vers</a:t>
            </a:r>
          </a:p>
        </p:txBody>
      </p:sp>
      <p:sp>
        <p:nvSpPr>
          <p:cNvPr id="46116" name="AutoShape 36"/>
          <p:cNvSpPr>
            <a:spLocks noChangeArrowheads="1"/>
          </p:cNvSpPr>
          <p:nvPr/>
        </p:nvSpPr>
        <p:spPr bwMode="auto">
          <a:xfrm>
            <a:off x="8153400" y="968375"/>
            <a:ext cx="685800" cy="3492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17" name="AutoShape 37"/>
          <p:cNvSpPr>
            <a:spLocks noChangeArrowheads="1"/>
          </p:cNvSpPr>
          <p:nvPr/>
        </p:nvSpPr>
        <p:spPr bwMode="auto">
          <a:xfrm>
            <a:off x="7239000" y="1371600"/>
            <a:ext cx="1219200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18" name="AutoShape 38"/>
          <p:cNvSpPr>
            <a:spLocks noChangeArrowheads="1"/>
          </p:cNvSpPr>
          <p:nvPr/>
        </p:nvSpPr>
        <p:spPr bwMode="auto">
          <a:xfrm>
            <a:off x="6651625" y="1752600"/>
            <a:ext cx="798513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19" name="AutoShape 39"/>
          <p:cNvSpPr>
            <a:spLocks noChangeArrowheads="1"/>
          </p:cNvSpPr>
          <p:nvPr/>
        </p:nvSpPr>
        <p:spPr bwMode="auto">
          <a:xfrm>
            <a:off x="6691313" y="2103438"/>
            <a:ext cx="1116012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4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5711825" y="4419600"/>
            <a:ext cx="160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/ deux verbes</a:t>
            </a:r>
          </a:p>
        </p:txBody>
      </p:sp>
      <p:sp>
        <p:nvSpPr>
          <p:cNvPr id="46121" name="AutoShape 41"/>
          <p:cNvSpPr>
            <a:spLocks noChangeArrowheads="1"/>
          </p:cNvSpPr>
          <p:nvPr/>
        </p:nvSpPr>
        <p:spPr bwMode="auto">
          <a:xfrm>
            <a:off x="6457950" y="1371600"/>
            <a:ext cx="746125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22" name="AutoShape 42"/>
          <p:cNvSpPr>
            <a:spLocks noChangeArrowheads="1"/>
          </p:cNvSpPr>
          <p:nvPr/>
        </p:nvSpPr>
        <p:spPr bwMode="auto">
          <a:xfrm>
            <a:off x="5719763" y="2098675"/>
            <a:ext cx="914400" cy="322263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46123" name="Text Box 43"/>
          <p:cNvSpPr txBox="1">
            <a:spLocks noChangeArrowheads="1"/>
          </p:cNvSpPr>
          <p:nvPr/>
        </p:nvSpPr>
        <p:spPr bwMode="auto">
          <a:xfrm>
            <a:off x="381000" y="48006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3E8F32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mais adjectifs plus suggestifs que réellement descriptifs</a:t>
            </a:r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>
            <a:off x="5334000" y="1295400"/>
            <a:ext cx="381000" cy="35814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 flipH="1">
            <a:off x="5715000" y="1295400"/>
            <a:ext cx="533400" cy="35052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26" name="Line 46"/>
          <p:cNvSpPr>
            <a:spLocks noChangeShapeType="1"/>
          </p:cNvSpPr>
          <p:nvPr/>
        </p:nvSpPr>
        <p:spPr bwMode="auto">
          <a:xfrm>
            <a:off x="4648200" y="1676400"/>
            <a:ext cx="1066800" cy="32004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 flipH="1">
            <a:off x="5715000" y="1676400"/>
            <a:ext cx="152400" cy="31242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28" name="Line 48"/>
          <p:cNvSpPr>
            <a:spLocks noChangeShapeType="1"/>
          </p:cNvSpPr>
          <p:nvPr/>
        </p:nvSpPr>
        <p:spPr bwMode="auto">
          <a:xfrm>
            <a:off x="4495800" y="2057400"/>
            <a:ext cx="1219200" cy="28194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29" name="Line 49"/>
          <p:cNvSpPr>
            <a:spLocks noChangeShapeType="1"/>
          </p:cNvSpPr>
          <p:nvPr/>
        </p:nvSpPr>
        <p:spPr bwMode="auto">
          <a:xfrm>
            <a:off x="5257800" y="2438400"/>
            <a:ext cx="457200" cy="24384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30" name="Text Box 50"/>
          <p:cNvSpPr txBox="1">
            <a:spLocks noChangeArrowheads="1"/>
          </p:cNvSpPr>
          <p:nvPr/>
        </p:nvSpPr>
        <p:spPr bwMode="auto">
          <a:xfrm>
            <a:off x="381000" y="51816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chemeClr val="tx2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atmosphère de fragilité (adj. et subst.)</a:t>
            </a:r>
          </a:p>
        </p:txBody>
      </p:sp>
      <p:sp>
        <p:nvSpPr>
          <p:cNvPr id="46131" name="Line 51"/>
          <p:cNvSpPr>
            <a:spLocks noChangeShapeType="1"/>
          </p:cNvSpPr>
          <p:nvPr/>
        </p:nvSpPr>
        <p:spPr bwMode="auto">
          <a:xfrm flipH="1">
            <a:off x="3962400" y="1371600"/>
            <a:ext cx="4524375" cy="3886200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32" name="Line 52"/>
          <p:cNvSpPr>
            <a:spLocks noChangeShapeType="1"/>
          </p:cNvSpPr>
          <p:nvPr/>
        </p:nvSpPr>
        <p:spPr bwMode="auto">
          <a:xfrm flipH="1">
            <a:off x="3962400" y="1676400"/>
            <a:ext cx="3657600" cy="3581400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33" name="Line 53"/>
          <p:cNvSpPr>
            <a:spLocks noChangeShapeType="1"/>
          </p:cNvSpPr>
          <p:nvPr/>
        </p:nvSpPr>
        <p:spPr bwMode="auto">
          <a:xfrm flipH="1">
            <a:off x="3962400" y="2057400"/>
            <a:ext cx="2895600" cy="3200400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34" name="Line 54"/>
          <p:cNvSpPr>
            <a:spLocks noChangeShapeType="1"/>
          </p:cNvSpPr>
          <p:nvPr/>
        </p:nvSpPr>
        <p:spPr bwMode="auto">
          <a:xfrm flipH="1">
            <a:off x="3962400" y="2438400"/>
            <a:ext cx="3505200" cy="2819400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135" name="Text Box 55"/>
          <p:cNvSpPr txBox="1">
            <a:spLocks noChangeArrowheads="1"/>
          </p:cNvSpPr>
          <p:nvPr/>
        </p:nvSpPr>
        <p:spPr bwMode="auto">
          <a:xfrm>
            <a:off x="4594225" y="5181600"/>
            <a:ext cx="3138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: — objectivité ; + subjectivité</a:t>
            </a:r>
          </a:p>
        </p:txBody>
      </p:sp>
      <p:sp>
        <p:nvSpPr>
          <p:cNvPr id="46136" name="Text Box 56"/>
          <p:cNvSpPr txBox="1">
            <a:spLocks noChangeArrowheads="1"/>
          </p:cNvSpPr>
          <p:nvPr/>
        </p:nvSpPr>
        <p:spPr bwMode="auto">
          <a:xfrm>
            <a:off x="381000" y="5791200"/>
            <a:ext cx="87630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30E7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 i="1">
                <a:solidFill>
                  <a:srgbClr val="3E8F32"/>
                </a:solidFill>
                <a:latin typeface="Arial" charset="0"/>
              </a:rPr>
              <a:t>simplex munditiis :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rejet oxymorique qui résume toute la scène, le personnage de Pyrrha, la forme d’amour qu’elle représente et la structure du poème construit sur l’antagonisme des contraires</a:t>
            </a:r>
          </a:p>
        </p:txBody>
      </p:sp>
      <p:sp>
        <p:nvSpPr>
          <p:cNvPr id="23593" name="Text Box 60"/>
          <p:cNvSpPr txBox="1">
            <a:spLocks noChangeArrowheads="1"/>
          </p:cNvSpPr>
          <p:nvPr/>
        </p:nvSpPr>
        <p:spPr bwMode="auto">
          <a:xfrm>
            <a:off x="6856413" y="2286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46144" name="Text Box 64"/>
          <p:cNvSpPr txBox="1">
            <a:spLocks noChangeArrowheads="1"/>
          </p:cNvSpPr>
          <p:nvPr/>
        </p:nvSpPr>
        <p:spPr bwMode="auto">
          <a:xfrm>
            <a:off x="3487738" y="966788"/>
            <a:ext cx="4079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Char char="§"/>
            </a:pPr>
            <a:r>
              <a:rPr lang="fr-FR" altLang="x-none">
                <a:latin typeface="Arial" charset="0"/>
              </a:rPr>
              <a:t> </a:t>
            </a:r>
          </a:p>
          <a:p>
            <a:pPr>
              <a:buClr>
                <a:srgbClr val="643DFF"/>
              </a:buClr>
              <a:buFont typeface="Wingdings" charset="2"/>
              <a:buChar char="§"/>
            </a:pPr>
            <a:r>
              <a:rPr lang="fr-FR" altLang="x-none">
                <a:latin typeface="Arial" charset="0"/>
              </a:rPr>
              <a:t> </a:t>
            </a:r>
          </a:p>
          <a:p>
            <a:pPr>
              <a:buClr>
                <a:srgbClr val="643DFF"/>
              </a:buClr>
              <a:buFont typeface="Wingdings" charset="2"/>
              <a:buChar char="§"/>
            </a:pPr>
            <a:r>
              <a:rPr lang="fr-FR" altLang="x-none">
                <a:latin typeface="Arial" charset="0"/>
              </a:rPr>
              <a:t> </a:t>
            </a:r>
          </a:p>
          <a:p>
            <a:pPr>
              <a:buClr>
                <a:srgbClr val="643DFF"/>
              </a:buClr>
              <a:buFont typeface="Wingdings" charset="2"/>
              <a:buChar char="§"/>
            </a:pPr>
            <a:r>
              <a:rPr lang="fr-FR" altLang="x-none">
                <a:latin typeface="Arial" charset="0"/>
              </a:rPr>
              <a:t> 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6146" name="Text Box 66"/>
          <p:cNvSpPr txBox="1">
            <a:spLocks noChangeArrowheads="1"/>
          </p:cNvSpPr>
          <p:nvPr/>
        </p:nvSpPr>
        <p:spPr bwMode="auto">
          <a:xfrm>
            <a:off x="381000" y="40386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3E8F32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l’épithète précède le nom dans le vers (sauf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perfusus)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et en est séparée</a:t>
            </a:r>
          </a:p>
        </p:txBody>
      </p:sp>
      <p:sp>
        <p:nvSpPr>
          <p:cNvPr id="46150" name="Rectangle 70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265113"/>
            <a:ext cx="2530475" cy="36512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Première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3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4" dur="5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8" dur="5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8" dur="500"/>
                                        <p:tgtEl>
                                          <p:spTgt spid="4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4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500"/>
                                        <p:tgtEl>
                                          <p:spTgt spid="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5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4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 autoUpdateAnimBg="0"/>
      <p:bldP spid="46094" grpId="0" build="p" autoUpdateAnimBg="0"/>
      <p:bldP spid="46096" grpId="0" autoUpdateAnimBg="0"/>
      <p:bldP spid="46097" grpId="0" autoUpdateAnimBg="0"/>
      <p:bldP spid="46099" grpId="0" autoUpdateAnimBg="0"/>
      <p:bldP spid="46100" grpId="0" autoUpdateAnimBg="0"/>
      <p:bldP spid="46101" grpId="0" build="p" autoUpdateAnimBg="0"/>
      <p:bldP spid="46102" grpId="0" animBg="1"/>
      <p:bldP spid="46103" grpId="0" animBg="1"/>
      <p:bldP spid="46104" grpId="0" autoUpdateAnimBg="0"/>
      <p:bldP spid="46105" grpId="0" autoUpdateAnimBg="0"/>
      <p:bldP spid="46108" grpId="0" animBg="1"/>
      <p:bldP spid="46110" grpId="0" autoUpdateAnimBg="0"/>
      <p:bldP spid="46111" grpId="0" autoUpdateAnimBg="0"/>
      <p:bldP spid="46113" grpId="0" animBg="1"/>
      <p:bldP spid="46114" grpId="0" autoUpdateAnimBg="0"/>
      <p:bldP spid="46115" grpId="0" autoUpdateAnimBg="0"/>
      <p:bldP spid="46116" grpId="0" animBg="1"/>
      <p:bldP spid="46117" grpId="0" animBg="1"/>
      <p:bldP spid="46118" grpId="0" animBg="1"/>
      <p:bldP spid="46119" grpId="0" animBg="1"/>
      <p:bldP spid="46120" grpId="0" autoUpdateAnimBg="0"/>
      <p:bldP spid="46121" grpId="0" animBg="1"/>
      <p:bldP spid="46122" grpId="0" animBg="1"/>
      <p:bldP spid="46123" grpId="0" autoUpdateAnimBg="0"/>
      <p:bldP spid="46124" grpId="0" animBg="1"/>
      <p:bldP spid="46125" grpId="0" animBg="1"/>
      <p:bldP spid="46126" grpId="0" animBg="1"/>
      <p:bldP spid="46127" grpId="0" animBg="1"/>
      <p:bldP spid="46128" grpId="0" animBg="1"/>
      <p:bldP spid="46129" grpId="0" animBg="1"/>
      <p:bldP spid="46130" grpId="0" autoUpdateAnimBg="0"/>
      <p:bldP spid="46131" grpId="0" animBg="1"/>
      <p:bldP spid="46132" grpId="0" animBg="1"/>
      <p:bldP spid="46133" grpId="0" animBg="1"/>
      <p:bldP spid="46134" grpId="0" animBg="1"/>
      <p:bldP spid="46135" grpId="0" autoUpdateAnimBg="0"/>
      <p:bldP spid="46136" grpId="0" animBg="1" autoUpdateAnimBg="0"/>
      <p:bldP spid="46144" grpId="0" autoUpdateAnimBg="0"/>
      <p:bldP spid="461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8A"/>
            </a:gs>
            <a:gs pos="100000">
              <a:schemeClr val="fol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3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5" name="Text Box 95"/>
          <p:cNvSpPr txBox="1">
            <a:spLocks noChangeArrowheads="1"/>
          </p:cNvSpPr>
          <p:nvPr/>
        </p:nvSpPr>
        <p:spPr bwMode="auto">
          <a:xfrm>
            <a:off x="1600200" y="1752600"/>
            <a:ext cx="62150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FR" altLang="x-none" sz="3200" dirty="0" err="1" smtClean="0">
                <a:solidFill>
                  <a:srgbClr val="643DFF"/>
                </a:solidFill>
                <a:latin typeface="Arial" charset="0"/>
              </a:rPr>
              <a:t>Quis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multa</a:t>
            </a:r>
            <a:r>
              <a:rPr lang="fr-FR" altLang="x-none" sz="3200" dirty="0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 gracilis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te puer in </a:t>
            </a:r>
            <a:r>
              <a:rPr lang="fr-FR" altLang="x-none" sz="3200" dirty="0" smtClean="0">
                <a:solidFill>
                  <a:srgbClr val="3E8F32"/>
                </a:solidFill>
                <a:latin typeface="Arial" charset="0"/>
              </a:rPr>
              <a:t>rosa</a:t>
            </a:r>
            <a:endParaRPr lang="fr-FR" altLang="x-none" sz="32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3200" dirty="0" err="1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perfusus</a:t>
            </a:r>
            <a:r>
              <a:rPr lang="fr-FR" altLang="x-none" sz="3200" dirty="0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liquidis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chemeClr val="bg1"/>
                </a:solidFill>
                <a:latin typeface="Arial" charset="0"/>
              </a:rPr>
              <a:t>urget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3E8F32"/>
                </a:solidFill>
                <a:latin typeface="Arial" charset="0"/>
              </a:rPr>
              <a:t>odoribus</a:t>
            </a:r>
            <a:endParaRPr lang="fr-FR" altLang="x-none" sz="3200" dirty="0" smtClean="0">
              <a:solidFill>
                <a:srgbClr val="3E8F3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3200" dirty="0" err="1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grato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, Pyrrha, </a:t>
            </a:r>
            <a:r>
              <a:rPr lang="fr-FR" altLang="x-none" sz="3200" dirty="0" err="1" smtClean="0">
                <a:solidFill>
                  <a:schemeClr val="bg2"/>
                </a:solidFill>
                <a:latin typeface="Arial" charset="0"/>
              </a:rPr>
              <a:t>sub</a:t>
            </a:r>
            <a:r>
              <a:rPr lang="fr-FR" altLang="x-none" sz="3200" dirty="0" smtClean="0">
                <a:solidFill>
                  <a:srgbClr val="3E8F3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3E8F32"/>
                </a:solidFill>
                <a:latin typeface="Arial" charset="0"/>
              </a:rPr>
              <a:t>antro</a:t>
            </a:r>
            <a:r>
              <a:rPr lang="fr-FR" altLang="x-none" sz="3200" dirty="0" smtClean="0">
                <a:solidFill>
                  <a:srgbClr val="3E8F32"/>
                </a:solidFill>
                <a:latin typeface="Arial" charset="0"/>
              </a:rPr>
              <a:t> </a:t>
            </a:r>
            <a:r>
              <a:rPr lang="fr-FR" altLang="x-none" sz="3200" dirty="0" smtClean="0">
                <a:solidFill>
                  <a:srgbClr val="643DFF"/>
                </a:solidFill>
                <a:latin typeface="Arial" charset="0"/>
              </a:rPr>
              <a:t>?</a:t>
            </a:r>
            <a:endParaRPr lang="fr-FR" altLang="x-none" sz="32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3200" dirty="0" err="1" smtClean="0">
                <a:solidFill>
                  <a:srgbClr val="643DFF"/>
                </a:solidFill>
                <a:latin typeface="Arial" charset="0"/>
              </a:rPr>
              <a:t>cui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FFF88A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AB1"/>
                    </a:outerShdw>
                  </a:cont>
                  <a:cont type="tree" name="">
                    <a:effect ref="fillLine"/>
                    <a:outerShdw dist="38100" dir="2700000" algn="tl">
                      <a:srgbClr val="989452"/>
                    </a:outerShdw>
                  </a:cont>
                  <a:effect ref="fillLine"/>
                </a:effectDag>
                <a:latin typeface="Arial" charset="0"/>
              </a:rPr>
              <a:t>flauam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chemeClr val="bg1"/>
                </a:solidFill>
                <a:latin typeface="Arial" charset="0"/>
              </a:rPr>
              <a:t>religas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err="1" smtClean="0">
                <a:solidFill>
                  <a:srgbClr val="3E8F32"/>
                </a:solidFill>
                <a:latin typeface="Arial" charset="0"/>
              </a:rPr>
              <a:t>comam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>
              <a:defRPr/>
            </a:pPr>
            <a:endParaRPr lang="fr-FR" altLang="x-none" sz="32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simplex </a:t>
            </a:r>
            <a:r>
              <a:rPr lang="fr-FR" altLang="x-none" sz="3200" dirty="0" err="1" smtClean="0">
                <a:solidFill>
                  <a:schemeClr val="bg2"/>
                </a:solidFill>
                <a:latin typeface="Arial" charset="0"/>
              </a:rPr>
              <a:t>munditiis</a:t>
            </a:r>
            <a:r>
              <a:rPr lang="fr-FR" altLang="x-none" sz="32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3200" dirty="0" smtClean="0">
                <a:solidFill>
                  <a:srgbClr val="643DFF"/>
                </a:solidFill>
                <a:latin typeface="Arial" charset="0"/>
              </a:rPr>
              <a:t>?</a:t>
            </a:r>
            <a:endParaRPr lang="fr-FR" altLang="x-none" sz="1800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4584" name="Text Box 96"/>
          <p:cNvSpPr txBox="1">
            <a:spLocks noChangeArrowheads="1"/>
          </p:cNvSpPr>
          <p:nvPr/>
        </p:nvSpPr>
        <p:spPr bwMode="auto">
          <a:xfrm>
            <a:off x="6056313" y="6183313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latin typeface="Arial" charset="0"/>
                <a:hlinkClick r:id="rId5"/>
              </a:rPr>
              <a:t>Horace</a:t>
            </a:r>
            <a:r>
              <a:rPr kumimoji="0" lang="fr-FR" altLang="x-none" sz="1400" i="1">
                <a:latin typeface="Arial" charset="0"/>
                <a:hlinkClick r:id="rId5"/>
              </a:rPr>
              <a:t>, Carmina,</a:t>
            </a:r>
            <a:r>
              <a:rPr kumimoji="0" lang="fr-FR" altLang="x-none" sz="1400">
                <a:latin typeface="Arial" charset="0"/>
                <a:hlinkClick r:id="rId5"/>
              </a:rPr>
              <a:t> I, 5</a:t>
            </a:r>
            <a:endParaRPr kumimoji="0" lang="fr-FR" altLang="x-none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Estam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268046"/>
            <a:ext cx="587620" cy="587620"/>
          </a:xfrm>
          <a:prstGeom prst="rect">
            <a:avLst/>
          </a:prstGeom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5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9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505200" y="990600"/>
            <a:ext cx="5489575" cy="15525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simplex munditiis ?                      fidem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mutatosque deos flebit et  aspera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emirabitur  insolens,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381000" y="90488"/>
            <a:ext cx="3733800" cy="747712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0" y="2819400"/>
            <a:ext cx="8375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1428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trois points communs avec la première strophe :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219200" y="32004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1. fonction « expressive »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1219200" y="35052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None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2. proportion lexicale : </a:t>
            </a:r>
            <a:r>
              <a:rPr lang="fr-FR" altLang="x-none" sz="1800">
                <a:latin typeface="Arial" charset="0"/>
              </a:rPr>
              <a:t>5 substantifs, 5 adjectifs,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2 verbes, 2 conj. 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381000" y="4267200"/>
            <a:ext cx="83820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33FF36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elle s’oppose à la première strophe : </a:t>
            </a:r>
          </a:p>
        </p:txBody>
      </p:sp>
      <p:sp>
        <p:nvSpPr>
          <p:cNvPr id="25608" name="Text Box 41"/>
          <p:cNvSpPr txBox="1">
            <a:spLocks noChangeArrowheads="1"/>
          </p:cNvSpPr>
          <p:nvPr/>
        </p:nvSpPr>
        <p:spPr bwMode="auto">
          <a:xfrm>
            <a:off x="6856413" y="2286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52266" name="Text Box 42"/>
          <p:cNvSpPr txBox="1">
            <a:spLocks noChangeArrowheads="1"/>
          </p:cNvSpPr>
          <p:nvPr/>
        </p:nvSpPr>
        <p:spPr bwMode="auto">
          <a:xfrm>
            <a:off x="109538" y="1238250"/>
            <a:ext cx="31988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cui flauam religas comam,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6096000" y="990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heu quotiens</a:t>
            </a:r>
            <a:endParaRPr lang="fr-FR" altLang="x-none" sz="18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52269" name="Text Box 45"/>
          <p:cNvSpPr txBox="1">
            <a:spLocks noChangeArrowheads="1"/>
          </p:cNvSpPr>
          <p:nvPr/>
        </p:nvSpPr>
        <p:spPr bwMode="auto">
          <a:xfrm>
            <a:off x="1219200" y="38100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3. les adjectifs créent l’atmosphère de la strophe : sombre, changeante</a:t>
            </a:r>
          </a:p>
        </p:txBody>
      </p:sp>
      <p:sp>
        <p:nvSpPr>
          <p:cNvPr id="52270" name="AutoShape 46"/>
          <p:cNvSpPr>
            <a:spLocks noChangeArrowheads="1"/>
          </p:cNvSpPr>
          <p:nvPr/>
        </p:nvSpPr>
        <p:spPr bwMode="auto">
          <a:xfrm>
            <a:off x="3546475" y="1389063"/>
            <a:ext cx="1635125" cy="3714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2271" name="AutoShape 47"/>
          <p:cNvSpPr>
            <a:spLocks noChangeArrowheads="1"/>
          </p:cNvSpPr>
          <p:nvPr/>
        </p:nvSpPr>
        <p:spPr bwMode="auto">
          <a:xfrm>
            <a:off x="7105650" y="1422400"/>
            <a:ext cx="1058863" cy="3698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2272" name="AutoShape 48"/>
          <p:cNvSpPr>
            <a:spLocks noChangeArrowheads="1"/>
          </p:cNvSpPr>
          <p:nvPr/>
        </p:nvSpPr>
        <p:spPr bwMode="auto">
          <a:xfrm>
            <a:off x="3556000" y="1792288"/>
            <a:ext cx="822325" cy="35401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2273" name="AutoShape 49"/>
          <p:cNvSpPr>
            <a:spLocks noChangeArrowheads="1"/>
          </p:cNvSpPr>
          <p:nvPr/>
        </p:nvSpPr>
        <p:spPr bwMode="auto">
          <a:xfrm>
            <a:off x="5083175" y="2168525"/>
            <a:ext cx="1185863" cy="3175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2275" name="Text Box 51"/>
          <p:cNvSpPr txBox="1">
            <a:spLocks noChangeArrowheads="1"/>
          </p:cNvSpPr>
          <p:nvPr/>
        </p:nvSpPr>
        <p:spPr bwMode="auto">
          <a:xfrm>
            <a:off x="1219200" y="4648200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1. vocabulaire abstrait de la vie affective et morale</a:t>
            </a:r>
          </a:p>
        </p:txBody>
      </p:sp>
      <p:sp>
        <p:nvSpPr>
          <p:cNvPr id="52276" name="Line 52"/>
          <p:cNvSpPr>
            <a:spLocks noChangeShapeType="1"/>
          </p:cNvSpPr>
          <p:nvPr/>
        </p:nvSpPr>
        <p:spPr bwMode="auto">
          <a:xfrm flipV="1">
            <a:off x="3352800" y="1371600"/>
            <a:ext cx="2971800" cy="32766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77" name="Line 53"/>
          <p:cNvSpPr>
            <a:spLocks noChangeShapeType="1"/>
          </p:cNvSpPr>
          <p:nvPr/>
        </p:nvSpPr>
        <p:spPr bwMode="auto">
          <a:xfrm flipH="1">
            <a:off x="3316288" y="1752600"/>
            <a:ext cx="1255712" cy="2928938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78" name="Line 54"/>
          <p:cNvSpPr>
            <a:spLocks noChangeShapeType="1"/>
          </p:cNvSpPr>
          <p:nvPr/>
        </p:nvSpPr>
        <p:spPr bwMode="auto">
          <a:xfrm flipH="1">
            <a:off x="3352800" y="1752600"/>
            <a:ext cx="3124200" cy="28956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79" name="Line 55"/>
          <p:cNvSpPr>
            <a:spLocks noChangeShapeType="1"/>
          </p:cNvSpPr>
          <p:nvPr/>
        </p:nvSpPr>
        <p:spPr bwMode="auto">
          <a:xfrm flipH="1">
            <a:off x="3351213" y="2438400"/>
            <a:ext cx="1144587" cy="22098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80" name="Line 56"/>
          <p:cNvSpPr>
            <a:spLocks noChangeShapeType="1"/>
          </p:cNvSpPr>
          <p:nvPr/>
        </p:nvSpPr>
        <p:spPr bwMode="auto">
          <a:xfrm flipH="1">
            <a:off x="3333750" y="2514600"/>
            <a:ext cx="1828800" cy="21336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81" name="Line 57"/>
          <p:cNvSpPr>
            <a:spLocks noChangeShapeType="1"/>
          </p:cNvSpPr>
          <p:nvPr/>
        </p:nvSpPr>
        <p:spPr bwMode="auto">
          <a:xfrm flipH="1">
            <a:off x="3352800" y="1811338"/>
            <a:ext cx="4210050" cy="2836862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82" name="Line 58"/>
          <p:cNvSpPr>
            <a:spLocks noChangeShapeType="1"/>
          </p:cNvSpPr>
          <p:nvPr/>
        </p:nvSpPr>
        <p:spPr bwMode="auto">
          <a:xfrm flipH="1">
            <a:off x="3314700" y="1425575"/>
            <a:ext cx="5127625" cy="3241675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84" name="Text Box 60"/>
          <p:cNvSpPr txBox="1">
            <a:spLocks noChangeArrowheads="1"/>
          </p:cNvSpPr>
          <p:nvPr/>
        </p:nvSpPr>
        <p:spPr bwMode="auto">
          <a:xfrm>
            <a:off x="1217613" y="4992688"/>
            <a:ext cx="5335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2. atmosphère sombre, incertaine, inquiète</a:t>
            </a:r>
          </a:p>
        </p:txBody>
      </p:sp>
      <p:sp>
        <p:nvSpPr>
          <p:cNvPr id="52285" name="Text Box 61"/>
          <p:cNvSpPr txBox="1">
            <a:spLocks noChangeArrowheads="1"/>
          </p:cNvSpPr>
          <p:nvPr/>
        </p:nvSpPr>
        <p:spPr bwMode="auto">
          <a:xfrm>
            <a:off x="1219200" y="5715000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4. structure unie et resserrée par la pratique systématique de l’enjambement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52297" name="Line 73"/>
          <p:cNvSpPr>
            <a:spLocks noChangeShapeType="1"/>
          </p:cNvSpPr>
          <p:nvPr/>
        </p:nvSpPr>
        <p:spPr bwMode="auto">
          <a:xfrm>
            <a:off x="8853488" y="1160463"/>
            <a:ext cx="0" cy="473075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98" name="Line 74"/>
          <p:cNvSpPr>
            <a:spLocks noChangeShapeType="1"/>
          </p:cNvSpPr>
          <p:nvPr/>
        </p:nvSpPr>
        <p:spPr bwMode="auto">
          <a:xfrm flipH="1" flipV="1">
            <a:off x="8328025" y="1633538"/>
            <a:ext cx="511175" cy="3175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299" name="Line 75"/>
          <p:cNvSpPr>
            <a:spLocks noChangeShapeType="1"/>
          </p:cNvSpPr>
          <p:nvPr/>
        </p:nvSpPr>
        <p:spPr bwMode="auto">
          <a:xfrm>
            <a:off x="8229600" y="1676400"/>
            <a:ext cx="0" cy="346075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301" name="Line 77"/>
          <p:cNvSpPr>
            <a:spLocks noChangeShapeType="1"/>
          </p:cNvSpPr>
          <p:nvPr/>
        </p:nvSpPr>
        <p:spPr bwMode="auto">
          <a:xfrm>
            <a:off x="6951663" y="2068513"/>
            <a:ext cx="0" cy="292100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302" name="Line 78"/>
          <p:cNvSpPr>
            <a:spLocks noChangeShapeType="1"/>
          </p:cNvSpPr>
          <p:nvPr/>
        </p:nvSpPr>
        <p:spPr bwMode="auto">
          <a:xfrm flipH="1">
            <a:off x="6361113" y="2362200"/>
            <a:ext cx="576262" cy="4763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304" name="Line 80"/>
          <p:cNvSpPr>
            <a:spLocks noChangeShapeType="1"/>
          </p:cNvSpPr>
          <p:nvPr/>
        </p:nvSpPr>
        <p:spPr bwMode="auto">
          <a:xfrm flipH="1" flipV="1">
            <a:off x="6629400" y="2019300"/>
            <a:ext cx="1582738" cy="0"/>
          </a:xfrm>
          <a:prstGeom prst="line">
            <a:avLst/>
          </a:prstGeom>
          <a:noFill/>
          <a:ln w="28575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306" name="Text Box 82"/>
          <p:cNvSpPr txBox="1">
            <a:spLocks noChangeArrowheads="1"/>
          </p:cNvSpPr>
          <p:nvPr/>
        </p:nvSpPr>
        <p:spPr bwMode="auto">
          <a:xfrm>
            <a:off x="1219200" y="5348288"/>
            <a:ext cx="533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3. temps futur des verbes</a:t>
            </a:r>
          </a:p>
        </p:txBody>
      </p:sp>
      <p:sp>
        <p:nvSpPr>
          <p:cNvPr id="52309" name="Text Box 85"/>
          <p:cNvSpPr txBox="1">
            <a:spLocks noChangeArrowheads="1"/>
          </p:cNvSpPr>
          <p:nvPr/>
        </p:nvSpPr>
        <p:spPr bwMode="auto">
          <a:xfrm>
            <a:off x="1219200" y="6059488"/>
            <a:ext cx="792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5. absence de la deuxième personne ; uniquement troisième personne</a:t>
            </a:r>
          </a:p>
        </p:txBody>
      </p:sp>
      <p:sp>
        <p:nvSpPr>
          <p:cNvPr id="52310" name="Text Box 86"/>
          <p:cNvSpPr txBox="1">
            <a:spLocks noChangeArrowheads="1"/>
          </p:cNvSpPr>
          <p:nvPr/>
        </p:nvSpPr>
        <p:spPr bwMode="auto">
          <a:xfrm>
            <a:off x="1236663" y="6381750"/>
            <a:ext cx="543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6. pas de structure récurrente dans l’ordre des mots</a:t>
            </a:r>
          </a:p>
        </p:txBody>
      </p:sp>
      <p:sp>
        <p:nvSpPr>
          <p:cNvPr id="52311" name="Rectangle 87"/>
          <p:cNvSpPr>
            <a:spLocks noGrp="1" noChangeArrowheads="1"/>
          </p:cNvSpPr>
          <p:nvPr>
            <p:ph type="title"/>
          </p:nvPr>
        </p:nvSpPr>
        <p:spPr bwMode="auto">
          <a:xfrm>
            <a:off x="947738" y="265113"/>
            <a:ext cx="2584450" cy="398462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Deuxième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312" name="AutoShape 88"/>
          <p:cNvSpPr>
            <a:spLocks noChangeArrowheads="1"/>
          </p:cNvSpPr>
          <p:nvPr/>
        </p:nvSpPr>
        <p:spPr bwMode="auto">
          <a:xfrm>
            <a:off x="5922963" y="1389063"/>
            <a:ext cx="768350" cy="3714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2313" name="AutoShape 89"/>
          <p:cNvSpPr>
            <a:spLocks noChangeArrowheads="1"/>
          </p:cNvSpPr>
          <p:nvPr/>
        </p:nvSpPr>
        <p:spPr bwMode="auto">
          <a:xfrm>
            <a:off x="3549650" y="2179638"/>
            <a:ext cx="1439863" cy="29845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5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8" dur="500"/>
                                        <p:tgtEl>
                                          <p:spTgt spid="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2" dur="500"/>
                                        <p:tgtEl>
                                          <p:spTgt spid="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6" dur="500"/>
                                        <p:tgtEl>
                                          <p:spTgt spid="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0" dur="500"/>
                                        <p:tgtEl>
                                          <p:spTgt spid="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8" dur="500"/>
                                        <p:tgtEl>
                                          <p:spTgt spid="5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5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 autoUpdateAnimBg="0"/>
      <p:bldP spid="52228" grpId="0" build="p" autoUpdateAnimBg="0"/>
      <p:bldP spid="52233" grpId="0" autoUpdateAnimBg="0"/>
      <p:bldP spid="52239" grpId="0" autoUpdateAnimBg="0"/>
      <p:bldP spid="52242" grpId="0" animBg="1" autoUpdateAnimBg="0"/>
      <p:bldP spid="52266" grpId="0" autoUpdateAnimBg="0"/>
      <p:bldP spid="52267" grpId="0" autoUpdateAnimBg="0"/>
      <p:bldP spid="52269" grpId="0" autoUpdateAnimBg="0"/>
      <p:bldP spid="52270" grpId="0" animBg="1"/>
      <p:bldP spid="52271" grpId="0" animBg="1"/>
      <p:bldP spid="52272" grpId="0" animBg="1"/>
      <p:bldP spid="52273" grpId="0" animBg="1"/>
      <p:bldP spid="52275" grpId="0" autoUpdateAnimBg="0"/>
      <p:bldP spid="52276" grpId="0" animBg="1"/>
      <p:bldP spid="52277" grpId="0" animBg="1"/>
      <p:bldP spid="52278" grpId="0" animBg="1"/>
      <p:bldP spid="52279" grpId="0" animBg="1"/>
      <p:bldP spid="52280" grpId="0" animBg="1"/>
      <p:bldP spid="52281" grpId="0" animBg="1"/>
      <p:bldP spid="52282" grpId="0" animBg="1"/>
      <p:bldP spid="52284" grpId="0" autoUpdateAnimBg="0"/>
      <p:bldP spid="52285" grpId="0" autoUpdateAnimBg="0"/>
      <p:bldP spid="52297" grpId="0" animBg="1"/>
      <p:bldP spid="52298" grpId="0" animBg="1"/>
      <p:bldP spid="52299" grpId="0" animBg="1"/>
      <p:bldP spid="52301" grpId="0" animBg="1"/>
      <p:bldP spid="52302" grpId="0" animBg="1"/>
      <p:bldP spid="52304" grpId="0" animBg="1"/>
      <p:bldP spid="52306" grpId="0" autoUpdateAnimBg="0"/>
      <p:bldP spid="52309" grpId="0" autoUpdateAnimBg="0"/>
      <p:bldP spid="52310" grpId="0" autoUpdateAnimBg="0"/>
      <p:bldP spid="52312" grpId="0" animBg="1"/>
      <p:bldP spid="523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544888" y="3657600"/>
            <a:ext cx="5599112" cy="1552575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simplex munditiis ? heu quotiens fidem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mutatosque deos                aspera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nigris                uentis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emirabitur insolens,</a:t>
            </a:r>
          </a:p>
        </p:txBody>
      </p:sp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304800" y="228600"/>
            <a:ext cx="3733800" cy="747713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57200" y="5348288"/>
            <a:ext cx="297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métaphore de l’eau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6704013" y="2286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0" y="1965325"/>
            <a:ext cx="4706938" cy="1552575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                            urget odoribus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grato, Pyr</a:t>
            </a:r>
            <a:r>
              <a:rPr lang="fr-FR" altLang="x-none">
                <a:latin typeface="Arial" charset="0"/>
              </a:rPr>
              <a:t>rha</a:t>
            </a:r>
            <a:r>
              <a:rPr lang="fr-FR" altLang="x-none">
                <a:solidFill>
                  <a:schemeClr val="bg2"/>
                </a:solidFill>
                <a:latin typeface="Arial" charset="0"/>
              </a:rPr>
              <a:t>, sub antro ?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cui flauam religas comam,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285" name="WordArt 37"/>
          <p:cNvSpPr>
            <a:spLocks noChangeArrowheads="1" noChangeShapeType="1" noTextEdit="1"/>
          </p:cNvSpPr>
          <p:nvPr/>
        </p:nvSpPr>
        <p:spPr bwMode="auto">
          <a:xfrm>
            <a:off x="5334000" y="762000"/>
            <a:ext cx="31496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fr-FR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Expression symbolique</a:t>
            </a: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5486400" y="2971800"/>
            <a:ext cx="1985963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images concrètes</a:t>
            </a:r>
          </a:p>
        </p:txBody>
      </p:sp>
      <p:cxnSp>
        <p:nvCxnSpPr>
          <p:cNvPr id="53287" name="AutoShape 39"/>
          <p:cNvCxnSpPr>
            <a:cxnSpLocks noChangeShapeType="1"/>
          </p:cNvCxnSpPr>
          <p:nvPr/>
        </p:nvCxnSpPr>
        <p:spPr bwMode="auto">
          <a:xfrm flipH="1">
            <a:off x="4724400" y="3200400"/>
            <a:ext cx="609600" cy="0"/>
          </a:xfrm>
          <a:prstGeom prst="straightConnector1">
            <a:avLst/>
          </a:prstGeom>
          <a:noFill/>
          <a:ln w="28575">
            <a:solidFill>
              <a:srgbClr val="FF19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1219200" y="4495800"/>
            <a:ext cx="1044575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symbole</a:t>
            </a:r>
          </a:p>
        </p:txBody>
      </p:sp>
      <p:cxnSp>
        <p:nvCxnSpPr>
          <p:cNvPr id="53289" name="AutoShape 41"/>
          <p:cNvCxnSpPr>
            <a:cxnSpLocks noChangeShapeType="1"/>
          </p:cNvCxnSpPr>
          <p:nvPr/>
        </p:nvCxnSpPr>
        <p:spPr bwMode="auto">
          <a:xfrm>
            <a:off x="2362200" y="4724400"/>
            <a:ext cx="762000" cy="1588"/>
          </a:xfrm>
          <a:prstGeom prst="straightConnector1">
            <a:avLst/>
          </a:prstGeom>
          <a:noFill/>
          <a:ln w="28575">
            <a:solidFill>
              <a:srgbClr val="FF19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0" y="2325688"/>
            <a:ext cx="243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perfusus liquidis</a:t>
            </a:r>
          </a:p>
        </p:txBody>
      </p:sp>
      <p:sp>
        <p:nvSpPr>
          <p:cNvPr id="53292" name="Text Box 44"/>
          <p:cNvSpPr txBox="1">
            <a:spLocks noChangeArrowheads="1"/>
          </p:cNvSpPr>
          <p:nvPr/>
        </p:nvSpPr>
        <p:spPr bwMode="auto">
          <a:xfrm>
            <a:off x="4341813" y="4387850"/>
            <a:ext cx="1303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aequo</a:t>
            </a:r>
            <a:r>
              <a:rPr lang="fr-FR" altLang="x-none">
                <a:latin typeface="Arial" charset="0"/>
              </a:rPr>
              <a:t>ra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293" name="Text Box 45"/>
          <p:cNvSpPr txBox="1">
            <a:spLocks noChangeArrowheads="1"/>
          </p:cNvSpPr>
          <p:nvPr/>
        </p:nvSpPr>
        <p:spPr bwMode="auto">
          <a:xfrm>
            <a:off x="5984875" y="4027488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flebit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295" name="Text Box 47"/>
          <p:cNvSpPr txBox="1">
            <a:spLocks noChangeArrowheads="1"/>
          </p:cNvSpPr>
          <p:nvPr/>
        </p:nvSpPr>
        <p:spPr bwMode="auto">
          <a:xfrm>
            <a:off x="457200" y="5715000"/>
            <a:ext cx="575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F126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réseau d’équivalences dans les vers phérécratiens : </a:t>
            </a:r>
          </a:p>
        </p:txBody>
      </p:sp>
      <p:sp>
        <p:nvSpPr>
          <p:cNvPr id="53296" name="Text Box 48"/>
          <p:cNvSpPr txBox="1">
            <a:spLocks noChangeArrowheads="1"/>
          </p:cNvSpPr>
          <p:nvPr/>
        </p:nvSpPr>
        <p:spPr bwMode="auto">
          <a:xfrm>
            <a:off x="685800" y="6078538"/>
            <a:ext cx="3249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Times" charset="0"/>
              <a:buChar char="•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chemeClr val="bg1"/>
                </a:solidFill>
                <a:latin typeface="Arial" charset="0"/>
              </a:rPr>
              <a:t>la fille &gt;&lt; la mer (feu &gt;&lt; eau)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298" name="Line 50"/>
          <p:cNvSpPr>
            <a:spLocks noChangeShapeType="1"/>
          </p:cNvSpPr>
          <p:nvPr/>
        </p:nvSpPr>
        <p:spPr bwMode="auto">
          <a:xfrm>
            <a:off x="1760538" y="3157538"/>
            <a:ext cx="3387725" cy="1265237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299" name="Text Box 51"/>
          <p:cNvSpPr txBox="1">
            <a:spLocks noChangeArrowheads="1"/>
          </p:cNvSpPr>
          <p:nvPr/>
        </p:nvSpPr>
        <p:spPr bwMode="auto">
          <a:xfrm>
            <a:off x="692150" y="6383338"/>
            <a:ext cx="845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Times" charset="0"/>
              <a:buChar char="•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chemeClr val="bg1"/>
                </a:solidFill>
                <a:latin typeface="Arial" charset="0"/>
              </a:rPr>
              <a:t>sécurité d’un endroit clos &gt;&lt; obscurité des grands espaces marins tempétueux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300" name="Line 52"/>
          <p:cNvSpPr>
            <a:spLocks noChangeShapeType="1"/>
          </p:cNvSpPr>
          <p:nvPr/>
        </p:nvSpPr>
        <p:spPr bwMode="auto">
          <a:xfrm>
            <a:off x="457200" y="3124200"/>
            <a:ext cx="3146425" cy="1335088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301" name="Line 53"/>
          <p:cNvSpPr>
            <a:spLocks noChangeShapeType="1"/>
          </p:cNvSpPr>
          <p:nvPr/>
        </p:nvSpPr>
        <p:spPr bwMode="auto">
          <a:xfrm>
            <a:off x="3048000" y="3124200"/>
            <a:ext cx="2819400" cy="12954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302" name="AutoShape 54"/>
          <p:cNvSpPr>
            <a:spLocks noChangeArrowheads="1"/>
          </p:cNvSpPr>
          <p:nvPr/>
        </p:nvSpPr>
        <p:spPr bwMode="auto">
          <a:xfrm>
            <a:off x="866775" y="2732088"/>
            <a:ext cx="1041400" cy="347662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3303" name="AutoShape 55"/>
          <p:cNvSpPr>
            <a:spLocks noChangeArrowheads="1"/>
          </p:cNvSpPr>
          <p:nvPr/>
        </p:nvSpPr>
        <p:spPr bwMode="auto">
          <a:xfrm>
            <a:off x="4370388" y="4465638"/>
            <a:ext cx="1274762" cy="334962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3305" name="AutoShape 57"/>
          <p:cNvSpPr>
            <a:spLocks noChangeArrowheads="1"/>
          </p:cNvSpPr>
          <p:nvPr/>
        </p:nvSpPr>
        <p:spPr bwMode="auto">
          <a:xfrm>
            <a:off x="3556000" y="4462463"/>
            <a:ext cx="787400" cy="352425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3306" name="AutoShape 58"/>
          <p:cNvSpPr>
            <a:spLocks noChangeArrowheads="1"/>
          </p:cNvSpPr>
          <p:nvPr/>
        </p:nvSpPr>
        <p:spPr bwMode="auto">
          <a:xfrm>
            <a:off x="0" y="2732088"/>
            <a:ext cx="842963" cy="352425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3307" name="AutoShape 59"/>
          <p:cNvSpPr>
            <a:spLocks noChangeArrowheads="1"/>
          </p:cNvSpPr>
          <p:nvPr/>
        </p:nvSpPr>
        <p:spPr bwMode="auto">
          <a:xfrm>
            <a:off x="2551113" y="2735263"/>
            <a:ext cx="787400" cy="388937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3308" name="AutoShape 60"/>
          <p:cNvSpPr>
            <a:spLocks noChangeArrowheads="1"/>
          </p:cNvSpPr>
          <p:nvPr/>
        </p:nvSpPr>
        <p:spPr bwMode="auto">
          <a:xfrm>
            <a:off x="5695950" y="4467225"/>
            <a:ext cx="898525" cy="349250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FF19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26651" name="Text Box 61"/>
          <p:cNvSpPr txBox="1">
            <a:spLocks noChangeArrowheads="1"/>
          </p:cNvSpPr>
          <p:nvPr/>
        </p:nvSpPr>
        <p:spPr bwMode="auto">
          <a:xfrm>
            <a:off x="6613525" y="1946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endParaRPr lang="fr-FR" altLang="x-none">
              <a:latin typeface="Times New Roman" charset="0"/>
            </a:endParaRPr>
          </a:p>
        </p:txBody>
      </p:sp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5710238" y="1752600"/>
            <a:ext cx="2582862" cy="925513"/>
          </a:xfrm>
          <a:prstGeom prst="rect">
            <a:avLst/>
          </a:prstGeom>
          <a:solidFill>
            <a:srgbClr val="33FF36"/>
          </a:solidFill>
          <a:ln w="9525">
            <a:solidFill>
              <a:srgbClr val="FF1934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les remous des flots</a:t>
            </a:r>
          </a:p>
          <a:p>
            <a:pPr algn="ctr"/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=</a:t>
            </a:r>
          </a:p>
          <a:p>
            <a:pPr algn="ctr"/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inconstances de Pyrrha</a:t>
            </a:r>
          </a:p>
        </p:txBody>
      </p:sp>
      <p:sp>
        <p:nvSpPr>
          <p:cNvPr id="53313" name="Text Box 65"/>
          <p:cNvSpPr txBox="1">
            <a:spLocks noChangeArrowheads="1"/>
          </p:cNvSpPr>
          <p:nvPr/>
        </p:nvSpPr>
        <p:spPr bwMode="auto">
          <a:xfrm>
            <a:off x="6846888" y="403066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3E8F32"/>
                </a:solidFill>
                <a:latin typeface="Arial" charset="0"/>
              </a:rPr>
              <a:t>et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316" name="Rectangle 68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436563"/>
            <a:ext cx="2528887" cy="398462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Deuxième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3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3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 autoUpdateAnimBg="0"/>
      <p:bldP spid="53285" grpId="0" animBg="1"/>
      <p:bldP spid="53286" grpId="0" animBg="1" autoUpdateAnimBg="0"/>
      <p:bldP spid="53288" grpId="0" animBg="1" autoUpdateAnimBg="0"/>
      <p:bldP spid="53290" grpId="0" autoUpdateAnimBg="0"/>
      <p:bldP spid="53292" grpId="0" autoUpdateAnimBg="0"/>
      <p:bldP spid="53293" grpId="0" autoUpdateAnimBg="0"/>
      <p:bldP spid="53295" grpId="0" autoUpdateAnimBg="0"/>
      <p:bldP spid="53296" grpId="0" build="p" autoUpdateAnimBg="0"/>
      <p:bldP spid="53298" grpId="0" animBg="1"/>
      <p:bldP spid="53299" grpId="0" build="p" autoUpdateAnimBg="0"/>
      <p:bldP spid="53300" grpId="0" animBg="1"/>
      <p:bldP spid="53301" grpId="0" animBg="1"/>
      <p:bldP spid="53302" grpId="0" animBg="1"/>
      <p:bldP spid="53303" grpId="0" animBg="1"/>
      <p:bldP spid="53305" grpId="0" animBg="1"/>
      <p:bldP spid="53306" grpId="0" animBg="1"/>
      <p:bldP spid="53307" grpId="0" animBg="1"/>
      <p:bldP spid="53308" grpId="0" animBg="1"/>
      <p:bldP spid="53311" grpId="0" animBg="1" autoUpdateAnimBg="0"/>
      <p:bldP spid="5331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8A"/>
            </a:gs>
            <a:gs pos="100000">
              <a:schemeClr val="fol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219200" y="1236663"/>
            <a:ext cx="7164388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Quis multa gracilis te puer in rosa</a:t>
            </a:r>
          </a:p>
          <a:p>
            <a:pPr>
              <a:defRPr/>
            </a:pPr>
            <a:r>
              <a:rPr lang="fr-FR" sz="3200" i="1">
                <a:latin typeface="Arial" charset="0"/>
                <a:ea typeface="+mn-ea"/>
              </a:rPr>
              <a:t>perfusus liquidis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urget odoribus</a:t>
            </a:r>
          </a:p>
          <a:p>
            <a:pPr>
              <a:defRPr/>
            </a:pPr>
            <a:r>
              <a:rPr lang="fr-FR" sz="3200">
                <a:solidFill>
                  <a:srgbClr val="643DFF"/>
                </a:solidFill>
                <a:latin typeface="Arial" charset="0"/>
                <a:ea typeface="+mn-ea"/>
              </a:rPr>
              <a:t>grato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, </a:t>
            </a:r>
            <a:r>
              <a:rPr lang="fr-FR" sz="3200">
                <a:solidFill>
                  <a:schemeClr val="folHlink"/>
                </a:solidFill>
                <a:effectDag name="">
                  <a:cont type="tree" name="">
                    <a:effect ref="fillLine"/>
                    <a:outerShdw dist="38100" dir="13500000" algn="br">
                      <a:srgbClr val="E58080"/>
                    </a:outerShdw>
                  </a:cont>
                  <a:cont type="tree" name="">
                    <a:effect ref="fillLine"/>
                    <a:outerShdw dist="38100" dir="2700000" algn="tl">
                      <a:srgbClr val="5B7F7F"/>
                    </a:outerShdw>
                  </a:cont>
                  <a:effect ref="fillLine"/>
                </a:effectDag>
                <a:latin typeface="Arial" charset="0"/>
                <a:ea typeface="+mn-ea"/>
              </a:rPr>
              <a:t>Pyrrha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, sub </a:t>
            </a:r>
            <a:r>
              <a:rPr lang="fr-FR" sz="3200">
                <a:solidFill>
                  <a:srgbClr val="FF1934"/>
                </a:solidFill>
                <a:latin typeface="Arial" charset="0"/>
                <a:ea typeface="+mn-ea"/>
              </a:rPr>
              <a:t>antro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?</a:t>
            </a:r>
          </a:p>
          <a:p>
            <a:pPr>
              <a:defRPr/>
            </a:pP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cui flauam religas comam,</a:t>
            </a:r>
          </a:p>
          <a:p>
            <a:pPr>
              <a:defRPr/>
            </a:pPr>
            <a:endParaRPr lang="fr-FR" sz="3200">
              <a:solidFill>
                <a:schemeClr val="bg2"/>
              </a:solidFill>
              <a:latin typeface="Arial" charset="0"/>
              <a:ea typeface="+mn-ea"/>
            </a:endParaRPr>
          </a:p>
          <a:p>
            <a:pPr>
              <a:defRPr/>
            </a:pP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simplex munditiis ? </a:t>
            </a:r>
            <a:r>
              <a:rPr lang="fr-FR" sz="3200">
                <a:solidFill>
                  <a:srgbClr val="3E8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heu quotiens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fidem</a:t>
            </a:r>
          </a:p>
          <a:p>
            <a:pPr>
              <a:defRPr/>
            </a:pP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mutatosque deos </a:t>
            </a:r>
            <a:r>
              <a:rPr lang="fr-FR" sz="3200" i="1">
                <a:latin typeface="Arial" charset="0"/>
                <a:ea typeface="+mn-ea"/>
              </a:rPr>
              <a:t>flebit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et aspera</a:t>
            </a:r>
          </a:p>
          <a:p>
            <a:pPr>
              <a:defRPr/>
            </a:pPr>
            <a:r>
              <a:rPr lang="fr-FR" sz="3200">
                <a:solidFill>
                  <a:srgbClr val="643DFF"/>
                </a:solidFill>
                <a:latin typeface="Arial" charset="0"/>
                <a:ea typeface="+mn-ea"/>
              </a:rPr>
              <a:t>nigris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</a:t>
            </a:r>
            <a:r>
              <a:rPr lang="fr-FR" sz="3200">
                <a:solidFill>
                  <a:schemeClr val="folHlink"/>
                </a:solidFill>
                <a:effectDag name="">
                  <a:cont type="tree" name="">
                    <a:effect ref="fillLine"/>
                    <a:outerShdw dist="38100" dir="13500000" algn="br">
                      <a:srgbClr val="E58080"/>
                    </a:outerShdw>
                  </a:cont>
                  <a:cont type="tree" name="">
                    <a:effect ref="fillLine"/>
                    <a:outerShdw dist="38100" dir="2700000" algn="tl">
                      <a:srgbClr val="5B7F7F"/>
                    </a:outerShdw>
                  </a:cont>
                  <a:effect ref="fillLine"/>
                </a:effectDag>
                <a:latin typeface="Arial" charset="0"/>
                <a:ea typeface="+mn-ea"/>
              </a:rPr>
              <a:t>aequora</a:t>
            </a: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 </a:t>
            </a:r>
            <a:r>
              <a:rPr lang="fr-FR" sz="3200">
                <a:solidFill>
                  <a:srgbClr val="FF1934"/>
                </a:solidFill>
                <a:latin typeface="Arial" charset="0"/>
                <a:ea typeface="+mn-ea"/>
              </a:rPr>
              <a:t>uentis</a:t>
            </a:r>
            <a:endParaRPr lang="fr-FR" sz="3200">
              <a:solidFill>
                <a:schemeClr val="bg2"/>
              </a:solidFill>
              <a:latin typeface="Arial" charset="0"/>
              <a:ea typeface="+mn-ea"/>
            </a:endParaRPr>
          </a:p>
          <a:p>
            <a:pPr>
              <a:defRPr/>
            </a:pPr>
            <a:r>
              <a:rPr lang="fr-FR" sz="3200">
                <a:solidFill>
                  <a:schemeClr val="bg2"/>
                </a:solidFill>
                <a:latin typeface="Arial" charset="0"/>
                <a:ea typeface="+mn-ea"/>
              </a:rPr>
              <a:t>emirabitur insolens,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6056313" y="6183313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latin typeface="Arial" charset="0"/>
                <a:hlinkClick r:id="rId5"/>
              </a:rPr>
              <a:t>Horace</a:t>
            </a:r>
            <a:r>
              <a:rPr kumimoji="0" lang="fr-FR" altLang="x-none" sz="1400" i="1">
                <a:latin typeface="Arial" charset="0"/>
                <a:hlinkClick r:id="rId5"/>
              </a:rPr>
              <a:t>, Carmina,</a:t>
            </a:r>
            <a:r>
              <a:rPr kumimoji="0" lang="fr-FR" altLang="x-none" sz="1400">
                <a:latin typeface="Arial" charset="0"/>
                <a:hlinkClick r:id="rId5"/>
              </a:rPr>
              <a:t> I, 5</a:t>
            </a:r>
            <a:endParaRPr kumimoji="0" lang="fr-FR" altLang="x-none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Li_dous_rega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117926"/>
            <a:ext cx="582912" cy="582912"/>
          </a:xfrm>
          <a:prstGeom prst="rect">
            <a:avLst/>
          </a:prstGeom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654425" y="990600"/>
            <a:ext cx="5489575" cy="15525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qui nunc te           credulus            ,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          , nescius 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381000" y="90488"/>
            <a:ext cx="3733800" cy="747712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81000" y="2895600"/>
            <a:ext cx="8375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1428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points communs avec la deuxième strophe :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143000" y="33528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1. vocabulaire abstrait : 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143000" y="43434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None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2. resserrement des articulations de la phrase : les relatifs prennent le relais des coordinations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932613" y="2286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3025" y="1236663"/>
            <a:ext cx="36179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simplex munditiis? heu quotiens fidem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emirabitur insolens,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1143000" y="49530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3. prolongement du thème de l’inexpérience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1163638" y="5287963"/>
            <a:ext cx="6700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4. prolongement de la métaphore { passion / tempête }</a:t>
            </a:r>
          </a:p>
        </p:txBody>
      </p:sp>
      <p:sp>
        <p:nvSpPr>
          <p:cNvPr id="55331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947738" y="265113"/>
            <a:ext cx="2584450" cy="398462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Troisième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3659188" y="3348038"/>
            <a:ext cx="3602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sentiments et sensations (verbes)</a:t>
            </a:r>
          </a:p>
        </p:txBody>
      </p:sp>
      <p:sp>
        <p:nvSpPr>
          <p:cNvPr id="55337" name="Text Box 41"/>
          <p:cNvSpPr txBox="1">
            <a:spLocks noChangeArrowheads="1"/>
          </p:cNvSpPr>
          <p:nvPr/>
        </p:nvSpPr>
        <p:spPr bwMode="auto">
          <a:xfrm>
            <a:off x="5199063" y="990600"/>
            <a:ext cx="96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fruitur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38" name="Text Box 42"/>
          <p:cNvSpPr txBox="1">
            <a:spLocks noChangeArrowheads="1"/>
          </p:cNvSpPr>
          <p:nvPr/>
        </p:nvSpPr>
        <p:spPr bwMode="auto">
          <a:xfrm>
            <a:off x="3660775" y="173831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sperat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39" name="Text Box 43"/>
          <p:cNvSpPr txBox="1">
            <a:spLocks noChangeArrowheads="1"/>
          </p:cNvSpPr>
          <p:nvPr/>
        </p:nvSpPr>
        <p:spPr bwMode="auto">
          <a:xfrm>
            <a:off x="3649663" y="3646488"/>
            <a:ext cx="4706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dispositions du cœur ou de l’esprit (adjectifs)</a:t>
            </a:r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>
            <a:off x="6553200" y="1371600"/>
            <a:ext cx="954088" cy="2293938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 flipH="1">
            <a:off x="7526338" y="1371600"/>
            <a:ext cx="93662" cy="226695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2" name="Line 46"/>
          <p:cNvSpPr>
            <a:spLocks noChangeShapeType="1"/>
          </p:cNvSpPr>
          <p:nvPr/>
        </p:nvSpPr>
        <p:spPr bwMode="auto">
          <a:xfrm>
            <a:off x="5867400" y="1752600"/>
            <a:ext cx="1639888" cy="1927225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3" name="Line 47"/>
          <p:cNvSpPr>
            <a:spLocks noChangeShapeType="1"/>
          </p:cNvSpPr>
          <p:nvPr/>
        </p:nvSpPr>
        <p:spPr bwMode="auto">
          <a:xfrm flipH="1">
            <a:off x="7524750" y="1905000"/>
            <a:ext cx="857250" cy="17780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4" name="Line 48"/>
          <p:cNvSpPr>
            <a:spLocks noChangeShapeType="1"/>
          </p:cNvSpPr>
          <p:nvPr/>
        </p:nvSpPr>
        <p:spPr bwMode="auto">
          <a:xfrm>
            <a:off x="5486400" y="2133600"/>
            <a:ext cx="1981200" cy="15240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5" name="Line 49"/>
          <p:cNvSpPr>
            <a:spLocks noChangeShapeType="1"/>
          </p:cNvSpPr>
          <p:nvPr/>
        </p:nvSpPr>
        <p:spPr bwMode="auto">
          <a:xfrm>
            <a:off x="4427538" y="2503488"/>
            <a:ext cx="3082925" cy="11430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6" name="Line 50"/>
          <p:cNvSpPr>
            <a:spLocks noChangeShapeType="1"/>
          </p:cNvSpPr>
          <p:nvPr/>
        </p:nvSpPr>
        <p:spPr bwMode="auto">
          <a:xfrm>
            <a:off x="5443538" y="2468563"/>
            <a:ext cx="2068512" cy="1196975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7" name="Text Box 51"/>
          <p:cNvSpPr txBox="1">
            <a:spLocks noChangeArrowheads="1"/>
          </p:cNvSpPr>
          <p:nvPr/>
        </p:nvSpPr>
        <p:spPr bwMode="auto">
          <a:xfrm>
            <a:off x="3671888" y="3968750"/>
            <a:ext cx="520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ambiguïté des sens propre et figuré :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aurea / aura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48" name="Text Box 52"/>
          <p:cNvSpPr txBox="1">
            <a:spLocks noChangeArrowheads="1"/>
          </p:cNvSpPr>
          <p:nvPr/>
        </p:nvSpPr>
        <p:spPr bwMode="auto">
          <a:xfrm>
            <a:off x="7378700" y="989013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i="1">
                <a:latin typeface="Arial" charset="0"/>
              </a:rPr>
              <a:t>aurea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49" name="Text Box 53"/>
          <p:cNvSpPr txBox="1">
            <a:spLocks noChangeArrowheads="1"/>
          </p:cNvSpPr>
          <p:nvPr/>
        </p:nvSpPr>
        <p:spPr bwMode="auto">
          <a:xfrm>
            <a:off x="5880100" y="1731963"/>
            <a:ext cx="96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i="1">
                <a:latin typeface="Arial" charset="0"/>
              </a:rPr>
              <a:t>aurae</a:t>
            </a:r>
            <a:endParaRPr lang="fr-FR" altLang="x-none">
              <a:solidFill>
                <a:srgbClr val="FFF126"/>
              </a:solidFill>
              <a:latin typeface="Arial" charset="0"/>
            </a:endParaRPr>
          </a:p>
        </p:txBody>
      </p:sp>
      <p:sp>
        <p:nvSpPr>
          <p:cNvPr id="55350" name="Oval 54"/>
          <p:cNvSpPr>
            <a:spLocks noChangeArrowheads="1"/>
          </p:cNvSpPr>
          <p:nvPr/>
        </p:nvSpPr>
        <p:spPr bwMode="auto">
          <a:xfrm>
            <a:off x="3679825" y="1027113"/>
            <a:ext cx="563563" cy="806450"/>
          </a:xfrm>
          <a:prstGeom prst="ellipse">
            <a:avLst/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5351" name="AutoShape 55"/>
          <p:cNvSpPr>
            <a:spLocks noChangeArrowheads="1"/>
          </p:cNvSpPr>
          <p:nvPr/>
        </p:nvSpPr>
        <p:spPr bwMode="auto">
          <a:xfrm>
            <a:off x="6137275" y="1028700"/>
            <a:ext cx="1204913" cy="4064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5352" name="AutoShape 56"/>
          <p:cNvSpPr>
            <a:spLocks noChangeArrowheads="1"/>
          </p:cNvSpPr>
          <p:nvPr/>
        </p:nvSpPr>
        <p:spPr bwMode="auto">
          <a:xfrm>
            <a:off x="3657600" y="1797050"/>
            <a:ext cx="2165350" cy="38893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5353" name="Arc 57"/>
          <p:cNvSpPr>
            <a:spLocks/>
          </p:cNvSpPr>
          <p:nvPr/>
        </p:nvSpPr>
        <p:spPr bwMode="auto">
          <a:xfrm>
            <a:off x="6543675" y="2132013"/>
            <a:ext cx="1527175" cy="3354387"/>
          </a:xfrm>
          <a:custGeom>
            <a:avLst/>
            <a:gdLst>
              <a:gd name="T0" fmla="*/ 43754907 w 21600"/>
              <a:gd name="T1" fmla="*/ 0 h 40911"/>
              <a:gd name="T2" fmla="*/ 21540026 w 21600"/>
              <a:gd name="T3" fmla="*/ 275033906 h 40911"/>
              <a:gd name="T4" fmla="*/ 0 w 21600"/>
              <a:gd name="T5" fmla="*/ 132747174 h 40911"/>
              <a:gd name="T6" fmla="*/ 0 60000 65536"/>
              <a:gd name="T7" fmla="*/ 0 60000 65536"/>
              <a:gd name="T8" fmla="*/ 0 60000 65536"/>
              <a:gd name="T9" fmla="*/ 0 w 21600"/>
              <a:gd name="T10" fmla="*/ 0 h 40911"/>
              <a:gd name="T11" fmla="*/ 21600 w 21600"/>
              <a:gd name="T12" fmla="*/ 40911 h 409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911" fill="none" extrusionOk="0">
                <a:moveTo>
                  <a:pt x="8753" y="-1"/>
                </a:moveTo>
                <a:cubicBezTo>
                  <a:pt x="16564" y="3461"/>
                  <a:pt x="21600" y="11202"/>
                  <a:pt x="21600" y="19746"/>
                </a:cubicBezTo>
                <a:cubicBezTo>
                  <a:pt x="21600" y="30014"/>
                  <a:pt x="14371" y="38863"/>
                  <a:pt x="4309" y="40911"/>
                </a:cubicBezTo>
              </a:path>
              <a:path w="21600" h="40911" stroke="0" extrusionOk="0">
                <a:moveTo>
                  <a:pt x="8753" y="-1"/>
                </a:moveTo>
                <a:cubicBezTo>
                  <a:pt x="16564" y="3461"/>
                  <a:pt x="21600" y="11202"/>
                  <a:pt x="21600" y="19746"/>
                </a:cubicBezTo>
                <a:cubicBezTo>
                  <a:pt x="21600" y="30014"/>
                  <a:pt x="14371" y="38863"/>
                  <a:pt x="4309" y="40911"/>
                </a:cubicBezTo>
                <a:lnTo>
                  <a:pt x="0" y="19746"/>
                </a:lnTo>
                <a:lnTo>
                  <a:pt x="8753" y="-1"/>
                </a:lnTo>
                <a:close/>
              </a:path>
            </a:pathLst>
          </a:cu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4" name="Text Box 58"/>
          <p:cNvSpPr txBox="1">
            <a:spLocks noChangeArrowheads="1"/>
          </p:cNvSpPr>
          <p:nvPr/>
        </p:nvSpPr>
        <p:spPr bwMode="auto">
          <a:xfrm>
            <a:off x="1163638" y="5576888"/>
            <a:ext cx="7802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renforcée par le parallélisme phonétique qui traduit toute la duplicité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de la jeune fille : or physique et amoureux = tempête et charme trompeurs ;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crédulité = inconscience</a:t>
            </a:r>
          </a:p>
        </p:txBody>
      </p:sp>
      <p:sp>
        <p:nvSpPr>
          <p:cNvPr id="55355" name="Oval 59"/>
          <p:cNvSpPr>
            <a:spLocks noChangeArrowheads="1"/>
          </p:cNvSpPr>
          <p:nvPr/>
        </p:nvSpPr>
        <p:spPr bwMode="auto">
          <a:xfrm>
            <a:off x="6054725" y="947738"/>
            <a:ext cx="2619375" cy="533400"/>
          </a:xfrm>
          <a:prstGeom prst="ellips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5356" name="Oval 60"/>
          <p:cNvSpPr>
            <a:spLocks noChangeArrowheads="1"/>
          </p:cNvSpPr>
          <p:nvPr/>
        </p:nvSpPr>
        <p:spPr bwMode="auto">
          <a:xfrm>
            <a:off x="4724400" y="1762125"/>
            <a:ext cx="2546350" cy="461963"/>
          </a:xfrm>
          <a:prstGeom prst="ellips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5357" name="Line 61"/>
          <p:cNvSpPr>
            <a:spLocks noChangeShapeType="1"/>
          </p:cNvSpPr>
          <p:nvPr/>
        </p:nvSpPr>
        <p:spPr bwMode="auto">
          <a:xfrm flipH="1">
            <a:off x="5059363" y="1498600"/>
            <a:ext cx="2084387" cy="4129088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8" name="Line 62"/>
          <p:cNvSpPr>
            <a:spLocks noChangeShapeType="1"/>
          </p:cNvSpPr>
          <p:nvPr/>
        </p:nvSpPr>
        <p:spPr bwMode="auto">
          <a:xfrm flipH="1">
            <a:off x="5057775" y="2209800"/>
            <a:ext cx="352425" cy="3454400"/>
          </a:xfrm>
          <a:prstGeom prst="line">
            <a:avLst/>
          </a:prstGeom>
          <a:noFill/>
          <a:ln w="19050">
            <a:solidFill>
              <a:srgbClr val="3E8F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5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5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5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5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0" fill="hold"/>
                                        <p:tgtEl>
                                          <p:spTgt spid="5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0" fill="hold"/>
                                        <p:tgtEl>
                                          <p:spTgt spid="5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0" fill="hold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0" fill="hold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 autoUpdateAnimBg="0"/>
      <p:bldP spid="55300" grpId="0" build="p" autoUpdateAnimBg="0"/>
      <p:bldP spid="55301" grpId="0" autoUpdateAnimBg="0"/>
      <p:bldP spid="55302" grpId="0" autoUpdateAnimBg="0"/>
      <p:bldP spid="55305" grpId="0" autoUpdateAnimBg="0"/>
      <p:bldP spid="55307" grpId="0" autoUpdateAnimBg="0"/>
      <p:bldP spid="55312" grpId="0" autoUpdateAnimBg="0"/>
      <p:bldP spid="55335" grpId="0" autoUpdateAnimBg="0"/>
      <p:bldP spid="55337" grpId="0" autoUpdateAnimBg="0"/>
      <p:bldP spid="55338" grpId="0" autoUpdateAnimBg="0"/>
      <p:bldP spid="55339" grpId="0" autoUpdateAnimBg="0"/>
      <p:bldP spid="55340" grpId="0" animBg="1"/>
      <p:bldP spid="55341" grpId="0" animBg="1"/>
      <p:bldP spid="55342" grpId="0" animBg="1"/>
      <p:bldP spid="55343" grpId="0" animBg="1"/>
      <p:bldP spid="55344" grpId="0" animBg="1"/>
      <p:bldP spid="55345" grpId="0" animBg="1"/>
      <p:bldP spid="55346" grpId="0" animBg="1"/>
      <p:bldP spid="55347" grpId="0" autoUpdateAnimBg="0"/>
      <p:bldP spid="55348" grpId="0" autoUpdateAnimBg="0"/>
      <p:bldP spid="55349" grpId="0" autoUpdateAnimBg="0"/>
      <p:bldP spid="55350" grpId="0" animBg="1"/>
      <p:bldP spid="55351" grpId="0" animBg="1"/>
      <p:bldP spid="55352" grpId="0" animBg="1"/>
      <p:bldP spid="55353" grpId="0" animBg="1"/>
      <p:bldP spid="55354" grpId="0" autoUpdateAnimBg="0"/>
      <p:bldP spid="55355" grpId="0" animBg="1"/>
      <p:bldP spid="55356" grpId="0" animBg="1"/>
      <p:bldP spid="55357" grpId="0" animBg="1"/>
      <p:bldP spid="553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 shadeToTitle="1">
        <a:gradFill rotWithShape="0">
          <a:gsLst>
            <a:gs pos="0">
              <a:srgbClr val="FF9966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457200"/>
            <a:ext cx="6172200" cy="1524000"/>
          </a:xfrm>
          <a:ln>
            <a:miter lim="800000"/>
            <a:headEnd/>
            <a:tailEnd/>
          </a:ln>
        </p:spPr>
        <p:txBody>
          <a:bodyPr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Horace, </a:t>
            </a:r>
            <a:r>
              <a:rPr lang="fr-FR" altLang="x-none" sz="4400" i="1">
                <a:effectLst>
                  <a:outerShdw blurRad="38100" dist="38100" dir="2700000" algn="tl">
                    <a:srgbClr val="000000"/>
                  </a:outerShdw>
                </a:effectLst>
              </a:rPr>
              <a:t>À Pyrrha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38600" y="2590800"/>
            <a:ext cx="30480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buFont typeface="Monotype Sorts" charset="2"/>
              <a:buNone/>
            </a:pPr>
            <a:r>
              <a:rPr lang="fr-FR" altLang="x-none" sz="3600">
                <a:solidFill>
                  <a:srgbClr val="006666"/>
                </a:solidFill>
                <a:latin typeface="Times" charset="0"/>
              </a:rPr>
              <a:t>Fille de feu</a:t>
            </a:r>
            <a:r>
              <a:rPr lang="fr-FR" altLang="x-none"/>
              <a:t>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410200" y="4098925"/>
            <a:ext cx="3357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3600">
                <a:solidFill>
                  <a:srgbClr val="006666"/>
                </a:solidFill>
                <a:latin typeface="Times" charset="0"/>
              </a:rPr>
              <a:t>ou grain d’amour</a:t>
            </a:r>
            <a:endParaRPr kumimoji="0" lang="fr-FR" altLang="x-none">
              <a:latin typeface="Times" charset="0"/>
            </a:endParaRPr>
          </a:p>
        </p:txBody>
      </p:sp>
      <p:pic>
        <p:nvPicPr>
          <p:cNvPr id="38917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94481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704013" y="60960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 dirty="0">
                <a:solidFill>
                  <a:schemeClr val="folHlink"/>
                </a:solidFill>
                <a:latin typeface="Arial" charset="0"/>
              </a:rPr>
              <a:t>Paul-Augustin </a:t>
            </a:r>
            <a:r>
              <a:rPr kumimoji="0" lang="fr-FR" altLang="x-none" sz="1400" dirty="0" err="1">
                <a:solidFill>
                  <a:schemeClr val="folHlink"/>
                </a:solidFill>
                <a:latin typeface="Arial" charset="0"/>
              </a:rPr>
              <a:t>Deproost</a:t>
            </a:r>
            <a:endParaRPr kumimoji="0" lang="fr-FR" altLang="x-none" sz="1400" dirty="0">
              <a:solidFill>
                <a:schemeClr val="folHlink"/>
              </a:solidFill>
              <a:latin typeface="Arial" charset="0"/>
            </a:endParaRPr>
          </a:p>
          <a:p>
            <a:pPr algn="ctr"/>
            <a:r>
              <a:rPr kumimoji="0" lang="fr-FR" altLang="x-none" sz="1400" dirty="0">
                <a:solidFill>
                  <a:schemeClr val="folHlink"/>
                </a:solidFill>
                <a:latin typeface="Arial" charset="0"/>
                <a:hlinkClick r:id="rId6"/>
              </a:rPr>
              <a:t>Horace, </a:t>
            </a:r>
            <a:r>
              <a:rPr kumimoji="0" lang="fr-FR" altLang="x-none" sz="1400" i="1" dirty="0">
                <a:solidFill>
                  <a:schemeClr val="folHlink"/>
                </a:solidFill>
                <a:latin typeface="Arial" charset="0"/>
                <a:hlinkClick r:id="rId6"/>
              </a:rPr>
              <a:t>Carmina,</a:t>
            </a:r>
            <a:r>
              <a:rPr kumimoji="0" lang="fr-FR" altLang="x-none" sz="1400" dirty="0">
                <a:solidFill>
                  <a:schemeClr val="folHlink"/>
                </a:solidFill>
                <a:latin typeface="Arial" charset="0"/>
                <a:hlinkClick r:id="rId6"/>
              </a:rPr>
              <a:t> I, 5</a:t>
            </a:r>
            <a:endParaRPr kumimoji="0" lang="fr-FR" altLang="x-none" sz="1400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" name="Belle_Homic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910" y="111155"/>
            <a:ext cx="584586" cy="58458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15" grpId="0" build="p" autoUpdateAnimBg="0" advAuto="3000"/>
      <p:bldP spid="3891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563938" y="990600"/>
            <a:ext cx="5580062" cy="15525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qui                          credulus aurea,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qui              uacuam,               amabilem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          , nescius aurae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fallacis. </a:t>
            </a:r>
          </a:p>
        </p:txBody>
      </p:sp>
      <p:sp>
        <p:nvSpPr>
          <p:cNvPr id="56323" name="Oval 3"/>
          <p:cNvSpPr>
            <a:spLocks noChangeArrowheads="1"/>
          </p:cNvSpPr>
          <p:nvPr/>
        </p:nvSpPr>
        <p:spPr bwMode="auto">
          <a:xfrm>
            <a:off x="381000" y="90488"/>
            <a:ext cx="3733800" cy="747712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" y="2667000"/>
            <a:ext cx="8375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1428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points communs avec la première strophe :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143000" y="31242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1. retour au présent, après le futur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143000" y="3443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None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2. retour du thème du plaisir, après les larmes et le saisissement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780213" y="1524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73025" y="1236663"/>
            <a:ext cx="31988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600">
                <a:solidFill>
                  <a:schemeClr val="bg2"/>
                </a:solidFill>
                <a:latin typeface="Arial" charset="0"/>
              </a:rPr>
              <a:t>cui flauam religas comam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146175" y="3770313"/>
            <a:ext cx="6700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3. retour du pronom de la deuxième personne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47738" y="265113"/>
            <a:ext cx="2584450" cy="398462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Troisième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5270500" y="993775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fruitur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3575050" y="17319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643DFF"/>
                </a:solidFill>
                <a:latin typeface="Arial" charset="0"/>
              </a:rPr>
              <a:t>sperat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4165600" y="98742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nunc</a:t>
            </a:r>
          </a:p>
        </p:txBody>
      </p:sp>
      <p:sp>
        <p:nvSpPr>
          <p:cNvPr id="56360" name="Oval 40"/>
          <p:cNvSpPr>
            <a:spLocks noChangeArrowheads="1"/>
          </p:cNvSpPr>
          <p:nvPr/>
        </p:nvSpPr>
        <p:spPr bwMode="auto">
          <a:xfrm>
            <a:off x="5292725" y="996950"/>
            <a:ext cx="914400" cy="439738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6361" name="Text Box 41"/>
          <p:cNvSpPr txBox="1">
            <a:spLocks noChangeArrowheads="1"/>
          </p:cNvSpPr>
          <p:nvPr/>
        </p:nvSpPr>
        <p:spPr bwMode="auto">
          <a:xfrm>
            <a:off x="4897438" y="98266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latin typeface="Arial" charset="0"/>
              </a:rPr>
              <a:t>te</a:t>
            </a:r>
          </a:p>
        </p:txBody>
      </p:sp>
      <p:sp>
        <p:nvSpPr>
          <p:cNvPr id="56363" name="Text Box 43"/>
          <p:cNvSpPr txBox="1">
            <a:spLocks noChangeArrowheads="1"/>
          </p:cNvSpPr>
          <p:nvPr/>
        </p:nvSpPr>
        <p:spPr bwMode="auto">
          <a:xfrm>
            <a:off x="381000" y="4191000"/>
            <a:ext cx="8375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caractères singuliers :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66" name="Text Box 46"/>
          <p:cNvSpPr txBox="1">
            <a:spLocks noChangeArrowheads="1"/>
          </p:cNvSpPr>
          <p:nvPr/>
        </p:nvSpPr>
        <p:spPr bwMode="auto">
          <a:xfrm>
            <a:off x="1160463" y="4651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1. mélange de </a:t>
            </a:r>
            <a:r>
              <a:rPr lang="fr-FR" altLang="x-none" sz="1800" u="sng">
                <a:solidFill>
                  <a:schemeClr val="bg2"/>
                </a:solidFill>
                <a:latin typeface="Arial" charset="0"/>
              </a:rPr>
              <a:t>parallélismes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67" name="Oval 47"/>
          <p:cNvSpPr>
            <a:spLocks noChangeArrowheads="1"/>
          </p:cNvSpPr>
          <p:nvPr/>
        </p:nvSpPr>
        <p:spPr bwMode="auto">
          <a:xfrm>
            <a:off x="3571875" y="990600"/>
            <a:ext cx="563563" cy="806450"/>
          </a:xfrm>
          <a:prstGeom prst="ellipse">
            <a:avLst/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6368" name="Text Box 48"/>
          <p:cNvSpPr txBox="1">
            <a:spLocks noChangeArrowheads="1"/>
          </p:cNvSpPr>
          <p:nvPr/>
        </p:nvSpPr>
        <p:spPr bwMode="auto">
          <a:xfrm>
            <a:off x="4100513" y="1354138"/>
            <a:ext cx="120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semper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69" name="Text Box 49"/>
          <p:cNvSpPr txBox="1">
            <a:spLocks noChangeArrowheads="1"/>
          </p:cNvSpPr>
          <p:nvPr/>
        </p:nvSpPr>
        <p:spPr bwMode="auto">
          <a:xfrm>
            <a:off x="6469063" y="1341438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semper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70" name="Line 50"/>
          <p:cNvSpPr>
            <a:spLocks noChangeShapeType="1"/>
          </p:cNvSpPr>
          <p:nvPr/>
        </p:nvSpPr>
        <p:spPr bwMode="auto">
          <a:xfrm>
            <a:off x="4210050" y="1760538"/>
            <a:ext cx="2157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71" name="Line 51"/>
          <p:cNvSpPr>
            <a:spLocks noChangeShapeType="1"/>
          </p:cNvSpPr>
          <p:nvPr/>
        </p:nvSpPr>
        <p:spPr bwMode="auto">
          <a:xfrm>
            <a:off x="6621463" y="1760538"/>
            <a:ext cx="239553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73" name="Line 53"/>
          <p:cNvSpPr>
            <a:spLocks noChangeShapeType="1"/>
          </p:cNvSpPr>
          <p:nvPr/>
        </p:nvSpPr>
        <p:spPr bwMode="auto">
          <a:xfrm>
            <a:off x="6496050" y="1447800"/>
            <a:ext cx="0" cy="381000"/>
          </a:xfrm>
          <a:prstGeom prst="line">
            <a:avLst/>
          </a:prstGeom>
          <a:noFill/>
          <a:ln w="57150" cmpd="thinThick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74" name="Text Box 54"/>
          <p:cNvSpPr txBox="1">
            <a:spLocks noChangeArrowheads="1"/>
          </p:cNvSpPr>
          <p:nvPr/>
        </p:nvSpPr>
        <p:spPr bwMode="auto">
          <a:xfrm>
            <a:off x="1395413" y="4932363"/>
            <a:ext cx="73898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et de </a:t>
            </a:r>
            <a:r>
              <a:rPr lang="fr-FR" altLang="x-none" sz="1800" u="sng">
                <a:solidFill>
                  <a:schemeClr val="bg2"/>
                </a:solidFill>
                <a:latin typeface="Arial" charset="0"/>
              </a:rPr>
              <a:t>ruptures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(scansion différente de l’adverbe, disposition différente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des verbes des relatives, dislocation du syntagme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aurae fallacis,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enjambement final qui généralise la souffrance du poète en une phrase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nominale, brève, apparentée à un cri)</a:t>
            </a:r>
          </a:p>
        </p:txBody>
      </p:sp>
      <p:sp>
        <p:nvSpPr>
          <p:cNvPr id="56375" name="Line 55"/>
          <p:cNvSpPr>
            <a:spLocks noChangeShapeType="1"/>
          </p:cNvSpPr>
          <p:nvPr/>
        </p:nvSpPr>
        <p:spPr bwMode="auto">
          <a:xfrm>
            <a:off x="4953000" y="381000"/>
            <a:ext cx="1588" cy="1143000"/>
          </a:xfrm>
          <a:prstGeom prst="line">
            <a:avLst/>
          </a:prstGeom>
          <a:noFill/>
          <a:ln w="9525">
            <a:solidFill>
              <a:srgbClr val="4714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77" name="Line 57"/>
          <p:cNvSpPr>
            <a:spLocks noChangeShapeType="1"/>
          </p:cNvSpPr>
          <p:nvPr/>
        </p:nvSpPr>
        <p:spPr bwMode="auto">
          <a:xfrm>
            <a:off x="6858000" y="381000"/>
            <a:ext cx="1588" cy="1143000"/>
          </a:xfrm>
          <a:prstGeom prst="line">
            <a:avLst/>
          </a:prstGeom>
          <a:noFill/>
          <a:ln w="9525">
            <a:solidFill>
              <a:srgbClr val="4714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78" name="Line 58"/>
          <p:cNvSpPr>
            <a:spLocks noChangeShapeType="1"/>
          </p:cNvSpPr>
          <p:nvPr/>
        </p:nvSpPr>
        <p:spPr bwMode="auto">
          <a:xfrm>
            <a:off x="4800600" y="1447800"/>
            <a:ext cx="3810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83" name="Text Box 63"/>
          <p:cNvSpPr txBox="1">
            <a:spLocks noChangeArrowheads="1"/>
          </p:cNvSpPr>
          <p:nvPr/>
        </p:nvSpPr>
        <p:spPr bwMode="auto">
          <a:xfrm>
            <a:off x="7239000" y="1238250"/>
            <a:ext cx="255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600">
                <a:solidFill>
                  <a:srgbClr val="003399"/>
                </a:solidFill>
                <a:latin typeface="Arial" charset="0"/>
              </a:rPr>
              <a:t>U</a:t>
            </a:r>
            <a:endParaRPr lang="fr-FR" altLang="x-none">
              <a:solidFill>
                <a:srgbClr val="FF1934"/>
              </a:solidFill>
              <a:latin typeface="Arial" charset="0"/>
            </a:endParaRPr>
          </a:p>
        </p:txBody>
      </p:sp>
      <p:sp>
        <p:nvSpPr>
          <p:cNvPr id="56384" name="Line 64"/>
          <p:cNvSpPr>
            <a:spLocks noChangeShapeType="1"/>
          </p:cNvSpPr>
          <p:nvPr/>
        </p:nvSpPr>
        <p:spPr bwMode="auto">
          <a:xfrm flipV="1">
            <a:off x="3384550" y="2133600"/>
            <a:ext cx="577850" cy="3154363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85" name="Line 65"/>
          <p:cNvSpPr>
            <a:spLocks noChangeShapeType="1"/>
          </p:cNvSpPr>
          <p:nvPr/>
        </p:nvSpPr>
        <p:spPr bwMode="auto">
          <a:xfrm flipV="1">
            <a:off x="3370263" y="1371600"/>
            <a:ext cx="2039937" cy="3935413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88" name="Arc 68"/>
          <p:cNvSpPr>
            <a:spLocks/>
          </p:cNvSpPr>
          <p:nvPr/>
        </p:nvSpPr>
        <p:spPr bwMode="auto">
          <a:xfrm flipV="1">
            <a:off x="4264025" y="2055813"/>
            <a:ext cx="1755775" cy="263525"/>
          </a:xfrm>
          <a:custGeom>
            <a:avLst/>
            <a:gdLst>
              <a:gd name="T0" fmla="*/ 15745400 w 21600"/>
              <a:gd name="T1" fmla="*/ 0 h 21468"/>
              <a:gd name="T2" fmla="*/ 142719715 w 21600"/>
              <a:gd name="T3" fmla="*/ 3234834 h 21468"/>
              <a:gd name="T4" fmla="*/ 0 w 21600"/>
              <a:gd name="T5" fmla="*/ 3234834 h 21468"/>
              <a:gd name="T6" fmla="*/ 0 60000 65536"/>
              <a:gd name="T7" fmla="*/ 0 60000 65536"/>
              <a:gd name="T8" fmla="*/ 0 60000 65536"/>
              <a:gd name="T9" fmla="*/ 0 w 21600"/>
              <a:gd name="T10" fmla="*/ 0 h 21468"/>
              <a:gd name="T11" fmla="*/ 21600 w 21600"/>
              <a:gd name="T12" fmla="*/ 21468 h 214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468" fill="none" extrusionOk="0">
                <a:moveTo>
                  <a:pt x="2383" y="-1"/>
                </a:moveTo>
                <a:cubicBezTo>
                  <a:pt x="13322" y="1214"/>
                  <a:pt x="21600" y="10460"/>
                  <a:pt x="21600" y="21468"/>
                </a:cubicBezTo>
              </a:path>
              <a:path w="21600" h="21468" stroke="0" extrusionOk="0">
                <a:moveTo>
                  <a:pt x="2383" y="-1"/>
                </a:moveTo>
                <a:cubicBezTo>
                  <a:pt x="13322" y="1214"/>
                  <a:pt x="21600" y="10460"/>
                  <a:pt x="21600" y="21468"/>
                </a:cubicBezTo>
                <a:lnTo>
                  <a:pt x="0" y="21468"/>
                </a:lnTo>
                <a:lnTo>
                  <a:pt x="2383" y="-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89" name="AutoShape 69"/>
          <p:cNvSpPr>
            <a:spLocks noChangeArrowheads="1"/>
          </p:cNvSpPr>
          <p:nvPr/>
        </p:nvSpPr>
        <p:spPr bwMode="auto">
          <a:xfrm>
            <a:off x="4675188" y="2141538"/>
            <a:ext cx="2093912" cy="404812"/>
          </a:xfrm>
          <a:prstGeom prst="octagon">
            <a:avLst>
              <a:gd name="adj" fmla="val 29287"/>
            </a:avLst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6390" name="Text Box 70"/>
          <p:cNvSpPr txBox="1">
            <a:spLocks noChangeArrowheads="1"/>
          </p:cNvSpPr>
          <p:nvPr/>
        </p:nvSpPr>
        <p:spPr bwMode="auto">
          <a:xfrm>
            <a:off x="1143000" y="6034088"/>
            <a:ext cx="7902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2. densité particulière des adjectifs : 1 adj./1 subst. (str. 1 et 2) &gt; 7/1 (str. 3) ;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≠ fonction descriptive (sauf l’ambigu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aurea) ; 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≠ épithètes (sauf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fallacis)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391" name="Text Box 71"/>
          <p:cNvSpPr txBox="1">
            <a:spLocks noChangeArrowheads="1"/>
          </p:cNvSpPr>
          <p:nvPr/>
        </p:nvSpPr>
        <p:spPr bwMode="auto">
          <a:xfrm>
            <a:off x="4679950" y="2105025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003399"/>
                </a:solidFill>
                <a:latin typeface="Arial" charset="0"/>
              </a:rPr>
              <a:t>Miseri, quibus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6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5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6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9" dur="500"/>
                                        <p:tgtEl>
                                          <p:spTgt spid="5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 autoUpdateAnimBg="0"/>
      <p:bldP spid="56324" grpId="0" build="p" autoUpdateAnimBg="0"/>
      <p:bldP spid="56325" grpId="0" autoUpdateAnimBg="0"/>
      <p:bldP spid="56326" grpId="0" autoUpdateAnimBg="0"/>
      <p:bldP spid="56328" grpId="0" autoUpdateAnimBg="0"/>
      <p:bldP spid="56330" grpId="0" autoUpdateAnimBg="0"/>
      <p:bldP spid="56356" grpId="0" autoUpdateAnimBg="0"/>
      <p:bldP spid="56358" grpId="0" autoUpdateAnimBg="0"/>
      <p:bldP spid="56359" grpId="0" autoUpdateAnimBg="0"/>
      <p:bldP spid="56360" grpId="0" animBg="1"/>
      <p:bldP spid="56361" grpId="0" autoUpdateAnimBg="0"/>
      <p:bldP spid="56363" grpId="0" build="p" autoUpdateAnimBg="0"/>
      <p:bldP spid="56366" grpId="0" autoUpdateAnimBg="0"/>
      <p:bldP spid="56367" grpId="0" animBg="1"/>
      <p:bldP spid="56368" grpId="0" autoUpdateAnimBg="0"/>
      <p:bldP spid="56369" grpId="0" autoUpdateAnimBg="0"/>
      <p:bldP spid="56370" grpId="0" animBg="1"/>
      <p:bldP spid="56371" grpId="0" animBg="1"/>
      <p:bldP spid="56373" grpId="0" animBg="1"/>
      <p:bldP spid="56374" grpId="0" autoUpdateAnimBg="0"/>
      <p:bldP spid="56375" grpId="0" animBg="1"/>
      <p:bldP spid="56377" grpId="0" animBg="1"/>
      <p:bldP spid="56378" grpId="0" animBg="1"/>
      <p:bldP spid="56383" grpId="0" autoUpdateAnimBg="0"/>
      <p:bldP spid="56384" grpId="0" animBg="1"/>
      <p:bldP spid="56385" grpId="0" animBg="1"/>
      <p:bldP spid="56388" grpId="0" animBg="1"/>
      <p:bldP spid="56389" grpId="0" animBg="1"/>
      <p:bldP spid="56390" grpId="0" autoUpdateAnimBg="0"/>
      <p:bldP spid="5639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8A"/>
            </a:gs>
            <a:gs pos="100000">
              <a:schemeClr val="fol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143000" y="330200"/>
            <a:ext cx="7205663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Quis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multa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gracilis </a:t>
            </a:r>
            <a:r>
              <a:rPr lang="fr-FR" altLang="x-none" sz="2800" dirty="0" smtClean="0">
                <a:solidFill>
                  <a:srgbClr val="FF1934"/>
                </a:solidFill>
                <a:latin typeface="Arial" charset="0"/>
              </a:rPr>
              <a:t>te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puer in rosa</a:t>
            </a:r>
          </a:p>
          <a:p>
            <a:pPr>
              <a:defRPr/>
            </a:pPr>
            <a:r>
              <a:rPr kumimoji="0" lang="fr-FR" altLang="x-none" sz="2800" dirty="0" err="1" smtClean="0">
                <a:solidFill>
                  <a:schemeClr val="bg2"/>
                </a:solidFill>
                <a:latin typeface="Arial" charset="0"/>
              </a:rPr>
              <a:t>perfusus</a:t>
            </a:r>
            <a:r>
              <a:rPr kumimoji="0"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kumimoji="0" lang="fr-FR" altLang="x-none" sz="2800" dirty="0" err="1" smtClean="0">
                <a:solidFill>
                  <a:schemeClr val="bg2"/>
                </a:solidFill>
                <a:latin typeface="Arial" charset="0"/>
              </a:rPr>
              <a:t>liquidis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urget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odoribus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grato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2800" dirty="0" smtClean="0">
                <a:solidFill>
                  <a:srgbClr val="FF30E7"/>
                </a:solidFill>
                <a:latin typeface="Arial" charset="0"/>
              </a:rPr>
              <a:t>Pyrrha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sub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antro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?</a:t>
            </a:r>
          </a:p>
          <a:p>
            <a:pPr>
              <a:defRPr/>
            </a:pP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cui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flauam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religas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comam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>
              <a:defRPr/>
            </a:pP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	simplex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munditiis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? heu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quotiens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fidem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	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mutatosque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deos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flebit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et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aspera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	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nigris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rgbClr val="FF30E7"/>
                </a:solidFill>
                <a:latin typeface="Arial" charset="0"/>
              </a:rPr>
              <a:t>aequora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uentis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	</a:t>
            </a: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emirabitur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insolens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>
              <a:defRPr/>
            </a:pP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qui nunc </a:t>
            </a:r>
            <a:r>
              <a:rPr lang="fr-FR" altLang="x-none" sz="2800" dirty="0" smtClean="0">
                <a:solidFill>
                  <a:srgbClr val="FF1934"/>
                </a:solidFill>
                <a:latin typeface="Arial" charset="0"/>
              </a:rPr>
              <a:t>te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fruitur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rgbClr val="003399"/>
                </a:solidFill>
                <a:latin typeface="Arial" charset="0"/>
              </a:rPr>
              <a:t>credulus</a:t>
            </a:r>
            <a:r>
              <a:rPr lang="fr-FR" altLang="x-none" sz="28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rgbClr val="FF30E7"/>
                </a:solidFill>
                <a:latin typeface="Arial" charset="0"/>
              </a:rPr>
              <a:t>aurea</a:t>
            </a:r>
            <a:r>
              <a:rPr lang="fr-FR" altLang="x-none" sz="2800" dirty="0" smtClean="0">
                <a:solidFill>
                  <a:srgbClr val="003399"/>
                </a:solidFill>
                <a:latin typeface="Arial" charset="0"/>
              </a:rPr>
              <a:t>,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qui semper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uacuam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 semper </a:t>
            </a: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amabilem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i="1" dirty="0" err="1" smtClean="0">
                <a:solidFill>
                  <a:srgbClr val="3E8F32"/>
                </a:solidFill>
                <a:latin typeface="Arial" charset="0"/>
              </a:rPr>
              <a:t>sperat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2800" dirty="0" err="1" smtClean="0">
                <a:solidFill>
                  <a:srgbClr val="003399"/>
                </a:solidFill>
                <a:latin typeface="Arial" charset="0"/>
              </a:rPr>
              <a:t>nescius</a:t>
            </a:r>
            <a:r>
              <a:rPr lang="fr-FR" altLang="x-none" sz="28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fr-FR" altLang="x-none" sz="2800" dirty="0" err="1" smtClean="0">
                <a:solidFill>
                  <a:srgbClr val="FF30E7"/>
                </a:solidFill>
                <a:latin typeface="Arial" charset="0"/>
              </a:rPr>
              <a:t>aurae</a:t>
            </a:r>
            <a:endParaRPr lang="fr-FR" altLang="x-none" sz="2800" dirty="0" smtClean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fr-FR" altLang="x-none" sz="2800" dirty="0" err="1" smtClean="0">
                <a:solidFill>
                  <a:schemeClr val="bg2"/>
                </a:solidFill>
                <a:latin typeface="Arial" charset="0"/>
              </a:rPr>
              <a:t>fallacis</a:t>
            </a:r>
            <a:r>
              <a:rPr lang="fr-FR" altLang="x-none" sz="2800" dirty="0" smtClean="0">
                <a:solidFill>
                  <a:schemeClr val="bg2"/>
                </a:solidFill>
                <a:latin typeface="Arial" charset="0"/>
              </a:rPr>
              <a:t>. </a:t>
            </a:r>
            <a:r>
              <a:rPr lang="fr-FR" altLang="x-none" sz="280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Miseri</a:t>
            </a:r>
            <a:r>
              <a:rPr lang="fr-FR" altLang="x-none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fr-FR" altLang="x-none" sz="280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quibus</a:t>
            </a:r>
            <a:endParaRPr lang="fr-FR" altLang="x-none" sz="3200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6056313" y="6183313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latin typeface="Arial" charset="0"/>
                <a:hlinkClick r:id="rId5"/>
              </a:rPr>
              <a:t>Horace</a:t>
            </a:r>
            <a:r>
              <a:rPr kumimoji="0" lang="fr-FR" altLang="x-none" sz="1400" i="1">
                <a:latin typeface="Arial" charset="0"/>
                <a:hlinkClick r:id="rId5"/>
              </a:rPr>
              <a:t>, Carmina,</a:t>
            </a:r>
            <a:r>
              <a:rPr kumimoji="0" lang="fr-FR" altLang="x-none" sz="1400">
                <a:latin typeface="Arial" charset="0"/>
                <a:hlinkClick r:id="rId5"/>
              </a:rPr>
              <a:t> I, 5</a:t>
            </a:r>
            <a:endParaRPr kumimoji="0" lang="fr-FR" altLang="x-none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uisque_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>
            <a:off x="8348663" y="188640"/>
            <a:ext cx="491243" cy="491243"/>
          </a:xfrm>
          <a:prstGeom prst="rect">
            <a:avLst/>
          </a:prstGeom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5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82E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590800" y="1339850"/>
            <a:ext cx="5580063" cy="15525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intemptata nites.       tabula sacer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>
                <a:solidFill>
                  <a:schemeClr val="bg2"/>
                </a:solidFill>
                <a:latin typeface="Arial" charset="0"/>
              </a:rPr>
              <a:t>uestimenta maris deo. 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>
            <a:off x="228600" y="304800"/>
            <a:ext cx="3733800" cy="747713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143000" y="3168650"/>
            <a:ext cx="7543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643DFF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une seule phrase de 3 vers et demi, qui commence par </a:t>
            </a:r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me, 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la seule forme du pronom de la première personne : irruption du locuteur et phrase énonciative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43000" y="423545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FF1934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retour du vocabulaire concret : 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780213" y="61722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498475"/>
            <a:ext cx="2676525" cy="398463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>
                <a:effectLst/>
                <a:latin typeface="Times" charset="0"/>
                <a:hlinkClick r:id="rId2"/>
              </a:rPr>
              <a:t>Quatrième strophe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4876800" y="133985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FF1934"/>
                </a:solidFill>
                <a:latin typeface="Arial" charset="0"/>
              </a:rPr>
              <a:t>Me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>
            <a:off x="4876800" y="1416050"/>
            <a:ext cx="0" cy="304800"/>
          </a:xfrm>
          <a:prstGeom prst="line">
            <a:avLst/>
          </a:prstGeom>
          <a:noFill/>
          <a:ln w="57150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4191000" y="304800"/>
            <a:ext cx="2433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(v. 1)   Te puer in rosa</a:t>
            </a:r>
            <a:endParaRPr lang="fr-FR" altLang="x-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8406" name="Line 38"/>
          <p:cNvSpPr>
            <a:spLocks noChangeShapeType="1"/>
          </p:cNvSpPr>
          <p:nvPr/>
        </p:nvSpPr>
        <p:spPr bwMode="auto">
          <a:xfrm>
            <a:off x="4884738" y="339725"/>
            <a:ext cx="0" cy="304800"/>
          </a:xfrm>
          <a:prstGeom prst="line">
            <a:avLst/>
          </a:prstGeom>
          <a:noFill/>
          <a:ln w="57150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5145088" y="644525"/>
            <a:ext cx="1587" cy="831850"/>
          </a:xfrm>
          <a:prstGeom prst="line">
            <a:avLst/>
          </a:prstGeom>
          <a:noFill/>
          <a:ln w="9525">
            <a:solidFill>
              <a:srgbClr val="4714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10" name="Text Box 42"/>
          <p:cNvSpPr txBox="1">
            <a:spLocks noChangeArrowheads="1"/>
          </p:cNvSpPr>
          <p:nvPr/>
        </p:nvSpPr>
        <p:spPr bwMode="auto">
          <a:xfrm>
            <a:off x="4560888" y="4237038"/>
            <a:ext cx="2166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objets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(substantifs),</a:t>
            </a:r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flipH="1">
            <a:off x="5029200" y="1720850"/>
            <a:ext cx="685800" cy="22860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4038600" y="2101850"/>
            <a:ext cx="990600" cy="19050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13" name="Line 45"/>
          <p:cNvSpPr>
            <a:spLocks noChangeShapeType="1"/>
          </p:cNvSpPr>
          <p:nvPr/>
        </p:nvSpPr>
        <p:spPr bwMode="auto">
          <a:xfrm>
            <a:off x="3505200" y="2787650"/>
            <a:ext cx="1524000" cy="1219200"/>
          </a:xfrm>
          <a:prstGeom prst="line">
            <a:avLst/>
          </a:prstGeom>
          <a:noFill/>
          <a:ln w="19050">
            <a:solidFill>
              <a:srgbClr val="64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414" name="Text Box 46"/>
          <p:cNvSpPr txBox="1">
            <a:spLocks noChangeArrowheads="1"/>
          </p:cNvSpPr>
          <p:nvPr/>
        </p:nvSpPr>
        <p:spPr bwMode="auto">
          <a:xfrm>
            <a:off x="6629400" y="4235450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800" i="1">
                <a:solidFill>
                  <a:schemeClr val="bg2"/>
                </a:solidFill>
                <a:latin typeface="Arial" charset="0"/>
              </a:rPr>
              <a:t>actions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(verbes)</a:t>
            </a:r>
          </a:p>
        </p:txBody>
      </p:sp>
      <p:sp>
        <p:nvSpPr>
          <p:cNvPr id="58415" name="AutoShape 47"/>
          <p:cNvSpPr>
            <a:spLocks noChangeArrowheads="1"/>
          </p:cNvSpPr>
          <p:nvPr/>
        </p:nvSpPr>
        <p:spPr bwMode="auto">
          <a:xfrm>
            <a:off x="4441825" y="1749425"/>
            <a:ext cx="1003300" cy="38893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8416" name="AutoShape 48"/>
          <p:cNvSpPr>
            <a:spLocks noChangeArrowheads="1"/>
          </p:cNvSpPr>
          <p:nvPr/>
        </p:nvSpPr>
        <p:spPr bwMode="auto">
          <a:xfrm>
            <a:off x="2616200" y="2101850"/>
            <a:ext cx="1801813" cy="38893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19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8417" name="Text Box 49"/>
          <p:cNvSpPr txBox="1">
            <a:spLocks noChangeArrowheads="1"/>
          </p:cNvSpPr>
          <p:nvPr/>
        </p:nvSpPr>
        <p:spPr bwMode="auto">
          <a:xfrm>
            <a:off x="1143000" y="4540250"/>
            <a:ext cx="7720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adjectif : retour à la proportion des strophes 1 et 2 ( 5 adj. / 5 subst.) ;</a:t>
            </a:r>
          </a:p>
          <a:p>
            <a:pPr>
              <a:buClr>
                <a:schemeClr val="tx1"/>
              </a:buClr>
              <a:buFont typeface="Wingdings" charset="2"/>
              <a:buNone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retour à la fonction d’épithète de description ou de caractérisation (// str. 1)</a:t>
            </a:r>
          </a:p>
        </p:txBody>
      </p:sp>
      <p:sp>
        <p:nvSpPr>
          <p:cNvPr id="58418" name="Text Box 50"/>
          <p:cNvSpPr txBox="1">
            <a:spLocks noChangeArrowheads="1"/>
          </p:cNvSpPr>
          <p:nvPr/>
        </p:nvSpPr>
        <p:spPr bwMode="auto">
          <a:xfrm>
            <a:off x="1143000" y="5392738"/>
            <a:ext cx="786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la métaphore de la tempête est filée dans celle du naufrage (// str. 2 et 3) </a:t>
            </a:r>
          </a:p>
        </p:txBody>
      </p:sp>
      <p:sp>
        <p:nvSpPr>
          <p:cNvPr id="58419" name="Text Box 51"/>
          <p:cNvSpPr txBox="1">
            <a:spLocks noChangeArrowheads="1"/>
          </p:cNvSpPr>
          <p:nvPr/>
        </p:nvSpPr>
        <p:spPr bwMode="auto">
          <a:xfrm>
            <a:off x="1141413" y="5688013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Clr>
                <a:srgbClr val="003399"/>
              </a:buClr>
              <a:buFont typeface="Wingdings" charset="2"/>
              <a:buChar char="Ø"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de la rose (v. 1)                                  Vénus est la déesse de l’amour et</a:t>
            </a:r>
          </a:p>
          <a:p>
            <a:pPr>
              <a:buClr>
                <a:srgbClr val="003399"/>
              </a:buClr>
              <a:buFont typeface="Wingdings" charset="2"/>
              <a:buNone/>
            </a:pP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de ses vicissitudes</a:t>
            </a:r>
          </a:p>
        </p:txBody>
      </p:sp>
      <p:sp>
        <p:nvSpPr>
          <p:cNvPr id="58421" name="Oval 53"/>
          <p:cNvSpPr>
            <a:spLocks noChangeArrowheads="1"/>
          </p:cNvSpPr>
          <p:nvPr/>
        </p:nvSpPr>
        <p:spPr bwMode="auto">
          <a:xfrm>
            <a:off x="6019800" y="342900"/>
            <a:ext cx="587375" cy="33655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58422" name="Oval 54"/>
          <p:cNvSpPr>
            <a:spLocks noChangeArrowheads="1"/>
          </p:cNvSpPr>
          <p:nvPr/>
        </p:nvSpPr>
        <p:spPr bwMode="auto">
          <a:xfrm>
            <a:off x="4156075" y="2460625"/>
            <a:ext cx="1516063" cy="446088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cxnSp>
        <p:nvCxnSpPr>
          <p:cNvPr id="58423" name="AutoShape 55"/>
          <p:cNvCxnSpPr>
            <a:cxnSpLocks noChangeShapeType="1"/>
            <a:stCxn id="58421" idx="6"/>
            <a:endCxn id="58370" idx="2"/>
          </p:cNvCxnSpPr>
          <p:nvPr/>
        </p:nvCxnSpPr>
        <p:spPr bwMode="auto">
          <a:xfrm flipH="1">
            <a:off x="5381625" y="511175"/>
            <a:ext cx="1235075" cy="2381250"/>
          </a:xfrm>
          <a:prstGeom prst="curvedConnector4">
            <a:avLst>
              <a:gd name="adj1" fmla="val -144343"/>
              <a:gd name="adj2" fmla="val 109602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424" name="Text Box 56"/>
          <p:cNvSpPr txBox="1">
            <a:spLocks noChangeArrowheads="1"/>
          </p:cNvSpPr>
          <p:nvPr/>
        </p:nvSpPr>
        <p:spPr bwMode="auto">
          <a:xfrm>
            <a:off x="3054350" y="5673725"/>
            <a:ext cx="2179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au naufrage (v. 16),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5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5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5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8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8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 autoUpdateAnimBg="0"/>
      <p:bldP spid="58373" grpId="0" autoUpdateAnimBg="0"/>
      <p:bldP spid="58374" grpId="0" autoUpdateAnimBg="0"/>
      <p:bldP spid="58403" grpId="0" autoUpdateAnimBg="0"/>
      <p:bldP spid="58404" grpId="0" animBg="1"/>
      <p:bldP spid="58405" grpId="0" autoUpdateAnimBg="0"/>
      <p:bldP spid="58406" grpId="0" animBg="1"/>
      <p:bldP spid="58407" grpId="0" animBg="1"/>
      <p:bldP spid="58410" grpId="0" autoUpdateAnimBg="0"/>
      <p:bldP spid="58411" grpId="0" animBg="1"/>
      <p:bldP spid="58412" grpId="0" animBg="1"/>
      <p:bldP spid="58413" grpId="0" animBg="1"/>
      <p:bldP spid="58414" grpId="0" autoUpdateAnimBg="0"/>
      <p:bldP spid="58415" grpId="0" animBg="1"/>
      <p:bldP spid="58416" grpId="0" animBg="1"/>
      <p:bldP spid="58417" grpId="0" autoUpdateAnimBg="0"/>
      <p:bldP spid="58418" grpId="0" autoUpdateAnimBg="0"/>
      <p:bldP spid="58419" grpId="0" autoUpdateAnimBg="0"/>
      <p:bldP spid="58421" grpId="0" animBg="1"/>
      <p:bldP spid="58422" grpId="0" animBg="1"/>
      <p:bldP spid="5842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 descr="Filet viole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FR" altLang="x-none" sz="2400">
                <a:solidFill>
                  <a:schemeClr val="bg1"/>
                </a:solidFill>
              </a:rPr>
              <a:t>Réseau de relations entre les strophes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400"/>
              <a:t>	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143000" y="1981200"/>
            <a:ext cx="7329488" cy="2222500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	— vocabulaire concret (I-IV), vocabulaire abstrait (II-III)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	— art visuel (I-IV), réflexion (II-III)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	— double apparition cryptée de Vénus (I-IV)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	— « tu » (v. 1) &gt;&lt; « je » (v. 16)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81000" y="4724400"/>
            <a:ext cx="3952875" cy="13112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cui flauam religas comam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,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953000" y="4708525"/>
            <a:ext cx="3925888" cy="131127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intemptata nites. Me tabula sacer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 sz="2000">
                <a:solidFill>
                  <a:schemeClr val="bg2"/>
                </a:solidFill>
                <a:latin typeface="Arial" charset="0"/>
              </a:rPr>
              <a:t>uestimenta maris deo.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39825" y="1981200"/>
            <a:ext cx="559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rgbClr val="643DFF"/>
                </a:solidFill>
                <a:latin typeface="Arial" charset="0"/>
              </a:rPr>
              <a:t>Strophes extérieures &gt;&lt; strophes intérieures</a:t>
            </a:r>
          </a:p>
        </p:txBody>
      </p:sp>
      <p:sp>
        <p:nvSpPr>
          <p:cNvPr id="3277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2776" name="Rectangle 14"/>
          <p:cNvSpPr>
            <a:spLocks noChangeArrowheads="1"/>
          </p:cNvSpPr>
          <p:nvPr/>
        </p:nvSpPr>
        <p:spPr bwMode="auto">
          <a:xfrm>
            <a:off x="219990" y="304800"/>
            <a:ext cx="2076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 dirty="0">
                <a:solidFill>
                  <a:schemeClr val="bg2"/>
                </a:solidFill>
                <a:latin typeface="Arial" charset="0"/>
              </a:rPr>
              <a:t>Paul-Augustin </a:t>
            </a:r>
            <a:r>
              <a:rPr kumimoji="0" lang="fr-FR" altLang="x-none" sz="1400" dirty="0" err="1">
                <a:solidFill>
                  <a:schemeClr val="bg2"/>
                </a:solidFill>
                <a:latin typeface="Arial" charset="0"/>
              </a:rPr>
              <a:t>Deproost</a:t>
            </a:r>
            <a:endParaRPr kumimoji="0" lang="fr-FR" altLang="x-none" sz="1400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kumimoji="0" lang="fr-FR" altLang="x-none" sz="1400" dirty="0">
                <a:solidFill>
                  <a:schemeClr val="bg2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 dirty="0">
                <a:solidFill>
                  <a:schemeClr val="bg2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 dirty="0">
                <a:solidFill>
                  <a:schemeClr val="bg2"/>
                </a:solidFill>
                <a:latin typeface="Arial" charset="0"/>
                <a:hlinkClick r:id="rId3"/>
              </a:rPr>
              <a:t> I, </a:t>
            </a:r>
            <a:r>
              <a:rPr kumimoji="0" lang="fr-FR" altLang="x-none" sz="1400" dirty="0" smtClean="0">
                <a:solidFill>
                  <a:schemeClr val="bg2"/>
                </a:solidFill>
                <a:latin typeface="Arial" charset="0"/>
                <a:hlinkClick r:id="rId3"/>
              </a:rPr>
              <a:t>5</a:t>
            </a:r>
            <a:endParaRPr kumimoji="0" lang="fr-FR" altLang="x-none" sz="1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nimBg="1" autoUpdateAnimBg="0"/>
      <p:bldP spid="9223" grpId="0" animBg="1" autoUpdateAnimBg="0"/>
      <p:bldP spid="9224" grpId="0" animBg="1" autoUpdateAnimBg="0"/>
      <p:bldP spid="922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2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descr="Filet viole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FR" altLang="x-none" sz="2000">
                <a:solidFill>
                  <a:schemeClr val="bg1"/>
                </a:solidFill>
              </a:rPr>
              <a:t>Réseau de relations entre les strophes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000"/>
              <a:t>	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23950" y="1935163"/>
            <a:ext cx="7329488" cy="2041525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— le passage de I à II et de III à IV se fait  par un rejet ou un enjambement, alors que le passage de II à III est marqué par une coïncidence de la pause métrique et de la coupe syntaxique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27000" y="4187825"/>
            <a:ext cx="4648200" cy="2563813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b="1">
                <a:solidFill>
                  <a:srgbClr val="FF1934"/>
                </a:solidFill>
                <a:latin typeface="Arial" charset="0"/>
              </a:rPr>
              <a:t>simplex munditiis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918075" y="4186238"/>
            <a:ext cx="4135438" cy="2563812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qui nunc te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fruitur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credulus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aurea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qui semper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uacuam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, semper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amabilem</a:t>
            </a:r>
            <a:endParaRPr lang="fr-FR" altLang="x-none" sz="18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sperat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nescius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aurae</a:t>
            </a:r>
            <a:endParaRPr lang="fr-FR" altLang="x-none" sz="18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fallacis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. </a:t>
            </a:r>
            <a:r>
              <a:rPr lang="fr-FR" altLang="x-none" sz="1800" b="1" dirty="0" err="1">
                <a:solidFill>
                  <a:srgbClr val="FF1934"/>
                </a:solidFill>
                <a:latin typeface="Arial" charset="0"/>
              </a:rPr>
              <a:t>Miseri</a:t>
            </a:r>
            <a:r>
              <a:rPr lang="fr-FR" altLang="x-none" sz="1800" b="1" dirty="0">
                <a:solidFill>
                  <a:srgbClr val="FF1934"/>
                </a:solidFill>
                <a:latin typeface="Arial" charset="0"/>
              </a:rPr>
              <a:t>, </a:t>
            </a:r>
            <a:r>
              <a:rPr lang="fr-FR" altLang="x-none" sz="1800" b="1" dirty="0" err="1">
                <a:solidFill>
                  <a:srgbClr val="FF1934"/>
                </a:solidFill>
                <a:latin typeface="Arial" charset="0"/>
              </a:rPr>
              <a:t>quibus</a:t>
            </a:r>
            <a:endParaRPr lang="fr-FR" altLang="x-none" sz="1800" b="1" dirty="0">
              <a:solidFill>
                <a:srgbClr val="FF1934"/>
              </a:solidFill>
              <a:latin typeface="Arial" charset="0"/>
            </a:endParaRPr>
          </a:p>
          <a:p>
            <a:endParaRPr lang="fr-FR" altLang="x-none" sz="1800" b="1" dirty="0">
              <a:solidFill>
                <a:srgbClr val="FF1934"/>
              </a:solidFill>
              <a:latin typeface="Arial" charset="0"/>
            </a:endParaRPr>
          </a:p>
          <a:p>
            <a:r>
              <a:rPr lang="fr-FR" altLang="x-none" sz="1800" b="1" dirty="0" err="1">
                <a:solidFill>
                  <a:srgbClr val="FF1934"/>
                </a:solidFill>
                <a:latin typeface="Arial" charset="0"/>
              </a:rPr>
              <a:t>intemptata</a:t>
            </a:r>
            <a:r>
              <a:rPr lang="fr-FR" altLang="x-none" sz="1800" b="1" dirty="0">
                <a:solidFill>
                  <a:srgbClr val="FF1934"/>
                </a:solidFill>
                <a:latin typeface="Arial" charset="0"/>
              </a:rPr>
              <a:t> </a:t>
            </a:r>
            <a:r>
              <a:rPr lang="fr-FR" altLang="x-none" sz="1800" b="1" dirty="0" err="1">
                <a:solidFill>
                  <a:srgbClr val="FF1934"/>
                </a:solidFill>
                <a:latin typeface="Arial" charset="0"/>
              </a:rPr>
              <a:t>nites</a:t>
            </a:r>
            <a:r>
              <a:rPr lang="fr-FR" altLang="x-none" sz="1800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Me tabula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sacer</a:t>
            </a:r>
            <a:endParaRPr lang="fr-FR" altLang="x-none" sz="18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uotiua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paries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indicat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uuida</a:t>
            </a:r>
            <a:endParaRPr lang="fr-FR" altLang="x-none" sz="18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suspendisse </a:t>
            </a:r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potenti</a:t>
            </a:r>
            <a:endParaRPr lang="fr-FR" altLang="x-none" sz="18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 dirty="0" err="1">
                <a:solidFill>
                  <a:schemeClr val="bg2"/>
                </a:solidFill>
                <a:latin typeface="Arial" charset="0"/>
              </a:rPr>
              <a:t>uestimenta</a:t>
            </a:r>
            <a:r>
              <a:rPr lang="fr-FR" altLang="x-none" sz="1800" dirty="0">
                <a:solidFill>
                  <a:schemeClr val="bg2"/>
                </a:solidFill>
                <a:latin typeface="Arial" charset="0"/>
              </a:rPr>
              <a:t> maris deo.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486025" y="2025650"/>
            <a:ext cx="397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rgbClr val="643DFF"/>
                </a:solidFill>
                <a:latin typeface="Arial" charset="0"/>
              </a:rPr>
              <a:t>Strophes adjacentes (I-II) (III-IV)</a:t>
            </a: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4918075" y="4210051"/>
            <a:ext cx="3733800" cy="37107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88900" y="6381328"/>
            <a:ext cx="2362200" cy="438273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553200" y="22860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 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animBg="1" autoUpdateAnimBg="0"/>
      <p:bldP spid="59396" grpId="0" animBg="1" autoUpdateAnimBg="0"/>
      <p:bldP spid="59397" grpId="0" animBg="1" autoUpdateAnimBg="0"/>
      <p:bldP spid="5939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6BFDFF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descr="Filet viole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FR" altLang="x-none" sz="2000">
                <a:solidFill>
                  <a:schemeClr val="bg1"/>
                </a:solidFill>
              </a:rPr>
              <a:t>Réseau de relations entre les strophes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000"/>
              <a:t>	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23950" y="1935163"/>
            <a:ext cx="7329488" cy="1797050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— unies par une syntaxe affective : double interrogation &gt; longue exclamation &gt; cri bref de la phrase nominale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27000" y="4187825"/>
            <a:ext cx="4648200" cy="2563813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 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862513" y="4603750"/>
            <a:ext cx="4135437" cy="1739900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544888" y="2025650"/>
            <a:ext cx="186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rgbClr val="643DFF"/>
                </a:solidFill>
                <a:latin typeface="Arial" charset="0"/>
              </a:rPr>
              <a:t>Strophes I - III</a:t>
            </a: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6477000" y="228600"/>
            <a:ext cx="2438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 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19" grpId="0" animBg="1" autoUpdateAnimBg="0"/>
      <p:bldP spid="60420" grpId="0" animBg="1" autoUpdateAnimBg="0"/>
      <p:bldP spid="60421" grpId="0" animBg="1" autoUpdateAnimBg="0"/>
      <p:bldP spid="6042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FFBAF3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descr="Filet viole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FR" altLang="x-none" sz="2000">
                <a:solidFill>
                  <a:schemeClr val="bg1"/>
                </a:solidFill>
              </a:rPr>
              <a:t>Réseau de relations entre les strophes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000"/>
              <a:t>	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123950" y="1935163"/>
            <a:ext cx="7329488" cy="2101850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— unies par la métaphore de la tempête, redoutable pour le jeune garçon qui n’en a pas encore fait l’expérience, vécue par le poète qui s’est relevé de son naufrage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27000" y="4187825"/>
            <a:ext cx="4648200" cy="2563813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                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881563" y="4803775"/>
            <a:ext cx="4165600" cy="1190625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suspendisse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495675" y="2025650"/>
            <a:ext cx="196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rgbClr val="643DFF"/>
                </a:solidFill>
                <a:latin typeface="Arial" charset="0"/>
              </a:rPr>
              <a:t>Strophes II - IV</a:t>
            </a: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248400" y="6127750"/>
            <a:ext cx="2590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 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utoUpdateAnimBg="0"/>
      <p:bldP spid="61443" grpId="0" animBg="1" autoUpdateAnimBg="0"/>
      <p:bldP spid="61444" grpId="0" animBg="1" autoUpdateAnimBg="0"/>
      <p:bldP spid="61445" grpId="0" animBg="1" autoUpdateAnimBg="0"/>
      <p:bldP spid="6144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DBFFA8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descr="Filet viole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FR" altLang="x-none" sz="2000">
                <a:solidFill>
                  <a:schemeClr val="bg1"/>
                </a:solidFill>
              </a:rPr>
              <a:t>Réseau de relations entre les strophes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000"/>
              <a:t>	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123950" y="1935163"/>
            <a:ext cx="7329488" cy="2101850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— s’oppose aux strophes adjacentes sur le plan des temps : présent (I) &gt; futur (II) &gt; présent (III) &gt; plusieurs aspects de présent (IV) (généralisation, actuel, parfait d’état)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3422650" y="2025650"/>
            <a:ext cx="211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rgbClr val="643DFF"/>
                </a:solidFill>
                <a:latin typeface="Arial" charset="0"/>
              </a:rPr>
              <a:t>Chaque strophe</a:t>
            </a:r>
            <a:endParaRPr lang="fr-FR" altLang="x-none" sz="2000" i="1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686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39725"/>
            <a:ext cx="3124200" cy="54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6477000" y="228600"/>
            <a:ext cx="2438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 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127000" y="4187825"/>
            <a:ext cx="4648200" cy="2563813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        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           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simplex munditiis?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       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    insolens,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4918075" y="4186238"/>
            <a:ext cx="4135438" cy="2563812"/>
          </a:xfrm>
          <a:prstGeom prst="rect">
            <a:avLst/>
          </a:prstGeom>
          <a:solidFill>
            <a:srgbClr val="33FF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          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  <a:p>
            <a:endParaRPr lang="fr-FR" altLang="x-none" sz="1800" b="1">
              <a:solidFill>
                <a:srgbClr val="FF1934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        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           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       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774825" y="4459288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1800">
                <a:solidFill>
                  <a:srgbClr val="4E2FFA"/>
                </a:solidFill>
                <a:latin typeface="Arial" charset="0"/>
              </a:rPr>
              <a:t>urget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1222375" y="501173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E2FFA"/>
                </a:solidFill>
                <a:latin typeface="Arial" charset="0"/>
              </a:rPr>
              <a:t>religas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1933575" y="5827713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flebit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100013" y="6389688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emirabitur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6127750" y="4202113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latin typeface="Arial" charset="0"/>
              </a:rPr>
              <a:t>fruitur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918075" y="4740275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latin typeface="Arial" charset="0"/>
              </a:rPr>
              <a:t>sperat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6048375" y="5554663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1"/>
                </a:solidFill>
                <a:latin typeface="Arial" charset="0"/>
              </a:rPr>
              <a:t>nites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302375" y="5827713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1"/>
                </a:solidFill>
                <a:latin typeface="Arial" charset="0"/>
              </a:rPr>
              <a:t>indicat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4922838" y="6103938"/>
            <a:ext cx="1455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1"/>
                </a:solidFill>
                <a:latin typeface="Arial" charset="0"/>
              </a:rPr>
              <a:t>suspendisse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46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  <p:bldP spid="62467" grpId="0" animBg="1" autoUpdateAnimBg="0"/>
      <p:bldP spid="62470" grpId="0" autoUpdateAnimBg="0"/>
      <p:bldP spid="62473" grpId="0" animBg="1" autoUpdateAnimBg="0"/>
      <p:bldP spid="62474" grpId="0" animBg="1" autoUpdateAnimBg="0"/>
      <p:bldP spid="62475" grpId="0" autoUpdateAnimBg="0"/>
      <p:bldP spid="62476" grpId="0" autoUpdateAnimBg="0"/>
      <p:bldP spid="62477" grpId="0" autoUpdateAnimBg="0"/>
      <p:bldP spid="62478" grpId="0" autoUpdateAnimBg="0"/>
      <p:bldP spid="62479" grpId="0" autoUpdateAnimBg="0"/>
      <p:bldP spid="62480" grpId="0" autoUpdateAnimBg="0"/>
      <p:bldP spid="62481" grpId="0" autoUpdateAnimBg="0"/>
      <p:bldP spid="62482" grpId="0" autoUpdateAnimBg="0"/>
      <p:bldP spid="6248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2FFA4E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Papier de soie rose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95400"/>
            <a:ext cx="8743950" cy="406400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4E2FFA"/>
              </a:buClr>
            </a:pPr>
            <a:r>
              <a:rPr lang="fr-FR" altLang="x-none" sz="2000">
                <a:solidFill>
                  <a:srgbClr val="003399"/>
                </a:solidFill>
              </a:rPr>
              <a:t>La cohésion de l’ode jaillit de sa « structure en anneau »</a:t>
            </a:r>
            <a:endParaRPr lang="fr-FR" altLang="x-none" sz="2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fr-FR" altLang="x-none" sz="2000"/>
              <a:t>	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123950" y="1935163"/>
            <a:ext cx="7329488" cy="1736725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le centre du poème est une mise en garde contre l’inexpérience du jeune homme et donc, plus généralement contre le caractère hasardeux des amours passagères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	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endParaRPr lang="fr-FR" altLang="x-none" sz="20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789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6477000" y="304800"/>
            <a:ext cx="2438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 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381000" y="5867400"/>
            <a:ext cx="296545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(v. 8) </a:t>
            </a:r>
            <a:r>
              <a:rPr lang="fr-FR" altLang="x-none" sz="2000">
                <a:solidFill>
                  <a:srgbClr val="DBFFA8"/>
                </a:solidFill>
                <a:latin typeface="Arial" charset="0"/>
              </a:rPr>
              <a:t>emirabitur</a:t>
            </a: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 insolens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191000" y="5867400"/>
            <a:ext cx="454660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(v. 9) qui </a:t>
            </a:r>
            <a:r>
              <a:rPr lang="fr-FR" altLang="x-none" sz="2000">
                <a:solidFill>
                  <a:srgbClr val="DBFFA8"/>
                </a:solidFill>
                <a:latin typeface="Arial" charset="0"/>
              </a:rPr>
              <a:t>nunc</a:t>
            </a: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 te </a:t>
            </a:r>
            <a:r>
              <a:rPr lang="fr-FR" altLang="x-none" sz="2000">
                <a:solidFill>
                  <a:srgbClr val="DBFFA8"/>
                </a:solidFill>
                <a:latin typeface="Arial" charset="0"/>
              </a:rPr>
              <a:t>fruitur</a:t>
            </a:r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 credulus aurea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2362200" y="3048000"/>
            <a:ext cx="6781800" cy="2530475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— futur de la déconvenue &gt;&lt; présent de la jouissance crédule</a:t>
            </a:r>
          </a:p>
          <a:p>
            <a:endParaRPr lang="fr-FR" altLang="x-none" sz="2000" b="1">
              <a:solidFill>
                <a:schemeClr val="hlink"/>
              </a:solidFill>
              <a:latin typeface="Arial" charset="0"/>
            </a:endParaRPr>
          </a:p>
          <a:p>
            <a:endParaRPr lang="fr-FR" altLang="x-none" sz="2000" b="1">
              <a:solidFill>
                <a:schemeClr val="hlink"/>
              </a:solidFill>
              <a:latin typeface="Arial" charset="0"/>
            </a:endParaRPr>
          </a:p>
          <a:p>
            <a:endParaRPr lang="fr-FR" altLang="x-none" sz="2000" b="1">
              <a:solidFill>
                <a:schemeClr val="hlink"/>
              </a:solidFill>
              <a:latin typeface="Arial" charset="0"/>
            </a:endParaRPr>
          </a:p>
          <a:p>
            <a:endParaRPr lang="fr-FR" altLang="x-none" sz="2000">
              <a:solidFill>
                <a:schemeClr val="hlink"/>
              </a:solidFill>
              <a:latin typeface="Arial" charset="0"/>
            </a:endParaRPr>
          </a:p>
          <a:p>
            <a:endParaRPr lang="fr-FR" altLang="x-none" sz="2000">
              <a:solidFill>
                <a:schemeClr val="hlink"/>
              </a:solidFill>
              <a:latin typeface="Arial" charset="0"/>
            </a:endParaRPr>
          </a:p>
          <a:p>
            <a:endParaRPr lang="fr-FR" altLang="x-none" sz="2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 flipH="1">
            <a:off x="1752600" y="3429000"/>
            <a:ext cx="1295400" cy="2514600"/>
          </a:xfrm>
          <a:prstGeom prst="line">
            <a:avLst/>
          </a:prstGeom>
          <a:noFill/>
          <a:ln w="19050">
            <a:solidFill>
              <a:srgbClr val="6BF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6172200" y="3352800"/>
            <a:ext cx="457200" cy="2590800"/>
          </a:xfrm>
          <a:prstGeom prst="line">
            <a:avLst/>
          </a:prstGeom>
          <a:noFill/>
          <a:ln w="19050">
            <a:solidFill>
              <a:srgbClr val="6BF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 flipH="1">
            <a:off x="5562600" y="3352800"/>
            <a:ext cx="609600" cy="2514600"/>
          </a:xfrm>
          <a:prstGeom prst="line">
            <a:avLst/>
          </a:prstGeom>
          <a:noFill/>
          <a:ln w="19050">
            <a:solidFill>
              <a:srgbClr val="6BF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381000" y="6461125"/>
            <a:ext cx="297180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(v. 1) </a:t>
            </a:r>
            <a:r>
              <a:rPr lang="fr-FR" altLang="x-none" sz="2000">
                <a:solidFill>
                  <a:srgbClr val="DBFFA8"/>
                </a:solidFill>
                <a:latin typeface="Arial" charset="0"/>
              </a:rPr>
              <a:t>te / </a:t>
            </a:r>
            <a:r>
              <a:rPr lang="fr-FR" altLang="x-none" sz="2000">
                <a:solidFill>
                  <a:srgbClr val="4E2FFA"/>
                </a:solidFill>
                <a:latin typeface="Arial" charset="0"/>
              </a:rPr>
              <a:t>rosa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 flipH="1">
            <a:off x="1219200" y="4572000"/>
            <a:ext cx="1828800" cy="1905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4191000" y="6461125"/>
            <a:ext cx="3444875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643DFF"/>
                </a:solidFill>
                <a:latin typeface="Arial" charset="0"/>
              </a:rPr>
              <a:t>(v. 13) </a:t>
            </a:r>
            <a:r>
              <a:rPr lang="fr-FR" altLang="x-none" sz="2000">
                <a:solidFill>
                  <a:srgbClr val="DBFFA8"/>
                </a:solidFill>
                <a:latin typeface="Arial" charset="0"/>
              </a:rPr>
              <a:t>me / </a:t>
            </a:r>
            <a:r>
              <a:rPr lang="fr-FR" altLang="x-none" sz="2000">
                <a:solidFill>
                  <a:srgbClr val="4E2FFA"/>
                </a:solidFill>
                <a:latin typeface="Arial" charset="0"/>
              </a:rPr>
              <a:t>(v. 16) maris deo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4267200" y="4572000"/>
            <a:ext cx="990600" cy="19812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 flipH="1">
            <a:off x="1905000" y="5257800"/>
            <a:ext cx="4267200" cy="1295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8" name="Line 30"/>
          <p:cNvSpPr>
            <a:spLocks noChangeShapeType="1"/>
          </p:cNvSpPr>
          <p:nvPr/>
        </p:nvSpPr>
        <p:spPr bwMode="auto">
          <a:xfrm>
            <a:off x="6172200" y="5257800"/>
            <a:ext cx="762000" cy="1295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2362200" y="3660775"/>
            <a:ext cx="6303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— les enjambements resserrent le poème vers son centre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352675" y="4254500"/>
            <a:ext cx="590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— « tu » &gt;&lt; « je » dans les strophes extérieures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2371725" y="4560888"/>
            <a:ext cx="57864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— l’amour fait l’unité de l’ode dans l’évocation</a:t>
            </a:r>
          </a:p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doublement symbolique de Vénus aux deux</a:t>
            </a:r>
          </a:p>
          <a:p>
            <a:r>
              <a:rPr lang="fr-FR" altLang="x-none" sz="2000" b="1">
                <a:solidFill>
                  <a:schemeClr val="hlink"/>
                </a:solidFill>
                <a:latin typeface="Arial" charset="0"/>
              </a:rPr>
              <a:t>extrémités du poème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49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  <p:bldP spid="63491" grpId="0" animBg="1" autoUpdateAnimBg="0"/>
      <p:bldP spid="63507" grpId="0" animBg="1" autoUpdateAnimBg="0"/>
      <p:bldP spid="63508" grpId="0" animBg="1" autoUpdateAnimBg="0"/>
      <p:bldP spid="63509" grpId="0" animBg="1" autoUpdateAnimBg="0"/>
      <p:bldP spid="63510" grpId="0" animBg="1"/>
      <p:bldP spid="63511" grpId="0" animBg="1"/>
      <p:bldP spid="63512" grpId="0" animBg="1"/>
      <p:bldP spid="63513" grpId="0" animBg="1" autoUpdateAnimBg="0"/>
      <p:bldP spid="63514" grpId="0" animBg="1"/>
      <p:bldP spid="63515" grpId="0" animBg="1" autoUpdateAnimBg="0"/>
      <p:bldP spid="63516" grpId="0" animBg="1"/>
      <p:bldP spid="63517" grpId="0" animBg="1"/>
      <p:bldP spid="63518" grpId="0" animBg="1"/>
      <p:bldP spid="63519" grpId="0" autoUpdateAnimBg="0"/>
      <p:bldP spid="63520" grpId="0" autoUpdateAnimBg="0"/>
      <p:bldP spid="6352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pct90">
          <a:fgClr>
            <a:srgbClr val="6BF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Marbre blanc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74738"/>
            <a:ext cx="8839200" cy="2506662"/>
          </a:xfrm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4E2FFA"/>
              </a:buClr>
            </a:pPr>
            <a:r>
              <a:rPr lang="fr-FR" altLang="x-none" sz="2400" dirty="0">
                <a:solidFill>
                  <a:srgbClr val="0C34FA"/>
                </a:solidFill>
              </a:rPr>
              <a:t>La cohésion de l’ode est aussi assurée par un axe de lecture  linéaire qui mêle les contradictions entre le feu et l’eau</a:t>
            </a:r>
            <a:endParaRPr lang="fr-FR" altLang="x-none" sz="2400" dirty="0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124200" y="2209800"/>
            <a:ext cx="3733800" cy="579438"/>
          </a:xfrm>
          <a:prstGeom prst="rect">
            <a:avLst/>
          </a:prstGeom>
          <a:solidFill>
            <a:srgbClr val="FFF1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3200">
                <a:solidFill>
                  <a:srgbClr val="643DFF"/>
                </a:solidFill>
                <a:latin typeface="Arial" charset="0"/>
              </a:rPr>
              <a:t>feu 		 naufrage</a:t>
            </a:r>
            <a:endParaRPr lang="fr-FR" altLang="x-none" sz="2000">
              <a:solidFill>
                <a:srgbClr val="643DFF"/>
              </a:solidFill>
              <a:latin typeface="Arial" charset="0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312420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x-none" sz="2800" b="1" u="sng">
                <a:effectLst/>
              </a:rPr>
              <a:t>CONCLUSION</a:t>
            </a:r>
            <a:endParaRPr lang="fr-FR" altLang="x-none">
              <a:effectLst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81000" y="0"/>
            <a:ext cx="2133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</a:rPr>
              <a:t>Paul-Augustin Deproost.</a:t>
            </a:r>
          </a:p>
          <a:p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Horace</a:t>
            </a:r>
            <a:r>
              <a:rPr kumimoji="0" lang="fr-FR" altLang="x-none" sz="1400" i="1">
                <a:solidFill>
                  <a:srgbClr val="FF1934"/>
                </a:solidFill>
                <a:latin typeface="Arial" charset="0"/>
                <a:hlinkClick r:id="rId3"/>
              </a:rPr>
              <a:t>, Carmina,</a:t>
            </a:r>
            <a:r>
              <a:rPr kumimoji="0" lang="fr-FR" altLang="x-none" sz="1400">
                <a:solidFill>
                  <a:srgbClr val="FF1934"/>
                </a:solidFill>
                <a:latin typeface="Arial" charset="0"/>
                <a:hlinkClick r:id="rId3"/>
              </a:rPr>
              <a:t> I, 5</a:t>
            </a:r>
            <a:endParaRPr lang="fr-FR" altLang="x-none">
              <a:solidFill>
                <a:srgbClr val="FF1934"/>
              </a:solidFill>
              <a:latin typeface="Times New Roman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4038600" y="2286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2743200" y="2971800"/>
            <a:ext cx="3573463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>
                <a:solidFill>
                  <a:srgbClr val="0C34FA"/>
                </a:solidFill>
                <a:latin typeface="Arial" charset="0"/>
              </a:rPr>
              <a:t>métaphore de la tempête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2743200" y="2657475"/>
            <a:ext cx="3505200" cy="750888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4E2F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649288" y="3784600"/>
            <a:ext cx="758983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(v. 3) </a:t>
            </a:r>
            <a:r>
              <a:rPr lang="fr-FR" altLang="x-none" sz="1800" b="1">
                <a:solidFill>
                  <a:srgbClr val="003399"/>
                </a:solidFill>
                <a:latin typeface="Arial" charset="0"/>
              </a:rPr>
              <a:t>Pyrrha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			(v. 7) </a:t>
            </a:r>
            <a:r>
              <a:rPr lang="fr-FR" altLang="x-none" sz="1800" b="1">
                <a:solidFill>
                  <a:srgbClr val="003399"/>
                </a:solidFill>
                <a:latin typeface="Arial" charset="0"/>
              </a:rPr>
              <a:t>aequora</a:t>
            </a:r>
          </a:p>
          <a:p>
            <a:endParaRPr lang="fr-FR" altLang="x-none" sz="1800">
              <a:solidFill>
                <a:srgbClr val="003399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— la fille incarne le feu		— le garçon incarne l’élément liquide</a:t>
            </a: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				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(perfusus liquidis odoribus ; flebit)</a:t>
            </a:r>
          </a:p>
          <a:p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				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— l’ancien amant a aussi été mouillé</a:t>
            </a: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				(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uuida uestimenta)</a:t>
            </a:r>
          </a:p>
          <a:p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— credulus aurea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 		— 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nescius aurae</a:t>
            </a: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(l’or trompe le 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puer)		 </a:t>
            </a:r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(la brise trompe le marin)</a:t>
            </a: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— 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intemptata </a:t>
            </a:r>
            <a:r>
              <a:rPr lang="fr-FR" altLang="x-none" sz="1800" i="1">
                <a:latin typeface="Arial" charset="0"/>
              </a:rPr>
              <a:t>nites</a:t>
            </a:r>
            <a:r>
              <a:rPr lang="fr-FR" altLang="x-none" sz="1800" i="1">
                <a:solidFill>
                  <a:srgbClr val="003399"/>
                </a:solidFill>
                <a:latin typeface="Arial" charset="0"/>
              </a:rPr>
              <a:t>		— uestimenta </a:t>
            </a:r>
            <a:r>
              <a:rPr lang="fr-FR" altLang="x-none" sz="1800" i="1">
                <a:latin typeface="Arial" charset="0"/>
              </a:rPr>
              <a:t>maris</a:t>
            </a:r>
          </a:p>
          <a:p>
            <a:r>
              <a:rPr lang="fr-FR" altLang="x-none" sz="1800">
                <a:solidFill>
                  <a:srgbClr val="003399"/>
                </a:solidFill>
                <a:latin typeface="Arial" charset="0"/>
              </a:rPr>
              <a:t>(éclat de l’amour)			(eau du dépit amoureux)</a:t>
            </a:r>
            <a:endParaRPr lang="fr-FR" altLang="x-none">
              <a:solidFill>
                <a:srgbClr val="0C34FA"/>
              </a:solidFill>
              <a:latin typeface="Arial" charset="0"/>
            </a:endParaRPr>
          </a:p>
        </p:txBody>
      </p:sp>
      <p:sp>
        <p:nvSpPr>
          <p:cNvPr id="38922" name="Line 26"/>
          <p:cNvSpPr>
            <a:spLocks noChangeShapeType="1"/>
          </p:cNvSpPr>
          <p:nvPr/>
        </p:nvSpPr>
        <p:spPr bwMode="auto">
          <a:xfrm>
            <a:off x="2692400" y="5638800"/>
            <a:ext cx="1682750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23" name="Line 28"/>
          <p:cNvSpPr>
            <a:spLocks noChangeShapeType="1"/>
          </p:cNvSpPr>
          <p:nvPr/>
        </p:nvSpPr>
        <p:spPr bwMode="auto">
          <a:xfrm flipV="1">
            <a:off x="2743200" y="6170613"/>
            <a:ext cx="1627188" cy="1587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955675" y="6030913"/>
            <a:ext cx="1196975" cy="32702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4648200" y="5984875"/>
            <a:ext cx="1176338" cy="366713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lang="fr-FR" altLang="x-none"/>
          </a:p>
        </p:txBody>
      </p:sp>
      <p:sp>
        <p:nvSpPr>
          <p:cNvPr id="64543" name="Oval 31" descr="Filet violet"/>
          <p:cNvSpPr>
            <a:spLocks noChangeArrowheads="1"/>
          </p:cNvSpPr>
          <p:nvPr/>
        </p:nvSpPr>
        <p:spPr bwMode="auto">
          <a:xfrm>
            <a:off x="685800" y="1066800"/>
            <a:ext cx="8001000" cy="2514600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800">
                <a:solidFill>
                  <a:schemeClr val="bg1"/>
                </a:solidFill>
                <a:latin typeface="Arial" charset="0"/>
              </a:rPr>
              <a:t>Quand il s’agit de Pyrrha et de</a:t>
            </a:r>
          </a:p>
          <a:p>
            <a:pPr algn="ctr"/>
            <a:r>
              <a:rPr lang="fr-FR" altLang="x-none" sz="2800">
                <a:solidFill>
                  <a:schemeClr val="bg1"/>
                </a:solidFill>
                <a:latin typeface="Arial" charset="0"/>
              </a:rPr>
              <a:t>la forme d’amour qu’elle représente,</a:t>
            </a:r>
          </a:p>
          <a:p>
            <a:pPr algn="ctr"/>
            <a:r>
              <a:rPr lang="fr-FR" altLang="x-none" sz="2800">
                <a:solidFill>
                  <a:schemeClr val="bg1"/>
                </a:solidFill>
                <a:latin typeface="Arial" charset="0"/>
              </a:rPr>
              <a:t>le coup de foudre n’est pas loin</a:t>
            </a:r>
          </a:p>
          <a:p>
            <a:pPr algn="ctr"/>
            <a:r>
              <a:rPr lang="fr-FR" altLang="x-none" sz="2800">
                <a:solidFill>
                  <a:schemeClr val="bg1"/>
                </a:solidFill>
                <a:latin typeface="Arial" charset="0"/>
              </a:rPr>
              <a:t>du naufrage</a:t>
            </a:r>
            <a:endParaRPr lang="fr-FR" altLang="x-none">
              <a:latin typeface="Times New Roman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5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5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64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64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  <p:bldP spid="64515" grpId="0" animBg="1" autoUpdateAnimBg="0"/>
      <p:bldP spid="64533" grpId="0" animBg="1"/>
      <p:bldP spid="64534" grpId="0" animBg="1" autoUpdateAnimBg="0"/>
      <p:bldP spid="64535" grpId="0" animBg="1"/>
      <p:bldP spid="64537" grpId="0" autoUpdateAnimBg="0"/>
      <p:bldP spid="64541" grpId="0" animBg="1"/>
      <p:bldP spid="64542" grpId="0" animBg="1"/>
      <p:bldP spid="6454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>
              <a:defRPr/>
            </a:pPr>
            <a:r>
              <a:rPr lang="fr-FR" altLang="x-none">
                <a:effectLst>
                  <a:outerShdw blurRad="38100" dist="38100" dir="2700000" algn="tl">
                    <a:srgbClr val="C0C0C0"/>
                  </a:outerShdw>
                </a:effectLst>
              </a:rPr>
              <a:t>Horace, Ode à Pyrrha (I, 5)</a:t>
            </a:r>
          </a:p>
        </p:txBody>
      </p:sp>
      <p:sp>
        <p:nvSpPr>
          <p:cNvPr id="4124" name="Text Box 28" descr="Filet violet"/>
          <p:cNvSpPr txBox="1">
            <a:spLocks noChangeArrowheads="1"/>
          </p:cNvSpPr>
          <p:nvPr/>
        </p:nvSpPr>
        <p:spPr bwMode="auto">
          <a:xfrm>
            <a:off x="2514600" y="2047875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Quis multa gracilis te puer in rosa</a:t>
            </a:r>
          </a:p>
        </p:txBody>
      </p:sp>
      <p:sp>
        <p:nvSpPr>
          <p:cNvPr id="4125" name="Text Box 29" descr="Filet violet"/>
          <p:cNvSpPr txBox="1">
            <a:spLocks noChangeArrowheads="1"/>
          </p:cNvSpPr>
          <p:nvPr/>
        </p:nvSpPr>
        <p:spPr bwMode="auto">
          <a:xfrm>
            <a:off x="2514600" y="2467744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dirty="0">
                <a:latin typeface="Times" charset="0"/>
              </a:rPr>
              <a:t>	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perfusus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liquidis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urget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odoribus</a:t>
            </a:r>
            <a:endParaRPr kumimoji="0" lang="fr-FR" altLang="x-none" dirty="0">
              <a:latin typeface="Times" charset="0"/>
            </a:endParaRPr>
          </a:p>
        </p:txBody>
      </p:sp>
      <p:sp>
        <p:nvSpPr>
          <p:cNvPr id="4127" name="Text Box 31" descr="Filet violet"/>
          <p:cNvSpPr txBox="1">
            <a:spLocks noChangeArrowheads="1"/>
          </p:cNvSpPr>
          <p:nvPr/>
        </p:nvSpPr>
        <p:spPr bwMode="auto">
          <a:xfrm>
            <a:off x="2514600" y="2899792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dirty="0">
                <a:latin typeface="Times" charset="0"/>
              </a:rPr>
              <a:t>	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grato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, Pyrrha,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sub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antro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?</a:t>
            </a:r>
            <a:endParaRPr kumimoji="0" lang="fr-FR" altLang="x-none" dirty="0">
              <a:latin typeface="Times" charset="0"/>
            </a:endParaRPr>
          </a:p>
        </p:txBody>
      </p:sp>
      <p:sp>
        <p:nvSpPr>
          <p:cNvPr id="4128" name="Text Box 32" descr="Filet violet"/>
          <p:cNvSpPr txBox="1">
            <a:spLocks noChangeArrowheads="1"/>
          </p:cNvSpPr>
          <p:nvPr/>
        </p:nvSpPr>
        <p:spPr bwMode="auto">
          <a:xfrm>
            <a:off x="2514600" y="3331840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dirty="0">
                <a:latin typeface="Times" charset="0"/>
              </a:rPr>
              <a:t>	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cui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flauam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religas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comam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,</a:t>
            </a:r>
            <a:endParaRPr kumimoji="0" lang="fr-FR" altLang="x-none" dirty="0">
              <a:latin typeface="Times" charset="0"/>
            </a:endParaRPr>
          </a:p>
        </p:txBody>
      </p:sp>
      <p:sp>
        <p:nvSpPr>
          <p:cNvPr id="4129" name="Text Box 33" descr="Filet violet"/>
          <p:cNvSpPr txBox="1">
            <a:spLocks noChangeArrowheads="1"/>
          </p:cNvSpPr>
          <p:nvPr/>
        </p:nvSpPr>
        <p:spPr bwMode="auto">
          <a:xfrm>
            <a:off x="2514600" y="4191000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simplex munditiis ? heu quotiens fidem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130" name="Text Box 34" descr="Filet violet"/>
          <p:cNvSpPr txBox="1">
            <a:spLocks noChangeArrowheads="1"/>
          </p:cNvSpPr>
          <p:nvPr/>
        </p:nvSpPr>
        <p:spPr bwMode="auto">
          <a:xfrm>
            <a:off x="2514600" y="4589463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mutatosque deos flebit et aspera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131" name="Text Box 35" descr="Filet violet"/>
          <p:cNvSpPr txBox="1">
            <a:spLocks noChangeArrowheads="1"/>
          </p:cNvSpPr>
          <p:nvPr/>
        </p:nvSpPr>
        <p:spPr bwMode="auto">
          <a:xfrm>
            <a:off x="2514600" y="4989513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nigris aequora uentis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132" name="Text Box 36" descr="Filet violet"/>
          <p:cNvSpPr txBox="1">
            <a:spLocks noChangeArrowheads="1"/>
          </p:cNvSpPr>
          <p:nvPr/>
        </p:nvSpPr>
        <p:spPr bwMode="auto">
          <a:xfrm>
            <a:off x="2514600" y="5403850"/>
            <a:ext cx="6172200" cy="5937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emirabitur insolens,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134" name="Text Box 38" descr="Filet violet">
            <a:hlinkClick r:id="rId6"/>
          </p:cNvPr>
          <p:cNvSpPr txBox="1">
            <a:spLocks noChangeArrowheads="1"/>
          </p:cNvSpPr>
          <p:nvPr/>
        </p:nvSpPr>
        <p:spPr bwMode="auto">
          <a:xfrm>
            <a:off x="2514600" y="3781921"/>
            <a:ext cx="6172200" cy="5111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kumimoji="0" lang="fr-FR" altLang="x-none">
              <a:latin typeface="Times" charset="0"/>
            </a:endParaRPr>
          </a:p>
        </p:txBody>
      </p:sp>
      <p:sp>
        <p:nvSpPr>
          <p:cNvPr id="8203" name="Rectangle 41"/>
          <p:cNvSpPr>
            <a:spLocks noChangeArrowheads="1"/>
          </p:cNvSpPr>
          <p:nvPr/>
        </p:nvSpPr>
        <p:spPr bwMode="auto">
          <a:xfrm>
            <a:off x="303213" y="60960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latin typeface="Arial" charset="0"/>
              </a:rPr>
              <a:t>Horace, </a:t>
            </a:r>
            <a:r>
              <a:rPr kumimoji="0" lang="fr-FR" altLang="x-none" sz="1400" i="1">
                <a:latin typeface="Arial" charset="0"/>
              </a:rPr>
              <a:t>Carmina, </a:t>
            </a:r>
            <a:r>
              <a:rPr kumimoji="0" lang="fr-FR" altLang="x-none" sz="1400">
                <a:latin typeface="Arial" charset="0"/>
              </a:rPr>
              <a:t>I, 5</a:t>
            </a:r>
            <a:endParaRPr kumimoji="0" lang="fr-FR" altLang="x-none" sz="1400" i="1">
              <a:latin typeface="Arial" charset="0"/>
            </a:endParaRPr>
          </a:p>
        </p:txBody>
      </p:sp>
      <p:pic>
        <p:nvPicPr>
          <p:cNvPr id="3" name="1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70" y="124431"/>
            <a:ext cx="546485" cy="546485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24" grpId="0" animBg="1" autoUpdateAnimBg="0"/>
      <p:bldP spid="4125" grpId="0" animBg="1" autoUpdateAnimBg="0"/>
      <p:bldP spid="4127" grpId="0" animBg="1" autoUpdateAnimBg="0"/>
      <p:bldP spid="4128" grpId="0" animBg="1" autoUpdateAnimBg="0"/>
      <p:bldP spid="4129" grpId="0" animBg="1" autoUpdateAnimBg="0"/>
      <p:bldP spid="4130" grpId="0" animBg="1" autoUpdateAnimBg="0"/>
      <p:bldP spid="4131" grpId="0" animBg="1" autoUpdateAnimBg="0"/>
      <p:bldP spid="4132" grpId="0" animBg="1" autoUpdateAnimBg="0"/>
      <p:bldP spid="4134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_Brillan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6942" y="6209928"/>
            <a:ext cx="648072" cy="6480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56" y="332656"/>
            <a:ext cx="6192688" cy="6192688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219325" y="2773363"/>
            <a:ext cx="4552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8000" i="1" dirty="0">
                <a:solidFill>
                  <a:srgbClr val="FFED1C"/>
                </a:solidFill>
                <a:latin typeface="Monotype Corsiva" charset="0"/>
              </a:rPr>
              <a:t>Ad </a:t>
            </a:r>
            <a:r>
              <a:rPr lang="fr-FR" altLang="x-none" sz="8000" i="1" dirty="0" err="1">
                <a:solidFill>
                  <a:srgbClr val="FFED1C"/>
                </a:solidFill>
                <a:latin typeface="Monotype Corsiva" charset="0"/>
              </a:rPr>
              <a:t>Pyrrham</a:t>
            </a:r>
            <a:endParaRPr lang="fr-FR" altLang="x-none" sz="8000" i="1" dirty="0">
              <a:solidFill>
                <a:srgbClr val="FFED1C"/>
              </a:solidFill>
              <a:latin typeface="Monotype Corsiva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2900" y="74613"/>
            <a:ext cx="88550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000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>
              <a:buFont typeface="Times" charset="0"/>
              <a:buNone/>
            </a:pPr>
            <a:r>
              <a:rPr lang="fr-FR" altLang="x-none" sz="1600" b="1" i="1" dirty="0">
                <a:solidFill>
                  <a:srgbClr val="FFED1C"/>
                </a:solidFill>
                <a:latin typeface="Arial" charset="0"/>
              </a:rPr>
              <a:t>Documentation </a:t>
            </a:r>
            <a:r>
              <a:rPr lang="fr-FR" altLang="x-none" sz="1600" b="1" i="1" dirty="0" smtClean="0">
                <a:solidFill>
                  <a:srgbClr val="FFED1C"/>
                </a:solidFill>
                <a:latin typeface="Arial" charset="0"/>
              </a:rPr>
              <a:t>iconographique</a:t>
            </a:r>
            <a:endParaRPr lang="fr-FR" altLang="x-none" sz="1600" b="1" dirty="0">
              <a:solidFill>
                <a:srgbClr val="FFED1C"/>
              </a:solidFill>
              <a:latin typeface="Arial" charset="0"/>
            </a:endParaRPr>
          </a:p>
          <a:p>
            <a:pPr>
              <a:buFont typeface="Times" charset="0"/>
              <a:buChar char="•"/>
            </a:pPr>
            <a:endParaRPr lang="fr-FR" altLang="x-none" sz="1600" b="1" dirty="0">
              <a:solidFill>
                <a:srgbClr val="FFED1C"/>
              </a:solidFill>
              <a:latin typeface="Arial" charset="0"/>
            </a:endParaRP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Peintures murales de Pompéi : la Maison des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Vettii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(couple), la Maison des Mystères (« Pyrrha », jeune fille rattachant sa coiffure) ;  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Peinture de Suzanne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Clairac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: « Orphée et Eurydice » 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Botticelli, « La naissance de Vénus ».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2900" y="1903413"/>
            <a:ext cx="885507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000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>
              <a:buFont typeface="Times" charset="0"/>
              <a:buNone/>
            </a:pPr>
            <a:r>
              <a:rPr lang="fr-FR" altLang="x-none" sz="1600" b="1" i="1" dirty="0">
                <a:solidFill>
                  <a:srgbClr val="FFED1C"/>
                </a:solidFill>
                <a:latin typeface="Arial" charset="0"/>
              </a:rPr>
              <a:t>Documentation </a:t>
            </a:r>
            <a:r>
              <a:rPr lang="fr-FR" altLang="x-none" sz="1600" b="1" i="1" dirty="0" smtClean="0">
                <a:solidFill>
                  <a:srgbClr val="FFED1C"/>
                </a:solidFill>
                <a:latin typeface="Arial" charset="0"/>
              </a:rPr>
              <a:t>musicale</a:t>
            </a:r>
            <a:endParaRPr lang="fr-FR" altLang="x-none" sz="1600" b="1" i="1" dirty="0">
              <a:solidFill>
                <a:srgbClr val="FFED1C"/>
              </a:solidFill>
              <a:latin typeface="Arial" charset="0"/>
            </a:endParaRPr>
          </a:p>
          <a:p>
            <a:pPr algn="ctr">
              <a:buFont typeface="Times" charset="0"/>
              <a:buNone/>
            </a:pPr>
            <a:endParaRPr lang="fr-FR" altLang="x-none" sz="1600" b="1" i="1" dirty="0">
              <a:solidFill>
                <a:srgbClr val="FFED1C"/>
              </a:solidFill>
              <a:latin typeface="Arial" charset="0"/>
            </a:endParaRP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Johann Pachelbel (1653-1706), « 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Kanon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» (flûtes à bec alto, basse de viole, orgue positif) (« Guide des instruments baroques.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Ricercar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Consort ». Disque RIC 93001B) 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Denis Gaultier (1603-1672) et Charles Mouton (1626-1699), « La belle homicide. Courante et double » (luth) (ibidem) 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Claude Debussy (1862-1918), « La fille aux cheveux de lin » (Prélude pour piano, I.8) (« Debussy.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Preludes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, Books I &amp; II. Cécile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Ousset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». Disque EMI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Classics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6646) 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John Ward (1571-1638), « Ayre II » (viole de gambe et orgue portatif) (« Music for Sir Anthony.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Sesquialtera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Consort ». Disque Talent ART 1029 60) 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Adam de la Halle (XIIIe s.), « Li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dous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regars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» (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guiterne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, luth, vièle à archet) (« La Chambre des Dames.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Diabolus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in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Musica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». Disque Plein Jeu DMP 9421C) 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Instrumental anonyme (XIIIe s.), « La quinte estampie » (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guiterne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, luth, vièle à archet) (ibidem) 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Gautier de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Coincy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(1177?-1236), « Puisque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voi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 la fleur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novele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 » (cornemuse, petites percussions) (« Gautier de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Coincy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. Les Miracles de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Nostre-Dame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. Alla Francesca ». Disque Opus 111 OPS 30-146 HM 90) ;</a:t>
            </a:r>
          </a:p>
          <a:p>
            <a:pPr>
              <a:buFont typeface="Times" charset="0"/>
              <a:buChar char="•"/>
            </a:pP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Marin Marais, « La Brillante » (Basse de viole, clavecin, théorbe) (« La Musique au temps de Marin Marais ». Disque Valois. </a:t>
            </a:r>
            <a:r>
              <a:rPr lang="fr-FR" altLang="x-none" sz="1600" b="1" dirty="0" err="1">
                <a:solidFill>
                  <a:srgbClr val="FFED1C"/>
                </a:solidFill>
                <a:latin typeface="Arial" charset="0"/>
              </a:rPr>
              <a:t>Auvidis</a:t>
            </a:r>
            <a:r>
              <a:rPr lang="fr-FR" altLang="x-none" sz="1600" b="1" dirty="0">
                <a:solidFill>
                  <a:srgbClr val="FFED1C"/>
                </a:solidFill>
                <a:latin typeface="Arial" charset="0"/>
              </a:rPr>
              <a:t>, V 4681).</a:t>
            </a:r>
            <a:endParaRPr lang="fr-FR" altLang="x-none" sz="1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wheel spokes="0"/>
      </p:transition>
    </mc:Choice>
    <mc:Fallback xmlns="">
      <p:transition spd="slow" advClick="0" advTm="10000">
        <p:wheel spokes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671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67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5" grpId="0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>
              <a:defRPr/>
            </a:pPr>
            <a:r>
              <a:rPr lang="fr-FR" altLang="x-none">
                <a:effectLst>
                  <a:outerShdw blurRad="38100" dist="38100" dir="2700000" algn="tl">
                    <a:srgbClr val="C0C0C0"/>
                  </a:outerShdw>
                </a:effectLst>
              </a:rPr>
              <a:t>Horace, Ode à Pyrrha (I, 5)</a:t>
            </a:r>
          </a:p>
        </p:txBody>
      </p:sp>
      <p:sp>
        <p:nvSpPr>
          <p:cNvPr id="32771" name="Text Box 3" descr="Filet violet"/>
          <p:cNvSpPr txBox="1">
            <a:spLocks noChangeArrowheads="1"/>
          </p:cNvSpPr>
          <p:nvPr/>
        </p:nvSpPr>
        <p:spPr bwMode="auto">
          <a:xfrm>
            <a:off x="2514600" y="2047875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qui nunc te fruitur credulus aurea,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2" name="Text Box 4" descr="Filet violet"/>
          <p:cNvSpPr txBox="1">
            <a:spLocks noChangeArrowheads="1"/>
          </p:cNvSpPr>
          <p:nvPr/>
        </p:nvSpPr>
        <p:spPr bwMode="auto">
          <a:xfrm>
            <a:off x="2514600" y="2432050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qui semper uacuam, semper amabilem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3" name="Text Box 5" descr="Filet violet"/>
          <p:cNvSpPr txBox="1">
            <a:spLocks noChangeArrowheads="1"/>
          </p:cNvSpPr>
          <p:nvPr/>
        </p:nvSpPr>
        <p:spPr bwMode="auto">
          <a:xfrm>
            <a:off x="2514600" y="2836863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sperat, nescius aurae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4" name="Text Box 6" descr="Filet violet"/>
          <p:cNvSpPr txBox="1">
            <a:spLocks noChangeArrowheads="1"/>
          </p:cNvSpPr>
          <p:nvPr/>
        </p:nvSpPr>
        <p:spPr bwMode="auto">
          <a:xfrm>
            <a:off x="2514600" y="3246438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fallacis. Miseri, quibus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5" name="Text Box 7" descr="Filet violet"/>
          <p:cNvSpPr txBox="1">
            <a:spLocks noChangeArrowheads="1"/>
          </p:cNvSpPr>
          <p:nvPr/>
        </p:nvSpPr>
        <p:spPr bwMode="auto">
          <a:xfrm>
            <a:off x="2514600" y="4191000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intemptata nites. Me tabula sacer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6" name="Text Box 8" descr="Filet violet"/>
          <p:cNvSpPr txBox="1">
            <a:spLocks noChangeArrowheads="1"/>
          </p:cNvSpPr>
          <p:nvPr/>
        </p:nvSpPr>
        <p:spPr bwMode="auto">
          <a:xfrm>
            <a:off x="2514600" y="4589463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uotiua paries indicat uuida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7" name="Text Box 9" descr="Filet violet"/>
          <p:cNvSpPr txBox="1">
            <a:spLocks noChangeArrowheads="1"/>
          </p:cNvSpPr>
          <p:nvPr/>
        </p:nvSpPr>
        <p:spPr bwMode="auto">
          <a:xfrm>
            <a:off x="2514600" y="4989513"/>
            <a:ext cx="6172200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suspendisse potenti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8" name="Text Box 10" descr="Filet violet"/>
          <p:cNvSpPr txBox="1">
            <a:spLocks noChangeArrowheads="1"/>
          </p:cNvSpPr>
          <p:nvPr/>
        </p:nvSpPr>
        <p:spPr bwMode="auto">
          <a:xfrm>
            <a:off x="2514600" y="5403850"/>
            <a:ext cx="6172200" cy="5937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uestimenta maris deo.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2779" name="Text Box 11" descr="Filet violet"/>
          <p:cNvSpPr txBox="1">
            <a:spLocks noChangeArrowheads="1"/>
          </p:cNvSpPr>
          <p:nvPr/>
        </p:nvSpPr>
        <p:spPr bwMode="auto">
          <a:xfrm>
            <a:off x="2514600" y="3684588"/>
            <a:ext cx="6172200" cy="5111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kumimoji="0" lang="fr-FR" altLang="x-none">
              <a:latin typeface="Times" charset="0"/>
            </a:endParaRPr>
          </a:p>
        </p:txBody>
      </p:sp>
      <p:sp>
        <p:nvSpPr>
          <p:cNvPr id="10251" name="Rectangle 14"/>
          <p:cNvSpPr>
            <a:spLocks noChangeArrowheads="1"/>
          </p:cNvSpPr>
          <p:nvPr/>
        </p:nvSpPr>
        <p:spPr bwMode="auto">
          <a:xfrm>
            <a:off x="227013" y="5715000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latin typeface="Arial" charset="0"/>
              </a:rPr>
              <a:t>Horace, </a:t>
            </a:r>
            <a:r>
              <a:rPr kumimoji="0" lang="fr-FR" altLang="x-none" sz="1400" i="1">
                <a:latin typeface="Arial" charset="0"/>
              </a:rPr>
              <a:t>Carmina</a:t>
            </a:r>
            <a:r>
              <a:rPr kumimoji="0" lang="fr-FR" altLang="x-none" sz="1400">
                <a:latin typeface="Arial" charset="0"/>
              </a:rPr>
              <a:t>, I, 5</a:t>
            </a:r>
            <a:endParaRPr kumimoji="0" lang="fr-FR" altLang="x-none" sz="1400" i="1">
              <a:latin typeface="Arial" charset="0"/>
            </a:endParaRPr>
          </a:p>
        </p:txBody>
      </p:sp>
      <p:pic>
        <p:nvPicPr>
          <p:cNvPr id="3" name="3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6" y="0"/>
            <a:ext cx="637580" cy="637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71" grpId="0" animBg="1" autoUpdateAnimBg="0"/>
      <p:bldP spid="32772" grpId="0" animBg="1" autoUpdateAnimBg="0"/>
      <p:bldP spid="32773" grpId="0" animBg="1" autoUpdateAnimBg="0"/>
      <p:bldP spid="32774" grpId="0" animBg="1" autoUpdateAnimBg="0"/>
      <p:bldP spid="32775" grpId="0" animBg="1" autoUpdateAnimBg="0"/>
      <p:bldP spid="32776" grpId="0" animBg="1" autoUpdateAnimBg="0"/>
      <p:bldP spid="32777" grpId="0" animBg="1" autoUpdateAnimBg="0"/>
      <p:bldP spid="32778" grpId="0" animBg="1" autoUpdateAnimBg="0"/>
      <p:bldP spid="3277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2"/>
            </a:gs>
            <a:gs pos="100000">
              <a:srgbClr val="FF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228600" y="2895600"/>
            <a:ext cx="25908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gracilis: fragile</a:t>
            </a:r>
            <a:endParaRPr lang="fr-FR" altLang="x-none">
              <a:latin typeface="Arial" charset="0"/>
            </a:endParaRPr>
          </a:p>
        </p:txBody>
      </p:sp>
      <p:sp>
        <p:nvSpPr>
          <p:cNvPr id="34843" name="Text Box 27" descr="Filet violet"/>
          <p:cNvSpPr txBox="1">
            <a:spLocks noChangeArrowheads="1"/>
          </p:cNvSpPr>
          <p:nvPr/>
        </p:nvSpPr>
        <p:spPr bwMode="auto">
          <a:xfrm>
            <a:off x="2819400" y="4413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Quis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multa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  <a:hlinkClick r:id="rId5"/>
              </a:rPr>
              <a:t>gracilis 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te puer in 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  <a:hlinkClick r:id="rId6"/>
              </a:rPr>
              <a:t>rosa</a:t>
            </a:r>
            <a:endParaRPr kumimoji="0" lang="fr-FR" altLang="x-none" dirty="0">
              <a:latin typeface="Times" charset="0"/>
            </a:endParaRPr>
          </a:p>
        </p:txBody>
      </p:sp>
      <p:sp>
        <p:nvSpPr>
          <p:cNvPr id="34844" name="Text Box 28" descr="Filet violet"/>
          <p:cNvSpPr txBox="1">
            <a:spLocks noChangeArrowheads="1"/>
          </p:cNvSpPr>
          <p:nvPr/>
        </p:nvSpPr>
        <p:spPr bwMode="auto">
          <a:xfrm>
            <a:off x="2819400" y="8985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7"/>
              </a:rPr>
              <a:t>perfusus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liquidis urget odoribus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4845" name="Text Box 29" descr="Filet violet"/>
          <p:cNvSpPr txBox="1">
            <a:spLocks noChangeArrowheads="1"/>
          </p:cNvSpPr>
          <p:nvPr/>
        </p:nvSpPr>
        <p:spPr bwMode="auto">
          <a:xfrm>
            <a:off x="2819400" y="13557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grato,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8"/>
              </a:rPr>
              <a:t>Pyrrha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, sub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9"/>
              </a:rPr>
              <a:t>antro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?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4846" name="Text Box 30" descr="Filet violet"/>
          <p:cNvSpPr txBox="1">
            <a:spLocks noChangeArrowheads="1"/>
          </p:cNvSpPr>
          <p:nvPr/>
        </p:nvSpPr>
        <p:spPr bwMode="auto">
          <a:xfrm>
            <a:off x="2819400" y="1812925"/>
            <a:ext cx="6173788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cui flauam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10"/>
              </a:rPr>
              <a:t>religas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comam,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34847" name="Text Box 31" descr="Filet violet"/>
          <p:cNvSpPr txBox="1">
            <a:spLocks noChangeArrowheads="1"/>
          </p:cNvSpPr>
          <p:nvPr/>
        </p:nvSpPr>
        <p:spPr bwMode="auto">
          <a:xfrm>
            <a:off x="2819400" y="25749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11"/>
              </a:rPr>
              <a:t>simplex munditiis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 ? heu quotiens fidem</a:t>
            </a:r>
          </a:p>
        </p:txBody>
      </p:sp>
      <p:sp>
        <p:nvSpPr>
          <p:cNvPr id="34848" name="Text Box 32" descr="Filet violet"/>
          <p:cNvSpPr txBox="1">
            <a:spLocks noChangeArrowheads="1"/>
          </p:cNvSpPr>
          <p:nvPr/>
        </p:nvSpPr>
        <p:spPr bwMode="auto">
          <a:xfrm>
            <a:off x="2819400" y="30321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12"/>
              </a:rPr>
              <a:t>mutatosque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deos flebit et aspera</a:t>
            </a:r>
          </a:p>
        </p:txBody>
      </p:sp>
      <p:sp>
        <p:nvSpPr>
          <p:cNvPr id="34849" name="Text Box 33" descr="Filet violet"/>
          <p:cNvSpPr txBox="1">
            <a:spLocks noChangeArrowheads="1"/>
          </p:cNvSpPr>
          <p:nvPr/>
        </p:nvSpPr>
        <p:spPr bwMode="auto">
          <a:xfrm>
            <a:off x="2819400" y="34893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nigris aequora uentis</a:t>
            </a:r>
          </a:p>
        </p:txBody>
      </p:sp>
      <p:sp>
        <p:nvSpPr>
          <p:cNvPr id="34850" name="Text Box 34" descr="Filet violet"/>
          <p:cNvSpPr txBox="1">
            <a:spLocks noChangeArrowheads="1"/>
          </p:cNvSpPr>
          <p:nvPr/>
        </p:nvSpPr>
        <p:spPr bwMode="auto">
          <a:xfrm>
            <a:off x="2819400" y="3940175"/>
            <a:ext cx="6172200" cy="4794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emirabitur insolens,</a:t>
            </a:r>
          </a:p>
        </p:txBody>
      </p:sp>
      <p:sp>
        <p:nvSpPr>
          <p:cNvPr id="34851" name="Text Box 35" descr="Filet violet"/>
          <p:cNvSpPr txBox="1">
            <a:spLocks noChangeArrowheads="1"/>
          </p:cNvSpPr>
          <p:nvPr/>
        </p:nvSpPr>
        <p:spPr bwMode="auto">
          <a:xfrm>
            <a:off x="2819400" y="2227263"/>
            <a:ext cx="6172200" cy="4778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kumimoji="0" lang="fr-FR" altLang="x-none">
              <a:latin typeface="Times" charset="0"/>
            </a:endParaRP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228600" y="3276600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perfundere: mouiller</a:t>
            </a:r>
            <a:r>
              <a:rPr lang="fr-FR" altLang="x-none" sz="2000">
                <a:latin typeface="Arial" charset="0"/>
              </a:rPr>
              <a:t>  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228600" y="3657600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urg(u)ere: étreindre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228600" y="4038600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antrum: grotte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228600" y="4419600"/>
            <a:ext cx="3429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flauus: jaune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58" name="Text Box 42"/>
          <p:cNvSpPr txBox="1">
            <a:spLocks noChangeArrowheads="1"/>
          </p:cNvSpPr>
          <p:nvPr/>
        </p:nvSpPr>
        <p:spPr bwMode="auto">
          <a:xfrm>
            <a:off x="228600" y="4800600"/>
            <a:ext cx="3429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religare: attacher en arrière 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228600" y="5191125"/>
            <a:ext cx="3429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munditia: coquetterie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4868162" y="4435475"/>
            <a:ext cx="1752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heu: hélas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4868162" y="4816475"/>
            <a:ext cx="1752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flere: pleurer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4868162" y="5197475"/>
            <a:ext cx="1752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asper: rude</a:t>
            </a:r>
            <a:endParaRPr lang="fr-FR" altLang="x-none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868162" y="5578475"/>
            <a:ext cx="1752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niger: noir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4868162" y="5959475"/>
            <a:ext cx="1752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aequor: mer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620762" y="4435475"/>
            <a:ext cx="2362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uentus: vent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866" name="Text Box 50"/>
          <p:cNvSpPr txBox="1">
            <a:spLocks noChangeArrowheads="1"/>
          </p:cNvSpPr>
          <p:nvPr/>
        </p:nvSpPr>
        <p:spPr bwMode="auto">
          <a:xfrm>
            <a:off x="6620762" y="4816475"/>
            <a:ext cx="2362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emirari: s ’étonner</a:t>
            </a:r>
            <a:endParaRPr lang="fr-FR" altLang="x-none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867" name="Text Box 51"/>
          <p:cNvSpPr txBox="1">
            <a:spLocks noChangeArrowheads="1"/>
          </p:cNvSpPr>
          <p:nvPr/>
        </p:nvSpPr>
        <p:spPr bwMode="auto">
          <a:xfrm>
            <a:off x="6620762" y="5151438"/>
            <a:ext cx="23622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insolens: sans</a:t>
            </a:r>
          </a:p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expérience</a:t>
            </a:r>
            <a:endParaRPr lang="fr-FR" altLang="x-none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314" name="Text Box 53"/>
          <p:cNvSpPr txBox="1">
            <a:spLocks noChangeArrowheads="1"/>
          </p:cNvSpPr>
          <p:nvPr/>
        </p:nvSpPr>
        <p:spPr bwMode="auto">
          <a:xfrm>
            <a:off x="228600" y="6019800"/>
            <a:ext cx="20955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Horace, </a:t>
            </a:r>
            <a:r>
              <a:rPr kumimoji="0" lang="fr-FR" altLang="x-none" sz="1400" i="1">
                <a:solidFill>
                  <a:schemeClr val="bg2"/>
                </a:solidFill>
                <a:latin typeface="Arial" charset="0"/>
              </a:rPr>
              <a:t>Carmina,</a:t>
            </a:r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 I, 5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4871" name="Rectangle 5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438400" cy="381000"/>
          </a:xfrm>
        </p:spPr>
        <p:txBody>
          <a:bodyPr/>
          <a:lstStyle/>
          <a:p>
            <a:pPr algn="ctr">
              <a:defRPr/>
            </a:pPr>
            <a:r>
              <a:rPr lang="fr-FR" altLang="x-none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Strophes 1 et 2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79" name="AutoShape 63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8400" y="5943600"/>
            <a:ext cx="1676400" cy="6096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1800" b="1" i="1">
                <a:latin typeface="Times New Roman" charset="0"/>
              </a:rPr>
              <a:t> </a:t>
            </a:r>
            <a:r>
              <a:rPr lang="fr-FR" altLang="x-none" sz="2000" b="1" i="1">
                <a:latin typeface="Times New Roman" charset="0"/>
              </a:rPr>
              <a:t>Traduction</a:t>
            </a:r>
            <a:endParaRPr lang="fr-FR" altLang="x-none" i="1">
              <a:latin typeface="Times New Roman" charset="0"/>
            </a:endParaRPr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228600" y="685800"/>
            <a:ext cx="23622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b="1" i="1">
                <a:latin typeface="Times" charset="0"/>
                <a:hlinkClick r:id="rId14"/>
              </a:rPr>
              <a:t>Vocabulaire</a:t>
            </a:r>
            <a:endParaRPr kumimoji="0" lang="fr-FR" altLang="x-none" b="1" i="1">
              <a:latin typeface="Times" charset="0"/>
            </a:endParaRPr>
          </a:p>
          <a:p>
            <a:pPr algn="ctr"/>
            <a:r>
              <a:rPr kumimoji="0" lang="fr-FR" altLang="x-none" b="1" i="1">
                <a:latin typeface="Times" charset="0"/>
                <a:hlinkClick r:id="rId15"/>
              </a:rPr>
              <a:t>Grammaire</a:t>
            </a:r>
            <a:endParaRPr kumimoji="0" lang="fr-FR" altLang="x-none" b="1" i="1">
              <a:latin typeface="Times" charset="0"/>
              <a:hlinkClick r:id="rId16"/>
            </a:endParaRPr>
          </a:p>
          <a:p>
            <a:pPr algn="ctr"/>
            <a:r>
              <a:rPr kumimoji="0" lang="fr-FR" altLang="x-none" b="1" i="1">
                <a:latin typeface="Times" charset="0"/>
                <a:hlinkClick r:id="rId16"/>
              </a:rPr>
              <a:t>Au fil du texte</a:t>
            </a:r>
            <a:endParaRPr kumimoji="0" lang="fr-FR" altLang="x-none" b="1" i="1"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ll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0" fill="hold"/>
                                        <p:tgtEl>
                                          <p:spTgt spid="3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0" fill="hold"/>
                                        <p:tgtEl>
                                          <p:spTgt spid="3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1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4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2" grpId="0" animBg="1" autoUpdateAnimBg="0"/>
      <p:bldP spid="34843" grpId="0" animBg="1" autoUpdateAnimBg="0"/>
      <p:bldP spid="34844" grpId="0" animBg="1" autoUpdateAnimBg="0"/>
      <p:bldP spid="34845" grpId="0" animBg="1" autoUpdateAnimBg="0"/>
      <p:bldP spid="34846" grpId="0" animBg="1" autoUpdateAnimBg="0"/>
      <p:bldP spid="34847" grpId="0" animBg="1" autoUpdateAnimBg="0"/>
      <p:bldP spid="34848" grpId="0" animBg="1" autoUpdateAnimBg="0"/>
      <p:bldP spid="34849" grpId="0" animBg="1" autoUpdateAnimBg="0"/>
      <p:bldP spid="34850" grpId="0" animBg="1" autoUpdateAnimBg="0"/>
      <p:bldP spid="34851" grpId="0" animBg="1" autoUpdateAnimBg="0"/>
      <p:bldP spid="34854" grpId="0" animBg="1" autoUpdateAnimBg="0"/>
      <p:bldP spid="34855" grpId="0" animBg="1" autoUpdateAnimBg="0"/>
      <p:bldP spid="34856" grpId="0" animBg="1" autoUpdateAnimBg="0"/>
      <p:bldP spid="34857" grpId="0" animBg="1" autoUpdateAnimBg="0"/>
      <p:bldP spid="34858" grpId="0" animBg="1" autoUpdateAnimBg="0"/>
      <p:bldP spid="34859" grpId="0" animBg="1" autoUpdateAnimBg="0"/>
      <p:bldP spid="34860" grpId="0" animBg="1" autoUpdateAnimBg="0"/>
      <p:bldP spid="34861" grpId="0" animBg="1" autoUpdateAnimBg="0"/>
      <p:bldP spid="34862" grpId="0" animBg="1" autoUpdateAnimBg="0"/>
      <p:bldP spid="34863" grpId="0" animBg="1" autoUpdateAnimBg="0"/>
      <p:bldP spid="34864" grpId="0" animBg="1" autoUpdateAnimBg="0"/>
      <p:bldP spid="34865" grpId="0" animBg="1" autoUpdateAnimBg="0"/>
      <p:bldP spid="34866" grpId="0" animBg="1" autoUpdateAnimBg="0"/>
      <p:bldP spid="34867" grpId="0" animBg="1" autoUpdateAnimBg="0"/>
      <p:bldP spid="34879" grpId="0" animBg="1" autoUpdateAnimBg="0"/>
      <p:bldP spid="3488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2"/>
            </a:gs>
            <a:gs pos="100000">
              <a:srgbClr val="FF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30188" y="2560638"/>
            <a:ext cx="2589212" cy="434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uacuus: libre</a:t>
            </a:r>
            <a:endParaRPr lang="fr-FR" altLang="x-none">
              <a:latin typeface="Arial" charset="0"/>
            </a:endParaRPr>
          </a:p>
        </p:txBody>
      </p:sp>
      <p:sp>
        <p:nvSpPr>
          <p:cNvPr id="40964" name="Text Box 4" descr="Filet violet"/>
          <p:cNvSpPr txBox="1">
            <a:spLocks noChangeArrowheads="1"/>
          </p:cNvSpPr>
          <p:nvPr/>
        </p:nvSpPr>
        <p:spPr bwMode="auto">
          <a:xfrm>
            <a:off x="2819400" y="4413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	qui nunc te fruitur credulus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5"/>
              </a:rPr>
              <a:t>aurea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,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0965" name="Text Box 5" descr="Filet violet"/>
          <p:cNvSpPr txBox="1">
            <a:spLocks noChangeArrowheads="1"/>
          </p:cNvSpPr>
          <p:nvPr/>
        </p:nvSpPr>
        <p:spPr bwMode="auto">
          <a:xfrm>
            <a:off x="2819400" y="8985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qui semper uacuam, semper amabilem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0966" name="Text Box 6" descr="Filet violet"/>
          <p:cNvSpPr txBox="1">
            <a:spLocks noChangeArrowheads="1"/>
          </p:cNvSpPr>
          <p:nvPr/>
        </p:nvSpPr>
        <p:spPr bwMode="auto">
          <a:xfrm>
            <a:off x="2819400" y="13557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sperat, nescius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6"/>
              </a:rPr>
              <a:t>aurae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0967" name="Text Box 7" descr="Filet violet"/>
          <p:cNvSpPr txBox="1">
            <a:spLocks noChangeArrowheads="1"/>
          </p:cNvSpPr>
          <p:nvPr/>
        </p:nvSpPr>
        <p:spPr bwMode="auto">
          <a:xfrm>
            <a:off x="2819400" y="1812925"/>
            <a:ext cx="6173788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fallacis. Miseri, quibus</a:t>
            </a:r>
            <a:endParaRPr kumimoji="0" lang="fr-FR" altLang="x-none">
              <a:latin typeface="Times" charset="0"/>
            </a:endParaRPr>
          </a:p>
        </p:txBody>
      </p:sp>
      <p:sp>
        <p:nvSpPr>
          <p:cNvPr id="40968" name="Text Box 8" descr="Filet violet"/>
          <p:cNvSpPr txBox="1">
            <a:spLocks noChangeArrowheads="1"/>
          </p:cNvSpPr>
          <p:nvPr/>
        </p:nvSpPr>
        <p:spPr bwMode="auto">
          <a:xfrm>
            <a:off x="2819400" y="25749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	intemptata nites. Me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7"/>
              </a:rPr>
              <a:t>tabula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sacer</a:t>
            </a:r>
          </a:p>
        </p:txBody>
      </p:sp>
      <p:sp>
        <p:nvSpPr>
          <p:cNvPr id="40969" name="Text Box 9" descr="Filet violet"/>
          <p:cNvSpPr txBox="1">
            <a:spLocks noChangeArrowheads="1"/>
          </p:cNvSpPr>
          <p:nvPr/>
        </p:nvSpPr>
        <p:spPr bwMode="auto">
          <a:xfrm>
            <a:off x="2819400" y="30321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uotiua paries indicat uuida</a:t>
            </a:r>
          </a:p>
        </p:txBody>
      </p:sp>
      <p:sp>
        <p:nvSpPr>
          <p:cNvPr id="40970" name="Text Box 10" descr="Filet violet"/>
          <p:cNvSpPr txBox="1">
            <a:spLocks noChangeArrowheads="1"/>
          </p:cNvSpPr>
          <p:nvPr/>
        </p:nvSpPr>
        <p:spPr bwMode="auto">
          <a:xfrm>
            <a:off x="2819400" y="3489325"/>
            <a:ext cx="61722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suspendisse potenti</a:t>
            </a:r>
          </a:p>
        </p:txBody>
      </p:sp>
      <p:sp>
        <p:nvSpPr>
          <p:cNvPr id="40971" name="Text Box 11" descr="Filet violet"/>
          <p:cNvSpPr txBox="1">
            <a:spLocks noChangeArrowheads="1"/>
          </p:cNvSpPr>
          <p:nvPr/>
        </p:nvSpPr>
        <p:spPr bwMode="auto">
          <a:xfrm>
            <a:off x="2819400" y="3940175"/>
            <a:ext cx="6172200" cy="4794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>
                <a:solidFill>
                  <a:srgbClr val="FFFF00"/>
                </a:solidFill>
                <a:latin typeface="Times" charset="0"/>
              </a:rPr>
              <a:t>	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uestimenta 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  <a:hlinkClick r:id="rId8"/>
              </a:rPr>
              <a:t>maris deo</a:t>
            </a:r>
            <a:r>
              <a:rPr kumimoji="0" lang="fr-FR" altLang="x-none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  <p:sp>
        <p:nvSpPr>
          <p:cNvPr id="40972" name="Text Box 12" descr="Filet violet"/>
          <p:cNvSpPr txBox="1">
            <a:spLocks noChangeArrowheads="1"/>
          </p:cNvSpPr>
          <p:nvPr/>
        </p:nvSpPr>
        <p:spPr bwMode="auto">
          <a:xfrm>
            <a:off x="2819400" y="2193925"/>
            <a:ext cx="6172200" cy="5111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endParaRPr kumimoji="0" lang="fr-FR" altLang="x-none">
              <a:latin typeface="Times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228600" y="2995613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aura: brise</a:t>
            </a:r>
            <a:r>
              <a:rPr lang="fr-FR" altLang="x-none" sz="2000">
                <a:latin typeface="Arial" charset="0"/>
              </a:rPr>
              <a:t>  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228600" y="3376613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fallax: mensonger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228600" y="3733800"/>
            <a:ext cx="25908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intemptatus: non touché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28600" y="4427537"/>
            <a:ext cx="3505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nitere: briller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228600" y="4800600"/>
            <a:ext cx="3505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tabula: tableau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721678" y="4814887"/>
            <a:ext cx="2895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paries: mur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3721678" y="5189537"/>
            <a:ext cx="2895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None/>
            </a:pPr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indicare: attester</a:t>
            </a:r>
            <a:endParaRPr lang="fr-FR" altLang="x-none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3721678" y="5584377"/>
            <a:ext cx="2895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uuidus: humide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357" name="Text Box 27"/>
          <p:cNvSpPr txBox="1">
            <a:spLocks noChangeArrowheads="1"/>
          </p:cNvSpPr>
          <p:nvPr/>
        </p:nvSpPr>
        <p:spPr bwMode="auto">
          <a:xfrm>
            <a:off x="228600" y="6019800"/>
            <a:ext cx="20955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Horace, </a:t>
            </a:r>
            <a:r>
              <a:rPr kumimoji="0" lang="fr-FR" altLang="x-none" sz="1400" i="1">
                <a:solidFill>
                  <a:schemeClr val="bg2"/>
                </a:solidFill>
                <a:latin typeface="Arial" charset="0"/>
              </a:rPr>
              <a:t>Carmina,</a:t>
            </a:r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 I, 5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40988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514600" cy="381000"/>
          </a:xfrm>
        </p:spPr>
        <p:txBody>
          <a:bodyPr/>
          <a:lstStyle/>
          <a:p>
            <a:pPr algn="ctr">
              <a:defRPr/>
            </a:pPr>
            <a:r>
              <a:rPr lang="fr-FR" altLang="x-none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Strophes 3 et 4</a:t>
            </a:r>
            <a:endParaRPr lang="fr-FR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89" name="AutoShape 29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239000" y="5943600"/>
            <a:ext cx="1676400" cy="6096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2000" b="1" i="1">
                <a:latin typeface="Times New Roman" charset="0"/>
              </a:rPr>
              <a:t>Traduction</a:t>
            </a:r>
            <a:endParaRPr lang="fr-FR" altLang="x-none" sz="1800" i="1">
              <a:latin typeface="Times New Roman" charset="0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228600" y="533400"/>
            <a:ext cx="23622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b="1" i="1">
                <a:latin typeface="Times" charset="0"/>
                <a:hlinkClick r:id="rId10"/>
              </a:rPr>
              <a:t>Vocabulaire</a:t>
            </a:r>
            <a:endParaRPr kumimoji="0" lang="fr-FR" altLang="x-none" b="1" i="1">
              <a:latin typeface="Times" charset="0"/>
            </a:endParaRPr>
          </a:p>
          <a:p>
            <a:pPr algn="ctr"/>
            <a:r>
              <a:rPr kumimoji="0" lang="fr-FR" altLang="x-none" b="1" i="1">
                <a:latin typeface="Times" charset="0"/>
                <a:hlinkClick r:id="rId11"/>
              </a:rPr>
              <a:t>Grammaire</a:t>
            </a:r>
            <a:endParaRPr kumimoji="0" lang="fr-FR" altLang="x-none" b="1" i="1">
              <a:latin typeface="Times" charset="0"/>
              <a:hlinkClick r:id="rId12"/>
            </a:endParaRPr>
          </a:p>
          <a:p>
            <a:pPr algn="ctr"/>
            <a:r>
              <a:rPr kumimoji="0" lang="fr-FR" altLang="x-none" b="1" i="1">
                <a:latin typeface="Times" charset="0"/>
                <a:hlinkClick r:id="rId12"/>
              </a:rPr>
              <a:t>Au fil du texte</a:t>
            </a:r>
            <a:endParaRPr kumimoji="0" lang="fr-FR" altLang="x-none" b="1" i="1">
              <a:latin typeface="Times" charset="0"/>
            </a:endParaRPr>
          </a:p>
        </p:txBody>
      </p:sp>
      <p:sp>
        <p:nvSpPr>
          <p:cNvPr id="28" name="Text Box 11" descr="Filet violet"/>
          <p:cNvSpPr txBox="1">
            <a:spLocks noChangeArrowheads="1"/>
          </p:cNvSpPr>
          <p:nvPr/>
        </p:nvSpPr>
        <p:spPr bwMode="auto">
          <a:xfrm>
            <a:off x="2819400" y="3962847"/>
            <a:ext cx="6172200" cy="4794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 defTabSz="573088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dirty="0">
                <a:solidFill>
                  <a:srgbClr val="FFFF00"/>
                </a:solidFill>
                <a:latin typeface="Times" charset="0"/>
              </a:rPr>
              <a:t>	</a:t>
            </a:r>
            <a:r>
              <a:rPr kumimoji="0" lang="fr-FR" altLang="x-none" dirty="0" err="1">
                <a:solidFill>
                  <a:srgbClr val="FFFF00"/>
                </a:solidFill>
                <a:latin typeface="Arial" charset="0"/>
              </a:rPr>
              <a:t>uestimenta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  <a:hlinkClick r:id="rId8"/>
              </a:rPr>
              <a:t>maris deo</a:t>
            </a:r>
            <a:r>
              <a:rPr kumimoji="0" lang="fr-FR" altLang="x-none" dirty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721678" y="4427537"/>
            <a:ext cx="2895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>
                <a:solidFill>
                  <a:srgbClr val="FF3300"/>
                </a:solidFill>
                <a:latin typeface="Arial" charset="0"/>
              </a:rPr>
              <a:t>uotiuus: votif</a:t>
            </a:r>
            <a:endParaRPr lang="fr-FR" altLang="x-none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ll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 autoUpdateAnimBg="0"/>
      <p:bldP spid="40964" grpId="0" animBg="1" autoUpdateAnimBg="0"/>
      <p:bldP spid="40965" grpId="0" animBg="1" autoUpdateAnimBg="0"/>
      <p:bldP spid="40966" grpId="0" animBg="1" autoUpdateAnimBg="0"/>
      <p:bldP spid="40967" grpId="0" animBg="1" autoUpdateAnimBg="0"/>
      <p:bldP spid="40968" grpId="0" animBg="1" autoUpdateAnimBg="0"/>
      <p:bldP spid="40969" grpId="0" animBg="1" autoUpdateAnimBg="0"/>
      <p:bldP spid="40970" grpId="0" animBg="1" autoUpdateAnimBg="0"/>
      <p:bldP spid="40971" grpId="0" animBg="1" autoUpdateAnimBg="0"/>
      <p:bldP spid="40972" grpId="0" animBg="1" autoUpdateAnimBg="0"/>
      <p:bldP spid="40973" grpId="0" animBg="1" autoUpdateAnimBg="0"/>
      <p:bldP spid="40974" grpId="0" animBg="1" autoUpdateAnimBg="0"/>
      <p:bldP spid="40975" grpId="0" animBg="1" autoUpdateAnimBg="0"/>
      <p:bldP spid="40976" grpId="0" animBg="1" autoUpdateAnimBg="0"/>
      <p:bldP spid="40978" grpId="0" animBg="1" autoUpdateAnimBg="0"/>
      <p:bldP spid="40980" grpId="0" animBg="1" autoUpdateAnimBg="0"/>
      <p:bldP spid="40981" grpId="0" animBg="1" autoUpdateAnimBg="0"/>
      <p:bldP spid="40982" grpId="0" animBg="1" autoUpdateAnimBg="0"/>
      <p:bldP spid="40989" grpId="0" animBg="1" autoUpdateAnimBg="0"/>
      <p:bldP spid="40996" grpId="0" animBg="1" autoUpdateAnimBg="0"/>
      <p:bldP spid="28" grpId="0" animBg="1" autoUpdateAnimBg="0"/>
      <p:bldP spid="2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486400" y="685800"/>
            <a:ext cx="3200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x-none" sz="4800" i="1">
                <a:solidFill>
                  <a:srgbClr val="FFFF00"/>
                </a:solidFill>
                <a:effectLst/>
                <a:latin typeface="Times" charset="0"/>
              </a:rPr>
              <a:t>Traduction</a:t>
            </a:r>
            <a:endParaRPr lang="fr-FR" altLang="x-none">
              <a:solidFill>
                <a:srgbClr val="FFFF00"/>
              </a:solidFill>
              <a:effectLst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28600" y="304800"/>
            <a:ext cx="4546600" cy="3200400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Quis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multa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gracilis te puer in rosa</a:t>
            </a: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perfusus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liquidis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urget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odoribus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grato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 Pyrrha,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sub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antro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?</a:t>
            </a: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cui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flauam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religas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comam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simplex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munditiis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? heu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quotiens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fidem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mutatosque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deos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flebit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et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aspera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nigris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aequora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uentis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emirabitur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insolens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</a:t>
            </a:r>
            <a:endParaRPr lang="fr-FR" altLang="x-none" dirty="0">
              <a:solidFill>
                <a:srgbClr val="FFFF00"/>
              </a:solidFill>
              <a:latin typeface="Times New Roman" charset="0"/>
            </a:endParaRPr>
          </a:p>
          <a:p>
            <a:endParaRPr lang="fr-FR" altLang="x-none" dirty="0">
              <a:latin typeface="Times New Roman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600200" y="3200400"/>
            <a:ext cx="7342188" cy="2835275"/>
          </a:xfrm>
          <a:prstGeom prst="rect">
            <a:avLst/>
          </a:prstGeom>
          <a:solidFill>
            <a:srgbClr val="66F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Qui est le fragile enfant qui, dans une rose nombreuse,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tout baigné de fluides parfums, t’étreint,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Pyrrha, au fond d’une grotte charmante ?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Pour qui attaches-tu en arrière tes cheveux de feu,</a:t>
            </a:r>
          </a:p>
          <a:p>
            <a:endParaRPr lang="fr-FR" altLang="x-none" sz="2000" i="1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simple en tes coquetteries ? Hélas, combien de fois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pleurera-t-il l’inconstance de ta foi et des dieux, combien de fois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de la mer rude aux ouragans noirs,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s’étonnera-t-il, sans expérience,</a:t>
            </a:r>
            <a:endParaRPr lang="fr-FR" altLang="x-none" dirty="0">
              <a:latin typeface="Times New Roman" charset="0"/>
            </a:endParaRP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5927725" y="621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endParaRPr lang="fr-FR" altLang="x-none">
              <a:latin typeface="Times New Roman" charset="0"/>
            </a:endParaRPr>
          </a:p>
        </p:txBody>
      </p: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4151313" y="6335713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Horace, </a:t>
            </a:r>
            <a:r>
              <a:rPr kumimoji="0" lang="fr-FR" altLang="x-none" sz="1400" i="1">
                <a:solidFill>
                  <a:schemeClr val="bg2"/>
                </a:solidFill>
                <a:latin typeface="Arial" charset="0"/>
              </a:rPr>
              <a:t>Carmina,</a:t>
            </a:r>
            <a:r>
              <a:rPr kumimoji="0" lang="fr-FR" altLang="x-none" sz="1400">
                <a:solidFill>
                  <a:schemeClr val="bg2"/>
                </a:solidFill>
                <a:latin typeface="Arial" charset="0"/>
              </a:rPr>
              <a:t> I, 5</a:t>
            </a:r>
          </a:p>
        </p:txBody>
      </p:sp>
      <p:sp>
        <p:nvSpPr>
          <p:cNvPr id="39951" name="AutoShape 1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77000" y="1524000"/>
            <a:ext cx="21336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2000" b="1" i="1">
                <a:latin typeface="Times New Roman" charset="0"/>
              </a:rPr>
              <a:t>Strophes 1 et 2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39953" name="AutoShape 1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77000" y="2209800"/>
            <a:ext cx="21336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2000" b="1" i="1">
                <a:latin typeface="Times New Roman" charset="0"/>
              </a:rPr>
              <a:t>Strophes 3 et 4</a:t>
            </a:r>
            <a:endParaRPr lang="fr-FR" altLang="x-none" sz="1800" i="1">
              <a:latin typeface="Times New Roman" charset="0"/>
            </a:endParaRPr>
          </a:p>
        </p:txBody>
      </p:sp>
      <p:pic>
        <p:nvPicPr>
          <p:cNvPr id="4" name="La_fille_aux_cheveux_de_l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6125484"/>
            <a:ext cx="578099" cy="57809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43" grpId="0" autoUpdateAnimBg="0"/>
      <p:bldP spid="39946" grpId="0" animBg="1" autoUpdateAnimBg="0"/>
      <p:bldP spid="39948" grpId="0" animBg="1" autoUpdateAnimBg="0"/>
      <p:bldP spid="39951" grpId="0" animBg="1" autoUpdateAnimBg="0"/>
      <p:bldP spid="3995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0" y="685800"/>
            <a:ext cx="3200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x-none" sz="4800" i="1">
                <a:solidFill>
                  <a:srgbClr val="FFFF00"/>
                </a:solidFill>
                <a:effectLst/>
                <a:latin typeface="Times" charset="0"/>
              </a:rPr>
              <a:t>Traduction</a:t>
            </a:r>
            <a:endParaRPr lang="fr-FR" altLang="x-none">
              <a:solidFill>
                <a:srgbClr val="FFFF00"/>
              </a:solidFill>
              <a:effectLst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4575175" cy="3200400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qui nunc te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fruitur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credulus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aurea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qui semper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uacuam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 semper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amabilem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sperat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nescius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aurae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fallacis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.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Miseri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quibus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intemptata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nites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. Me tabula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sacer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uotiua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paries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indicat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uuida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suspendisse </a:t>
            </a:r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potenti</a:t>
            </a:r>
            <a:endParaRPr lang="fr-FR" altLang="x-none" sz="2000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dirty="0" err="1">
                <a:solidFill>
                  <a:schemeClr val="bg2"/>
                </a:solidFill>
                <a:latin typeface="Arial" charset="0"/>
              </a:rPr>
              <a:t>uestimenta</a:t>
            </a:r>
            <a:r>
              <a:rPr lang="fr-FR" altLang="x-none" sz="2000" dirty="0">
                <a:solidFill>
                  <a:schemeClr val="bg2"/>
                </a:solidFill>
                <a:latin typeface="Arial" charset="0"/>
              </a:rPr>
              <a:t> maris deo.</a:t>
            </a:r>
            <a:endParaRPr lang="fr-FR" altLang="x-none" dirty="0">
              <a:solidFill>
                <a:srgbClr val="FFFF00"/>
              </a:solidFill>
              <a:latin typeface="Times New Roman" charset="0"/>
            </a:endParaRPr>
          </a:p>
          <a:p>
            <a:endParaRPr lang="fr-FR" altLang="x-none" dirty="0">
              <a:latin typeface="Times New Roman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00200" y="3200400"/>
            <a:ext cx="6156325" cy="2835275"/>
          </a:xfrm>
          <a:prstGeom prst="rect">
            <a:avLst/>
          </a:prstGeom>
          <a:solidFill>
            <a:srgbClr val="66F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lui qui, maintenant, jouit de toi, car il te croit d’or,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lui qui t’espère toujours libre, toujours aimable,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ignorant des mensonges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de la brise ! Malheureux ceux pour qui</a:t>
            </a:r>
          </a:p>
          <a:p>
            <a:endParaRPr lang="fr-FR" altLang="x-none" sz="2000" i="1" dirty="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tu brilles, sans qu’ils t’ont touchée. Moi, un mur sacré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avec un tableau votif atteste que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j’ai suspendu mes vêtements mouillés</a:t>
            </a:r>
          </a:p>
          <a:p>
            <a:r>
              <a:rPr lang="fr-FR" altLang="x-none" sz="2000" i="1" dirty="0">
                <a:solidFill>
                  <a:schemeClr val="bg2"/>
                </a:solidFill>
                <a:latin typeface="Arial" charset="0"/>
              </a:rPr>
              <a:t>en offrande à la puissante divinité de la mer.</a:t>
            </a:r>
            <a:endParaRPr lang="fr-FR" altLang="x-none" dirty="0">
              <a:latin typeface="Times New Roman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927725" y="621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endParaRPr lang="fr-FR" altLang="x-none">
              <a:latin typeface="Times New Roman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151313" y="6335713"/>
            <a:ext cx="2062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</a:t>
            </a:r>
          </a:p>
          <a:p>
            <a:pPr algn="ctr"/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Horace, 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  <a:endParaRPr kumimoji="0" lang="fr-FR" altLang="x-non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3016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324600" y="2286000"/>
            <a:ext cx="21336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2000" b="1" i="1">
                <a:latin typeface="Times New Roman" charset="0"/>
              </a:rPr>
              <a:t>Strophes 3 et 4</a:t>
            </a:r>
            <a:endParaRPr lang="fr-FR" altLang="x-none" sz="1800" i="1">
              <a:latin typeface="Times New Roman" charset="0"/>
            </a:endParaRPr>
          </a:p>
        </p:txBody>
      </p:sp>
      <p:sp>
        <p:nvSpPr>
          <p:cNvPr id="4301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324600" y="1524000"/>
            <a:ext cx="21336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altLang="x-none" sz="2000" b="1" i="1">
                <a:latin typeface="Times New Roman" charset="0"/>
              </a:rPr>
              <a:t>Strophes 1 et 2</a:t>
            </a:r>
            <a:endParaRPr lang="fr-FR" altLang="x-none">
              <a:latin typeface="Times New Roman" charset="0"/>
            </a:endParaRPr>
          </a:p>
        </p:txBody>
      </p:sp>
      <p:pic>
        <p:nvPicPr>
          <p:cNvPr id="2" name="Wa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6235625"/>
            <a:ext cx="509960" cy="50996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10" grpId="0" autoUpdateAnimBg="0"/>
      <p:bldP spid="43011" grpId="0" animBg="1" autoUpdateAnimBg="0"/>
      <p:bldP spid="43011" grpId="1" animBg="1"/>
      <p:bldP spid="43012" grpId="0" animBg="1" autoUpdateAnimBg="0"/>
      <p:bldP spid="43016" grpId="0" animBg="1" autoUpdateAnimBg="0"/>
      <p:bldP spid="4301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4452938" cy="5310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 te puer in rosa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urget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religas comam,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5 simplex munditiis ? heu quotiens fidem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mutatosque deos flebit et aspera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nigris aequora uentis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emirabitur insolens,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 nunc te fruitur credulus aurea,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10 qui semper uacuam, semper amabilem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sperat, nescius aurae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fallacis. Miseri, quibus</a:t>
            </a:r>
          </a:p>
          <a:p>
            <a:endParaRPr lang="fr-FR" altLang="x-none" sz="1800">
              <a:solidFill>
                <a:schemeClr val="bg2"/>
              </a:solidFill>
              <a:latin typeface="Arial" charset="0"/>
            </a:endParaRP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 Me tabula sacer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15 suspendisse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  <a:endParaRPr lang="fr-FR" altLang="x-none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876800" y="3317875"/>
            <a:ext cx="26670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8 </a:t>
            </a:r>
            <a:r>
              <a:rPr lang="fr-FR" altLang="x-none" sz="1800">
                <a:solidFill>
                  <a:srgbClr val="4F30FF"/>
                </a:solidFill>
                <a:latin typeface="Arial" charset="0"/>
              </a:rPr>
              <a:t>               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insolens,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876800" y="3833813"/>
            <a:ext cx="3957638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9 qui nunc te              credulus aurea,</a:t>
            </a:r>
            <a:endParaRPr lang="fr-FR" altLang="x-none" sz="18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876800" y="609600"/>
            <a:ext cx="3886200" cy="1190625"/>
          </a:xfrm>
          <a:prstGeom prst="rect">
            <a:avLst/>
          </a:prstGeom>
          <a:solidFill>
            <a:srgbClr val="63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Quis multa gracilis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perfusus liquidis             odoribus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grato, Pyrrha, sub antro ?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cui flauam             comam,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645275" y="88265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F30FF"/>
                </a:solidFill>
                <a:latin typeface="Arial" charset="0"/>
              </a:rPr>
              <a:t>urget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021388" y="1433513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F30FF"/>
                </a:solidFill>
                <a:latin typeface="Arial" charset="0"/>
              </a:rPr>
              <a:t>religas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130800" y="0"/>
            <a:ext cx="2816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chemeClr val="bg1"/>
                </a:solidFill>
                <a:latin typeface="Times New Roman" charset="0"/>
              </a:rPr>
              <a:t>ATTACHEMENT (puer)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876800" y="4724400"/>
            <a:ext cx="3886200" cy="1190625"/>
          </a:xfrm>
          <a:prstGeom prst="rect">
            <a:avLst/>
          </a:prstGeom>
          <a:solidFill>
            <a:srgbClr val="63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intemptata nites. 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uotiua paries indicat uuida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                    potenti</a:t>
            </a:r>
          </a:p>
          <a:p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uestimenta maris deo.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140325" y="6019800"/>
            <a:ext cx="314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2000" b="1" i="1">
                <a:solidFill>
                  <a:schemeClr val="bg1"/>
                </a:solidFill>
                <a:latin typeface="Times New Roman" charset="0"/>
              </a:rPr>
              <a:t>DÉTACHEMENT (Horace)</a:t>
            </a:r>
            <a:endParaRPr lang="fr-FR" altLang="x-none" sz="2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4892675" y="5273675"/>
            <a:ext cx="1455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4F30FF"/>
                </a:solidFill>
                <a:latin typeface="Arial" charset="0"/>
              </a:rPr>
              <a:t>suspendisse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931025" y="609600"/>
            <a:ext cx="1831975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TE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pu</a:t>
            </a:r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er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in ros</a:t>
            </a:r>
            <a:r>
              <a:rPr lang="fr-FR" altLang="x-none" sz="1800">
                <a:solidFill>
                  <a:srgbClr val="3E8F32"/>
                </a:solidFill>
                <a:latin typeface="Arial" charset="0"/>
              </a:rPr>
              <a:t>â</a:t>
            </a:r>
            <a:endParaRPr lang="fr-FR" altLang="x-none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6781800" y="4724400"/>
            <a:ext cx="19812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232B"/>
                </a:solidFill>
                <a:latin typeface="Arial" charset="0"/>
              </a:rPr>
              <a:t>ME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tabul</a:t>
            </a:r>
            <a:r>
              <a:rPr lang="fr-FR" altLang="x-none" sz="1800">
                <a:solidFill>
                  <a:srgbClr val="3E8F32"/>
                </a:solidFill>
                <a:latin typeface="Arial" charset="0"/>
              </a:rPr>
              <a:t>â</a:t>
            </a:r>
            <a:r>
              <a:rPr lang="fr-FR" altLang="x-none" sz="1800">
                <a:solidFill>
                  <a:schemeClr val="bg2"/>
                </a:solidFill>
                <a:latin typeface="Arial" charset="0"/>
              </a:rPr>
              <a:t> sac</a:t>
            </a:r>
            <a:r>
              <a:rPr lang="fr-FR" altLang="x-none" sz="1800">
                <a:solidFill>
                  <a:srgbClr val="4714FF"/>
                </a:solidFill>
                <a:latin typeface="Arial" charset="0"/>
              </a:rPr>
              <a:t>er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7620000" y="990600"/>
            <a:ext cx="762000" cy="3657600"/>
          </a:xfrm>
          <a:prstGeom prst="line">
            <a:avLst/>
          </a:prstGeom>
          <a:noFill/>
          <a:ln w="38100">
            <a:solidFill>
              <a:srgbClr val="4F3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7620000" y="990600"/>
            <a:ext cx="609600" cy="3657600"/>
          </a:xfrm>
          <a:prstGeom prst="line">
            <a:avLst/>
          </a:prstGeom>
          <a:noFill/>
          <a:ln w="38100">
            <a:solidFill>
              <a:srgbClr val="4F3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0" name="Oval 28"/>
          <p:cNvSpPr>
            <a:spLocks noChangeArrowheads="1"/>
          </p:cNvSpPr>
          <p:nvPr/>
        </p:nvSpPr>
        <p:spPr bwMode="auto">
          <a:xfrm>
            <a:off x="396875" y="196850"/>
            <a:ext cx="3733800" cy="838200"/>
          </a:xfrm>
          <a:prstGeom prst="ellipse">
            <a:avLst/>
          </a:prstGeom>
          <a:solidFill>
            <a:srgbClr val="4714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+mn-ea"/>
            </a:endParaRPr>
          </a:p>
        </p:txBody>
      </p:sp>
      <p:sp>
        <p:nvSpPr>
          <p:cNvPr id="18449" name="Text Box 32"/>
          <p:cNvSpPr txBox="1">
            <a:spLocks noChangeArrowheads="1"/>
          </p:cNvSpPr>
          <p:nvPr/>
        </p:nvSpPr>
        <p:spPr bwMode="auto">
          <a:xfrm>
            <a:off x="2347913" y="6526213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Paul-Augustin Deproost. Horace</a:t>
            </a:r>
            <a:r>
              <a:rPr kumimoji="0" lang="fr-FR" altLang="x-none" sz="1400" i="1">
                <a:solidFill>
                  <a:schemeClr val="bg1"/>
                </a:solidFill>
                <a:latin typeface="Arial" charset="0"/>
              </a:rPr>
              <a:t>, Carmina,</a:t>
            </a:r>
            <a:r>
              <a:rPr kumimoji="0" lang="fr-FR" altLang="x-none" sz="1400">
                <a:solidFill>
                  <a:schemeClr val="bg1"/>
                </a:solidFill>
                <a:latin typeface="Arial" charset="0"/>
              </a:rPr>
              <a:t> I, 5</a:t>
            </a: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7162800" y="914400"/>
            <a:ext cx="1588" cy="3886200"/>
          </a:xfrm>
          <a:prstGeom prst="line">
            <a:avLst/>
          </a:prstGeom>
          <a:noFill/>
          <a:ln w="38100">
            <a:solidFill>
              <a:srgbClr val="4F3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105400" y="331787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r>
              <a:rPr lang="fr-FR" altLang="x-none" sz="1800">
                <a:solidFill>
                  <a:srgbClr val="FF1428"/>
                </a:solidFill>
                <a:latin typeface="Arial" charset="0"/>
              </a:rPr>
              <a:t>emirabitur</a:t>
            </a:r>
            <a:endParaRPr lang="fr-FR" altLang="x-none" sz="1800">
              <a:solidFill>
                <a:srgbClr val="4F30FF"/>
              </a:solidFill>
              <a:latin typeface="Arial" charset="0"/>
            </a:endParaRP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6324600" y="38338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800">
                <a:solidFill>
                  <a:srgbClr val="FF1428"/>
                </a:solidFill>
                <a:latin typeface="Arial" charset="0"/>
              </a:rPr>
              <a:t>fruitur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3376613" y="1814513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600">
                <a:latin typeface="Times New Roman" charset="0"/>
              </a:rPr>
              <a:t>FEU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2894013" y="5943600"/>
            <a:ext cx="1290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Old English Text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600">
                <a:latin typeface="Times New Roman" charset="0"/>
              </a:rPr>
              <a:t>NAUFRAGE</a:t>
            </a:r>
            <a:endParaRPr lang="fr-FR" altLang="x-none">
              <a:latin typeface="Times New Roman" charset="0"/>
            </a:endParaRPr>
          </a:p>
        </p:txBody>
      </p:sp>
      <p:sp>
        <p:nvSpPr>
          <p:cNvPr id="8234" name="Line 42"/>
          <p:cNvSpPr>
            <a:spLocks noChangeShapeType="1"/>
          </p:cNvSpPr>
          <p:nvPr/>
        </p:nvSpPr>
        <p:spPr bwMode="auto">
          <a:xfrm>
            <a:off x="3657600" y="2209800"/>
            <a:ext cx="1588" cy="3657600"/>
          </a:xfrm>
          <a:prstGeom prst="line">
            <a:avLst/>
          </a:prstGeom>
          <a:noFill/>
          <a:ln w="9525">
            <a:solidFill>
              <a:srgbClr val="4714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2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565150" y="420688"/>
            <a:ext cx="3490913" cy="417512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x-none" sz="2400" b="1" u="sng">
                <a:effectLst/>
                <a:latin typeface="Times" charset="0"/>
                <a:hlinkClick r:id="rId3"/>
              </a:rPr>
              <a:t>Une structure en anneau</a:t>
            </a:r>
            <a:endParaRPr lang="fr-FR" altLang="x-non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 autoUpdateAnimBg="0"/>
      <p:bldP spid="8200" grpId="0" animBg="1" autoUpdateAnimBg="0"/>
      <p:bldP spid="8201" grpId="0" animBg="1" autoUpdateAnimBg="0"/>
      <p:bldP spid="8203" grpId="0" animBg="1" autoUpdateAnimBg="0"/>
      <p:bldP spid="8204" grpId="0" autoUpdateAnimBg="0"/>
      <p:bldP spid="8205" grpId="0" autoUpdateAnimBg="0"/>
      <p:bldP spid="8206" grpId="0" build="p" autoUpdateAnimBg="0"/>
      <p:bldP spid="8208" grpId="0" animBg="1" autoUpdateAnimBg="0"/>
      <p:bldP spid="8211" grpId="0" build="p" autoUpdateAnimBg="0"/>
      <p:bldP spid="8213" grpId="0" autoUpdateAnimBg="0"/>
      <p:bldP spid="8214" grpId="0" animBg="1" autoUpdateAnimBg="0"/>
      <p:bldP spid="8215" grpId="0" animBg="1" autoUpdateAnimBg="0"/>
      <p:bldP spid="8217" grpId="0" animBg="1"/>
      <p:bldP spid="8218" grpId="0" animBg="1"/>
      <p:bldP spid="8226" grpId="0" animBg="1"/>
      <p:bldP spid="8227" grpId="0" autoUpdateAnimBg="0"/>
      <p:bldP spid="8228" grpId="0" autoUpdateAnimBg="0"/>
      <p:bldP spid="8229" grpId="0" autoUpdateAnimBg="0"/>
      <p:bldP spid="8230" grpId="0" autoUpdateAnimBg="0"/>
      <p:bldP spid="82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0"/>
  <p:tag name="HOTSPOTTYPE" val="NextSlide"/>
  <p:tag name="DEFINEDINNAVIGATOR" val="False"/>
</p:tagLst>
</file>

<file path=ppt/theme/theme1.xml><?xml version="1.0" encoding="utf-8"?>
<a:theme xmlns:a="http://schemas.openxmlformats.org/drawingml/2006/main" name="Sujet général (En ligne)">
  <a:themeElements>
    <a:clrScheme name="Sujet général (En ligne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Sujet général (En ligne)">
      <a:majorFont>
        <a:latin typeface="Palatino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Old English Text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Old English Text" pitchFamily="1" charset="0"/>
          </a:defRPr>
        </a:defPPr>
      </a:lstStyle>
    </a:lnDef>
  </a:objectDefaults>
  <a:extraClrSchemeLst>
    <a:extraClrScheme>
      <a:clrScheme name="Sujet général (En ligne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jet général (En ligne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jet général (En ligne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HD9GB:Applications:Dossier Office 98:Install. perso. Office:Microsoft Office 98:Modèles:Présentations:Sujet général (En ligne)</Template>
  <TotalTime>5795</TotalTime>
  <Words>2513</Words>
  <Application>Microsoft Macintosh PowerPoint</Application>
  <PresentationFormat>Présentation à l'écran (4:3)</PresentationFormat>
  <Paragraphs>685</Paragraphs>
  <Slides>30</Slides>
  <Notes>6</Notes>
  <HiddenSlides>0</HiddenSlides>
  <MMClips>10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Monotype Corsiva</vt:lpstr>
      <vt:lpstr>Monotype Sorts</vt:lpstr>
      <vt:lpstr>ＭＳ Ｐゴシック</vt:lpstr>
      <vt:lpstr>Old English Text</vt:lpstr>
      <vt:lpstr>Palatino</vt:lpstr>
      <vt:lpstr>Times</vt:lpstr>
      <vt:lpstr>Times New Roman</vt:lpstr>
      <vt:lpstr>Wingdings</vt:lpstr>
      <vt:lpstr>Sujet général (En ligne)</vt:lpstr>
      <vt:lpstr>Horace</vt:lpstr>
      <vt:lpstr>Horace, À Pyrrha</vt:lpstr>
      <vt:lpstr>Horace, Ode à Pyrrha (I, 5)</vt:lpstr>
      <vt:lpstr>Horace, Ode à Pyrrha (I, 5)</vt:lpstr>
      <vt:lpstr>Strophes 1 et 2</vt:lpstr>
      <vt:lpstr>Strophes 3 et 4</vt:lpstr>
      <vt:lpstr>Traduction</vt:lpstr>
      <vt:lpstr>Traduction</vt:lpstr>
      <vt:lpstr>Une structure en anneau</vt:lpstr>
      <vt:lpstr>Une structure en anneau</vt:lpstr>
      <vt:lpstr>Présentation PowerPoint</vt:lpstr>
      <vt:lpstr>La phrase</vt:lpstr>
      <vt:lpstr>Le vocabulaire</vt:lpstr>
      <vt:lpstr>Première strophe</vt:lpstr>
      <vt:lpstr>Présentation PowerPoint</vt:lpstr>
      <vt:lpstr>Deuxième strophe</vt:lpstr>
      <vt:lpstr>Deuxième strophe</vt:lpstr>
      <vt:lpstr>Présentation PowerPoint</vt:lpstr>
      <vt:lpstr>Troisième strophe</vt:lpstr>
      <vt:lpstr>Troisième strophe</vt:lpstr>
      <vt:lpstr>Présentation PowerPoint</vt:lpstr>
      <vt:lpstr>Quatrième strophe</vt:lpstr>
      <vt:lpstr>CONCLUSION</vt:lpstr>
      <vt:lpstr>CONCLUSION</vt:lpstr>
      <vt:lpstr>CONCLUSION</vt:lpstr>
      <vt:lpstr>CONCLUSION</vt:lpstr>
      <vt:lpstr>CONCLUSION</vt:lpstr>
      <vt:lpstr>CONCLUSION</vt:lpstr>
      <vt:lpstr>CONCLUSION</vt:lpstr>
      <vt:lpstr>Présentation PowerPoint</vt:lpstr>
    </vt:vector>
  </TitlesOfParts>
  <Company>UCL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Horace, Ode à Pyrrha (I, 5)</dc:title>
  <dc:creator>DEPROOST Paul-Augustin</dc:creator>
  <cp:lastModifiedBy>Paul-Augustin Deproost</cp:lastModifiedBy>
  <cp:revision>853</cp:revision>
  <dcterms:created xsi:type="dcterms:W3CDTF">2002-01-06T14:38:49Z</dcterms:created>
  <dcterms:modified xsi:type="dcterms:W3CDTF">2020-11-19T10:42:58Z</dcterms:modified>
</cp:coreProperties>
</file>