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313" r:id="rId3"/>
    <p:sldId id="330" r:id="rId4"/>
    <p:sldId id="328" r:id="rId5"/>
    <p:sldId id="331" r:id="rId6"/>
    <p:sldId id="332" r:id="rId7"/>
    <p:sldId id="334" r:id="rId8"/>
    <p:sldId id="333" r:id="rId9"/>
    <p:sldId id="335" r:id="rId10"/>
    <p:sldId id="336" r:id="rId11"/>
    <p:sldId id="337" r:id="rId12"/>
    <p:sldId id="338" r:id="rId13"/>
    <p:sldId id="339" r:id="rId14"/>
    <p:sldId id="340" r:id="rId15"/>
    <p:sldId id="341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0E7"/>
    <a:srgbClr val="FF8AEE"/>
    <a:srgbClr val="0C34FA"/>
    <a:srgbClr val="2FFA4E"/>
    <a:srgbClr val="4E2FFA"/>
    <a:srgbClr val="DBFFA8"/>
    <a:srgbClr val="FFFF4F"/>
    <a:srgbClr val="19F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60"/>
  </p:normalViewPr>
  <p:slideViewPr>
    <p:cSldViewPr showGuides="1">
      <p:cViewPr varScale="1">
        <p:scale>
          <a:sx n="127" d="100"/>
          <a:sy n="127" d="100"/>
        </p:scale>
        <p:origin x="1648" y="176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-1472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" charset="0"/>
              </a:defRPr>
            </a:lvl1pPr>
          </a:lstStyle>
          <a:p>
            <a:endParaRPr lang="fr-FR" altLang="x-non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" charset="0"/>
              </a:defRPr>
            </a:lvl1pPr>
          </a:lstStyle>
          <a:p>
            <a:fld id="{1E8A32D3-09C6-FD46-8DBD-9C318FE1D040}" type="datetime1">
              <a:rPr lang="fr-FR" altLang="x-none"/>
              <a:pPr/>
              <a:t>09/09/2019</a:t>
            </a:fld>
            <a:endParaRPr lang="fr-FR" altLang="x-none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" charset="0"/>
              </a:defRPr>
            </a:lvl1pPr>
          </a:lstStyle>
          <a:p>
            <a:endParaRPr lang="fr-FR" altLang="x-none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" charset="0"/>
              </a:defRPr>
            </a:lvl1pPr>
          </a:lstStyle>
          <a:p>
            <a:fld id="{A0F9FEF5-FE67-3244-AF5E-45071AD16305}" type="slidenum">
              <a:rPr lang="fr-FR" altLang="x-none"/>
              <a:pPr/>
              <a:t>‹#›</a:t>
            </a:fld>
            <a:endParaRPr lang="fr-FR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charset="0"/>
              </a:defRPr>
            </a:lvl1pPr>
          </a:lstStyle>
          <a:p>
            <a:endParaRPr lang="fr-FR" altLang="x-non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charset="0"/>
              </a:defRPr>
            </a:lvl1pPr>
          </a:lstStyle>
          <a:p>
            <a:fld id="{1CD8A2F9-42EB-9449-827A-4767B37DA48D}" type="datetime1">
              <a:rPr lang="fr-FR" altLang="x-none"/>
              <a:pPr/>
              <a:t>09/09/2019</a:t>
            </a:fld>
            <a:endParaRPr lang="fr-FR" altLang="x-none"/>
          </a:p>
        </p:txBody>
      </p:sp>
      <p:sp>
        <p:nvSpPr>
          <p:cNvPr id="163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x-none"/>
              <a:t>Cliquez pour modifier les styles du texte du masque</a:t>
            </a:r>
          </a:p>
          <a:p>
            <a:pPr lvl="1"/>
            <a:r>
              <a:rPr lang="fr-FR" altLang="x-none"/>
              <a:t>Deuxième niveau</a:t>
            </a:r>
          </a:p>
          <a:p>
            <a:pPr lvl="2"/>
            <a:r>
              <a:rPr lang="fr-FR" altLang="x-none"/>
              <a:t>Troisième niveau</a:t>
            </a:r>
          </a:p>
          <a:p>
            <a:pPr lvl="3"/>
            <a:r>
              <a:rPr lang="fr-FR" altLang="x-none"/>
              <a:t>Quatrième niveau</a:t>
            </a:r>
          </a:p>
          <a:p>
            <a:pPr lvl="4"/>
            <a:r>
              <a:rPr lang="fr-FR" altLang="x-none"/>
              <a:t>Cinquième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charset="0"/>
              </a:defRPr>
            </a:lvl1pPr>
          </a:lstStyle>
          <a:p>
            <a:endParaRPr lang="fr-FR" altLang="x-none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charset="0"/>
              </a:defRPr>
            </a:lvl1pPr>
          </a:lstStyle>
          <a:p>
            <a:fld id="{19754073-8B8A-024B-9560-6955CDE122D7}" type="slidenum">
              <a:rPr lang="fr-FR" altLang="x-none"/>
              <a:pPr/>
              <a:t>‹#›</a:t>
            </a:fld>
            <a:endParaRPr lang="fr-FR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AF3D001-B2C7-094F-8C89-5D6CB60986CB}" type="datetime1">
              <a:rPr lang="fr-FR" altLang="x-none"/>
              <a:pPr/>
              <a:t>09/09/2019</a:t>
            </a:fld>
            <a:endParaRPr lang="fr-FR" altLang="x-non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88E1F3-C9A8-EC43-B96B-F253EBD3EDCA}" type="slidenum">
              <a:rPr lang="fr-FR" altLang="x-none"/>
              <a:pPr/>
              <a:t>1</a:t>
            </a:fld>
            <a:endParaRPr lang="fr-FR" altLang="x-none"/>
          </a:p>
        </p:txBody>
      </p:sp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CFD0BFB-8EE7-4E40-9CAF-DB6B549CE48B}" type="datetime1">
              <a:rPr lang="fr-FR" altLang="x-none"/>
              <a:pPr/>
              <a:t>09/09/2019</a:t>
            </a:fld>
            <a:endParaRPr lang="fr-FR" altLang="x-non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175EE-23E6-2A41-A839-E9AA463E6AD1}" type="slidenum">
              <a:rPr lang="fr-FR" altLang="x-none"/>
              <a:pPr/>
              <a:t>10</a:t>
            </a:fld>
            <a:endParaRPr lang="fr-FR" altLang="x-none"/>
          </a:p>
        </p:txBody>
      </p:sp>
      <p:sp>
        <p:nvSpPr>
          <p:cNvPr id="125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00971FD-359C-0D4A-9BF3-877EBB71B7F4}" type="datetime1">
              <a:rPr lang="fr-FR" altLang="x-none"/>
              <a:pPr/>
              <a:t>09/09/2019</a:t>
            </a:fld>
            <a:endParaRPr lang="fr-FR" altLang="x-non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A73AC-8060-5C4B-AE75-26AE2B03A74A}" type="slidenum">
              <a:rPr lang="fr-FR" altLang="x-none"/>
              <a:pPr/>
              <a:t>11</a:t>
            </a:fld>
            <a:endParaRPr lang="fr-FR" altLang="x-none"/>
          </a:p>
        </p:txBody>
      </p:sp>
      <p:sp>
        <p:nvSpPr>
          <p:cNvPr id="1269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8D512DB-6B9D-C141-A7EC-D86BE4A4F3A5}" type="datetime1">
              <a:rPr lang="fr-FR" altLang="x-none"/>
              <a:pPr/>
              <a:t>09/09/2019</a:t>
            </a:fld>
            <a:endParaRPr lang="fr-FR" altLang="x-non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34A74-C7CF-D747-BFA9-57DA236A8962}" type="slidenum">
              <a:rPr lang="fr-FR" altLang="x-none"/>
              <a:pPr/>
              <a:t>12</a:t>
            </a:fld>
            <a:endParaRPr lang="fr-FR" altLang="x-none"/>
          </a:p>
        </p:txBody>
      </p:sp>
      <p:sp>
        <p:nvSpPr>
          <p:cNvPr id="128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57E849A-7A60-7E41-8D0C-8B16CB18A227}" type="datetime1">
              <a:rPr lang="fr-FR" altLang="x-none"/>
              <a:pPr/>
              <a:t>09/09/2019</a:t>
            </a:fld>
            <a:endParaRPr lang="fr-FR" altLang="x-non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39CA4-7423-034B-80C8-6C00D22A22AB}" type="slidenum">
              <a:rPr lang="fr-FR" altLang="x-none"/>
              <a:pPr/>
              <a:t>13</a:t>
            </a:fld>
            <a:endParaRPr lang="fr-FR" altLang="x-none"/>
          </a:p>
        </p:txBody>
      </p:sp>
      <p:sp>
        <p:nvSpPr>
          <p:cNvPr id="129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6E5FBD0-ADF5-E841-A80C-66FC190C2E0B}" type="datetime1">
              <a:rPr lang="fr-FR" altLang="x-none"/>
              <a:pPr/>
              <a:t>09/09/2019</a:t>
            </a:fld>
            <a:endParaRPr lang="fr-FR" altLang="x-non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3A3BB-F604-1E4C-A879-304C1F9B91AE}" type="slidenum">
              <a:rPr lang="fr-FR" altLang="x-none"/>
              <a:pPr/>
              <a:t>14</a:t>
            </a:fld>
            <a:endParaRPr lang="fr-FR" altLang="x-none"/>
          </a:p>
        </p:txBody>
      </p:sp>
      <p:sp>
        <p:nvSpPr>
          <p:cNvPr id="130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BA4038A-7D0F-B54F-85AF-0E279451A9BF}" type="datetime1">
              <a:rPr lang="fr-FR" altLang="x-none"/>
              <a:pPr/>
              <a:t>09/09/2019</a:t>
            </a:fld>
            <a:endParaRPr lang="fr-FR" altLang="x-non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0D9431-76AC-5646-97B0-D36551A84E00}" type="slidenum">
              <a:rPr lang="fr-FR" altLang="x-none"/>
              <a:pPr/>
              <a:t>15</a:t>
            </a:fld>
            <a:endParaRPr lang="fr-FR" altLang="x-none"/>
          </a:p>
        </p:txBody>
      </p:sp>
      <p:sp>
        <p:nvSpPr>
          <p:cNvPr id="131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9997493-0750-7C41-BD0F-FE75D62E2BD9}" type="datetime1">
              <a:rPr lang="fr-FR" altLang="x-none"/>
              <a:pPr/>
              <a:t>09/09/2019</a:t>
            </a:fld>
            <a:endParaRPr lang="fr-FR" altLang="x-non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A3EE18-401C-D941-98CC-6B19785F55DE}" type="slidenum">
              <a:rPr lang="fr-FR" altLang="x-none"/>
              <a:pPr/>
              <a:t>2</a:t>
            </a:fld>
            <a:endParaRPr lang="fr-FR" altLang="x-none"/>
          </a:p>
        </p:txBody>
      </p:sp>
      <p:sp>
        <p:nvSpPr>
          <p:cNvPr id="123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CFD5126-86EF-7842-BBC3-5DA5A41B9E3F}" type="datetime1">
              <a:rPr lang="fr-FR" altLang="x-none"/>
              <a:pPr/>
              <a:t>09/09/2019</a:t>
            </a:fld>
            <a:endParaRPr lang="fr-FR" altLang="x-non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9339E-5D34-224D-91CA-87866091211C}" type="slidenum">
              <a:rPr lang="fr-FR" altLang="x-none"/>
              <a:pPr/>
              <a:t>3</a:t>
            </a:fld>
            <a:endParaRPr lang="fr-FR" altLang="x-none"/>
          </a:p>
        </p:txBody>
      </p:sp>
      <p:sp>
        <p:nvSpPr>
          <p:cNvPr id="117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07C6DE1-E8A8-034D-93F2-2728C75E4EDB}" type="datetime1">
              <a:rPr lang="fr-FR" altLang="x-none"/>
              <a:pPr/>
              <a:t>09/09/2019</a:t>
            </a:fld>
            <a:endParaRPr lang="fr-FR" altLang="x-non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91286B-FE74-3242-AA45-6EA969B56497}" type="slidenum">
              <a:rPr lang="fr-FR" altLang="x-none"/>
              <a:pPr/>
              <a:t>4</a:t>
            </a:fld>
            <a:endParaRPr lang="fr-FR" altLang="x-none"/>
          </a:p>
        </p:txBody>
      </p:sp>
      <p:sp>
        <p:nvSpPr>
          <p:cNvPr id="124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9B6D573-8E23-004D-89A1-C1547D5D8D17}" type="datetime1">
              <a:rPr lang="fr-FR" altLang="x-none"/>
              <a:pPr/>
              <a:t>09/09/2019</a:t>
            </a:fld>
            <a:endParaRPr lang="fr-FR" altLang="x-non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2E1562-34CF-4E4F-A97B-AEDFD3B05F79}" type="slidenum">
              <a:rPr lang="fr-FR" altLang="x-none"/>
              <a:pPr/>
              <a:t>5</a:t>
            </a:fld>
            <a:endParaRPr lang="fr-FR" altLang="x-none"/>
          </a:p>
        </p:txBody>
      </p:sp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273B1E9-AB8D-BA4E-806E-6A923529830C}" type="datetime1">
              <a:rPr lang="fr-FR" altLang="x-none"/>
              <a:pPr/>
              <a:t>09/09/2019</a:t>
            </a:fld>
            <a:endParaRPr lang="fr-FR" altLang="x-non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ACB1DC-4996-2E42-BBD2-5806FFC2E0EC}" type="slidenum">
              <a:rPr lang="fr-FR" altLang="x-none"/>
              <a:pPr/>
              <a:t>6</a:t>
            </a:fld>
            <a:endParaRPr lang="fr-FR" altLang="x-none"/>
          </a:p>
        </p:txBody>
      </p:sp>
      <p:sp>
        <p:nvSpPr>
          <p:cNvPr id="119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0EED656-4065-EA48-BA5E-2394D289AC9F}" type="datetime1">
              <a:rPr lang="fr-FR" altLang="x-none"/>
              <a:pPr/>
              <a:t>09/09/2019</a:t>
            </a:fld>
            <a:endParaRPr lang="fr-FR" altLang="x-non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FE641-35D4-F04B-9DA5-4FB1396A6D68}" type="slidenum">
              <a:rPr lang="fr-FR" altLang="x-none"/>
              <a:pPr/>
              <a:t>7</a:t>
            </a:fld>
            <a:endParaRPr lang="fr-FR" altLang="x-none"/>
          </a:p>
        </p:txBody>
      </p:sp>
      <p:sp>
        <p:nvSpPr>
          <p:cNvPr id="120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B1B08BC-6F69-B74F-AD72-4D5A61FC3C53}" type="datetime1">
              <a:rPr lang="fr-FR" altLang="x-none"/>
              <a:pPr/>
              <a:t>09/09/2019</a:t>
            </a:fld>
            <a:endParaRPr lang="fr-FR" altLang="x-non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21470-5C17-1647-ADAC-1A24DD4DAE51}" type="slidenum">
              <a:rPr lang="fr-FR" altLang="x-none"/>
              <a:pPr/>
              <a:t>8</a:t>
            </a:fld>
            <a:endParaRPr lang="fr-FR" altLang="x-none"/>
          </a:p>
        </p:txBody>
      </p:sp>
      <p:sp>
        <p:nvSpPr>
          <p:cNvPr id="121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093970A-4D2C-8A4D-B581-C729831BDFBA}" type="datetime1">
              <a:rPr lang="fr-FR" altLang="x-none"/>
              <a:pPr/>
              <a:t>09/09/2019</a:t>
            </a:fld>
            <a:endParaRPr lang="fr-FR" altLang="x-non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7266D7-C9AE-E544-9FC4-9C9DF2B902F4}" type="slidenum">
              <a:rPr lang="fr-FR" altLang="x-none"/>
              <a:pPr/>
              <a:t>9</a:t>
            </a:fld>
            <a:endParaRPr lang="fr-FR" altLang="x-none"/>
          </a:p>
        </p:txBody>
      </p:sp>
      <p:sp>
        <p:nvSpPr>
          <p:cNvPr id="122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1500188" y="170815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39788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2133600" y="228600"/>
            <a:ext cx="6172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4800"/>
            </a:lvl1pPr>
          </a:lstStyle>
          <a:p>
            <a:pPr lvl="0"/>
            <a:r>
              <a:rPr lang="fr-FR" altLang="x-none" noProof="0" smtClean="0"/>
              <a:t>Cliquez et modifiez le titre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1219200" y="6400800"/>
            <a:ext cx="1600200" cy="228600"/>
          </a:xfrm>
        </p:spPr>
        <p:txBody>
          <a:bodyPr/>
          <a:lstStyle>
            <a:lvl1pPr>
              <a:defRPr/>
            </a:lvl1pPr>
          </a:lstStyle>
          <a:p>
            <a:fld id="{5836126B-1E85-8048-B5AE-B8073040586D}" type="datetime1">
              <a:rPr lang="fr-FR" altLang="x-none"/>
              <a:pPr/>
              <a:t>09/09/2019</a:t>
            </a:fld>
            <a:endParaRPr lang="fr-FR" altLang="x-none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172200"/>
            <a:ext cx="4114800" cy="685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altLang="x-none"/>
              <a:t>Paul-Augustin Deproost</a:t>
            </a:r>
          </a:p>
          <a:p>
            <a:r>
              <a:rPr lang="fr-FR" altLang="x-none"/>
              <a:t>Horace, </a:t>
            </a:r>
            <a:r>
              <a:rPr lang="fr-FR" altLang="x-none" i="1"/>
              <a:t>Carmina,</a:t>
            </a:r>
            <a:r>
              <a:rPr lang="fr-FR" altLang="x-none"/>
              <a:t> I, 5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CC9061-DF68-FF46-AE55-F2115A8F0793}" type="datetime1">
              <a:rPr lang="fr-FR" altLang="x-none"/>
              <a:pPr/>
              <a:t>09/09/2019</a:t>
            </a:fld>
            <a:endParaRPr lang="fr-FR" altLang="x-non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x-none"/>
              <a:t>Paul-Augustin Deproost</a:t>
            </a:r>
          </a:p>
          <a:p>
            <a:r>
              <a:rPr lang="fr-FR" altLang="x-none"/>
              <a:t>Horace, </a:t>
            </a:r>
            <a:r>
              <a:rPr lang="fr-FR" altLang="x-none" i="1"/>
              <a:t>Carmina, </a:t>
            </a:r>
            <a:r>
              <a:rPr lang="fr-FR" altLang="x-none"/>
              <a:t>I, 5</a:t>
            </a:r>
          </a:p>
        </p:txBody>
      </p:sp>
    </p:spTree>
    <p:extLst>
      <p:ext uri="{BB962C8B-B14F-4D97-AF65-F5344CB8AC3E}">
        <p14:creationId xmlns:p14="http://schemas.microsoft.com/office/powerpoint/2010/main" val="150682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3CA9F7-8068-C243-B251-335A275F039E}" type="datetime1">
              <a:rPr lang="fr-FR" altLang="x-none"/>
              <a:pPr/>
              <a:t>09/09/2019</a:t>
            </a:fld>
            <a:endParaRPr lang="fr-FR" altLang="x-non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x-none"/>
              <a:t>Paul-Augustin Deproost</a:t>
            </a:r>
          </a:p>
          <a:p>
            <a:r>
              <a:rPr lang="fr-FR" altLang="x-none"/>
              <a:t>Horace, </a:t>
            </a:r>
            <a:r>
              <a:rPr lang="fr-FR" altLang="x-none" i="1"/>
              <a:t>Carmina, </a:t>
            </a:r>
            <a:r>
              <a:rPr lang="fr-FR" altLang="x-none"/>
              <a:t>I, 5</a:t>
            </a:r>
          </a:p>
        </p:txBody>
      </p:sp>
    </p:spTree>
    <p:extLst>
      <p:ext uri="{BB962C8B-B14F-4D97-AF65-F5344CB8AC3E}">
        <p14:creationId xmlns:p14="http://schemas.microsoft.com/office/powerpoint/2010/main" val="204119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9ADF0-3FAE-8442-A62F-310C486D9266}" type="datetime1">
              <a:rPr lang="fr-FR" altLang="x-none"/>
              <a:pPr/>
              <a:t>09/09/2019</a:t>
            </a:fld>
            <a:endParaRPr lang="fr-FR" altLang="x-non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x-none"/>
              <a:t>Paul-Augustin Deproost</a:t>
            </a:r>
          </a:p>
          <a:p>
            <a:r>
              <a:rPr lang="fr-FR" altLang="x-none"/>
              <a:t>Horace, </a:t>
            </a:r>
            <a:r>
              <a:rPr lang="fr-FR" altLang="x-none" i="1"/>
              <a:t>Carmina, </a:t>
            </a:r>
            <a:r>
              <a:rPr lang="fr-FR" altLang="x-none"/>
              <a:t>I, 5</a:t>
            </a:r>
          </a:p>
        </p:txBody>
      </p:sp>
    </p:spTree>
    <p:extLst>
      <p:ext uri="{BB962C8B-B14F-4D97-AF65-F5344CB8AC3E}">
        <p14:creationId xmlns:p14="http://schemas.microsoft.com/office/powerpoint/2010/main" val="8624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C2DE7C-6E81-5C4D-8C0C-E8C54EC33BF2}" type="datetime1">
              <a:rPr lang="fr-FR" altLang="x-none"/>
              <a:pPr/>
              <a:t>09/09/2019</a:t>
            </a:fld>
            <a:endParaRPr lang="fr-FR" altLang="x-non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x-none"/>
              <a:t>Paul-Augustin Deproost</a:t>
            </a:r>
          </a:p>
          <a:p>
            <a:r>
              <a:rPr lang="fr-FR" altLang="x-none"/>
              <a:t>Horace, </a:t>
            </a:r>
            <a:r>
              <a:rPr lang="fr-FR" altLang="x-none" i="1"/>
              <a:t>Carmina, </a:t>
            </a:r>
            <a:r>
              <a:rPr lang="fr-FR" altLang="x-none"/>
              <a:t>I, 5</a:t>
            </a:r>
          </a:p>
        </p:txBody>
      </p:sp>
    </p:spTree>
    <p:extLst>
      <p:ext uri="{BB962C8B-B14F-4D97-AF65-F5344CB8AC3E}">
        <p14:creationId xmlns:p14="http://schemas.microsoft.com/office/powerpoint/2010/main" val="1628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CD3725-2FB7-2F46-AFF7-D5203E0EDB0A}" type="datetime1">
              <a:rPr lang="fr-FR" altLang="x-none"/>
              <a:pPr/>
              <a:t>09/09/2019</a:t>
            </a:fld>
            <a:endParaRPr lang="fr-FR" altLang="x-non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x-none"/>
              <a:t>Paul-Augustin Deproost</a:t>
            </a:r>
          </a:p>
          <a:p>
            <a:r>
              <a:rPr lang="fr-FR" altLang="x-none"/>
              <a:t>Horace, </a:t>
            </a:r>
            <a:r>
              <a:rPr lang="fr-FR" altLang="x-none" i="1"/>
              <a:t>Carmina, </a:t>
            </a:r>
            <a:r>
              <a:rPr lang="fr-FR" altLang="x-none"/>
              <a:t>I, 5</a:t>
            </a:r>
          </a:p>
        </p:txBody>
      </p:sp>
    </p:spTree>
    <p:extLst>
      <p:ext uri="{BB962C8B-B14F-4D97-AF65-F5344CB8AC3E}">
        <p14:creationId xmlns:p14="http://schemas.microsoft.com/office/powerpoint/2010/main" val="101663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4FBA25-9F56-4740-AB71-BB2B6530ECA8}" type="datetime1">
              <a:rPr lang="fr-FR" altLang="x-none"/>
              <a:pPr/>
              <a:t>09/09/2019</a:t>
            </a:fld>
            <a:endParaRPr lang="fr-FR" altLang="x-non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x-none"/>
              <a:t>Paul-Augustin Deproost</a:t>
            </a:r>
          </a:p>
          <a:p>
            <a:r>
              <a:rPr lang="fr-FR" altLang="x-none"/>
              <a:t>Horace, </a:t>
            </a:r>
            <a:r>
              <a:rPr lang="fr-FR" altLang="x-none" i="1"/>
              <a:t>Carmina, </a:t>
            </a:r>
            <a:r>
              <a:rPr lang="fr-FR" altLang="x-none"/>
              <a:t>I, 5</a:t>
            </a:r>
          </a:p>
        </p:txBody>
      </p:sp>
    </p:spTree>
    <p:extLst>
      <p:ext uri="{BB962C8B-B14F-4D97-AF65-F5344CB8AC3E}">
        <p14:creationId xmlns:p14="http://schemas.microsoft.com/office/powerpoint/2010/main" val="114401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6EE68B-8365-804C-9458-E71A01A19FDF}" type="datetime1">
              <a:rPr lang="fr-FR" altLang="x-none"/>
              <a:pPr/>
              <a:t>09/09/2019</a:t>
            </a:fld>
            <a:endParaRPr lang="fr-FR" altLang="x-non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x-none"/>
              <a:t>Paul-Augustin Deproost</a:t>
            </a:r>
          </a:p>
          <a:p>
            <a:r>
              <a:rPr lang="fr-FR" altLang="x-none"/>
              <a:t>Horace, </a:t>
            </a:r>
            <a:r>
              <a:rPr lang="fr-FR" altLang="x-none" i="1"/>
              <a:t>Carmina, </a:t>
            </a:r>
            <a:r>
              <a:rPr lang="fr-FR" altLang="x-none"/>
              <a:t>I, 5</a:t>
            </a:r>
          </a:p>
        </p:txBody>
      </p:sp>
    </p:spTree>
    <p:extLst>
      <p:ext uri="{BB962C8B-B14F-4D97-AF65-F5344CB8AC3E}">
        <p14:creationId xmlns:p14="http://schemas.microsoft.com/office/powerpoint/2010/main" val="96597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312BA4-DA5F-9842-8AB1-6B55A9BEDAA0}" type="datetime1">
              <a:rPr lang="fr-FR" altLang="x-none"/>
              <a:pPr/>
              <a:t>09/09/2019</a:t>
            </a:fld>
            <a:endParaRPr lang="fr-FR" altLang="x-non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x-none"/>
              <a:t>Paul-Augustin Deproost</a:t>
            </a:r>
          </a:p>
          <a:p>
            <a:r>
              <a:rPr lang="fr-FR" altLang="x-none"/>
              <a:t>Horace, </a:t>
            </a:r>
            <a:r>
              <a:rPr lang="fr-FR" altLang="x-none" i="1"/>
              <a:t>Carmina, </a:t>
            </a:r>
            <a:r>
              <a:rPr lang="fr-FR" altLang="x-none"/>
              <a:t>I, 5</a:t>
            </a:r>
          </a:p>
        </p:txBody>
      </p:sp>
    </p:spTree>
    <p:extLst>
      <p:ext uri="{BB962C8B-B14F-4D97-AF65-F5344CB8AC3E}">
        <p14:creationId xmlns:p14="http://schemas.microsoft.com/office/powerpoint/2010/main" val="8456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49EF2-8CF1-5544-BAE6-A73B0F2C8BEE}" type="datetime1">
              <a:rPr lang="fr-FR" altLang="x-none"/>
              <a:pPr/>
              <a:t>09/09/2019</a:t>
            </a:fld>
            <a:endParaRPr lang="fr-FR" altLang="x-non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x-none"/>
              <a:t>Paul-Augustin Deproost</a:t>
            </a:r>
          </a:p>
          <a:p>
            <a:r>
              <a:rPr lang="fr-FR" altLang="x-none"/>
              <a:t>Horace, </a:t>
            </a:r>
            <a:r>
              <a:rPr lang="fr-FR" altLang="x-none" i="1"/>
              <a:t>Carmina, </a:t>
            </a:r>
            <a:r>
              <a:rPr lang="fr-FR" altLang="x-none"/>
              <a:t>I, 5</a:t>
            </a:r>
          </a:p>
        </p:txBody>
      </p:sp>
    </p:spTree>
    <p:extLst>
      <p:ext uri="{BB962C8B-B14F-4D97-AF65-F5344CB8AC3E}">
        <p14:creationId xmlns:p14="http://schemas.microsoft.com/office/powerpoint/2010/main" val="173993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6A029C-5DAF-E44E-A745-2639E62A0B77}" type="datetime1">
              <a:rPr lang="fr-FR" altLang="x-none"/>
              <a:pPr/>
              <a:t>09/09/2019</a:t>
            </a:fld>
            <a:endParaRPr lang="fr-FR" altLang="x-non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x-none"/>
              <a:t>Paul-Augustin Deproost</a:t>
            </a:r>
          </a:p>
          <a:p>
            <a:r>
              <a:rPr lang="fr-FR" altLang="x-none"/>
              <a:t>Horace, </a:t>
            </a:r>
            <a:r>
              <a:rPr lang="fr-FR" altLang="x-none" i="1"/>
              <a:t>Carmina, </a:t>
            </a:r>
            <a:r>
              <a:rPr lang="fr-FR" altLang="x-none"/>
              <a:t>I, 5</a:t>
            </a:r>
          </a:p>
        </p:txBody>
      </p:sp>
    </p:spTree>
    <p:extLst>
      <p:ext uri="{BB962C8B-B14F-4D97-AF65-F5344CB8AC3E}">
        <p14:creationId xmlns:p14="http://schemas.microsoft.com/office/powerpoint/2010/main" val="81374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5943600"/>
            <a:ext cx="129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folHlink"/>
                </a:solidFill>
              </a:defRPr>
            </a:lvl1pPr>
          </a:lstStyle>
          <a:p>
            <a:fld id="{C7CD3D79-D971-1744-BEF7-C2235ABB9EF3}" type="datetime1">
              <a:rPr lang="fr-FR" altLang="x-none"/>
              <a:pPr/>
              <a:t>09/09/2019</a:t>
            </a:fld>
            <a:endParaRPr lang="fr-FR" altLang="x-none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324600"/>
            <a:ext cx="3276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folHlink"/>
                </a:solidFill>
              </a:defRPr>
            </a:lvl1pPr>
          </a:lstStyle>
          <a:p>
            <a:r>
              <a:rPr lang="fr-FR" altLang="x-none"/>
              <a:t>Paul-Augustin Deproost</a:t>
            </a:r>
          </a:p>
          <a:p>
            <a:r>
              <a:rPr lang="fr-FR" altLang="x-none"/>
              <a:t>Horace, </a:t>
            </a:r>
            <a:r>
              <a:rPr lang="fr-FR" altLang="x-none" i="1"/>
              <a:t>Carmina, </a:t>
            </a:r>
            <a:r>
              <a:rPr lang="fr-FR" altLang="x-none"/>
              <a:t>I,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6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Palatino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Palatino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Palatino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Palatino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Palatino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Palatino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Palatino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Palatino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u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charset="2"/>
        <a:buChar char="F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t-pourri.fltr.ucl.ac.be/itinera/Enseignement/Glor2330/Virgile_didon/accueil.htm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pot-pourri.fltr.ucl.ac.be/itinera/Enseignement/Glor2330/Virgile_didon/intro.htm" TargetMode="External"/><Relationship Id="rId5" Type="http://schemas.openxmlformats.org/officeDocument/2006/relationships/hyperlink" Target="http://pot-pourri.fltr.ucl.ac.be/itinera/Enseignement/Glor2330/Virgile_didon/intro.htm#homer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pot-pourri.fltr.ucl.ac.be/itinera/Enseignement/Glor2330/Virgile_didon/intro.htm" TargetMode="External"/><Relationship Id="rId5" Type="http://schemas.openxmlformats.org/officeDocument/2006/relationships/hyperlink" Target="http://pot-pourri.fltr.ucl.ac.be/itinera/Enseignement/Glor2330/Virgile_didon/intro.htm#homer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pot-pourri.fltr.ucl.ac.be/itinera/Enseignement/Glor2330/Virgile_didon/intro.htm" TargetMode="External"/><Relationship Id="rId5" Type="http://schemas.openxmlformats.org/officeDocument/2006/relationships/hyperlink" Target="http://pot-pourri.fltr.ucl.ac.be/itinera/Enseignement/Glor2330/Virgile_didon/intro.htm#ale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://pot-pourri.fltr.ucl.ac.be/itinera/Enseignement/Glor2330/Virgile_didon/intro.htm" TargetMode="External"/><Relationship Id="rId5" Type="http://schemas.openxmlformats.org/officeDocument/2006/relationships/hyperlink" Target="http://pot-pourri.fltr.ucl.ac.be/itinera/Enseignement/Glor2330/Virgile_didon/intro.htm#carthage" TargetMode="External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://pot-pourri.fltr.ucl.ac.be/itinera/Enseignement/Glor2330/Virgile_didon/intro.htm" TargetMode="External"/><Relationship Id="rId5" Type="http://schemas.openxmlformats.org/officeDocument/2006/relationships/hyperlink" Target="http://pot-pourri.fltr.ucl.ac.be/itinera/Enseignement/Glor2330/Virgile_didon/intro.htm#nouveaut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://pot-pourri.fltr.ucl.ac.be/itinera/Enseignement/Glor2330/Virgile_didon/intro.htm#tradition" TargetMode="External"/><Relationship Id="rId5" Type="http://schemas.openxmlformats.org/officeDocument/2006/relationships/hyperlink" Target="http://pot-pourri.fltr.ucl.ac.be/itinera/Enseignement/Glor2330/Virgile_didon/intro.htm" TargetMode="External"/><Relationship Id="rId6" Type="http://schemas.openxmlformats.org/officeDocument/2006/relationships/image" Target="../media/image3.jpe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pot-pourri.fltr.ucl.ac.be/itinera/Enseignement/Glor2330/Virgile_didon/intro.htm" TargetMode="External"/><Relationship Id="rId5" Type="http://schemas.openxmlformats.org/officeDocument/2006/relationships/hyperlink" Target="http://pot-pourri.fltr.ucl.ac.be/itinera/Enseignement/Glor2330/Virgile_didon/biblio.htm" TargetMode="External"/><Relationship Id="rId6" Type="http://schemas.openxmlformats.org/officeDocument/2006/relationships/hyperlink" Target="http://pot-pourri.fltr.ucl.ac.be/itinera/Enseignement/Glor2330/Virgile_didon/Didon/I,418-465/default.htm" TargetMode="External"/><Relationship Id="rId7" Type="http://schemas.openxmlformats.org/officeDocument/2006/relationships/hyperlink" Target="http://pot-pourri.fltr.ucl.ac.be/itinera/Enseignement/Glor2330/Virgile_didon/tex_fran.htm" TargetMode="External"/><Relationship Id="rId8" Type="http://schemas.openxmlformats.org/officeDocument/2006/relationships/hyperlink" Target="http://pot-pourri.fltr.ucl.ac.be/itinera/Enseignement/Glor2330/Virgile_didon/conclu.htm" TargetMode="External"/><Relationship Id="rId9" Type="http://schemas.openxmlformats.org/officeDocument/2006/relationships/hyperlink" Target="http://pot-pourri.fltr.ucl.ac.be/itinera/Enseignement/Glor2330/Virgile_didon/accueil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pot-pourri.fltr.ucl.ac.be/itinera/Enseignement/Glor2330/Virgile_didon/intro.htm#liminaire" TargetMode="External"/><Relationship Id="rId5" Type="http://schemas.openxmlformats.org/officeDocument/2006/relationships/hyperlink" Target="http://pot-pourri.fltr.ucl.ac.be/itinera/Enseignement/Glor2330/Virgile_didon/intro.htm" TargetMode="External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pot-pourri.fltr.ucl.ac.be/itinera/Enseignement/Glor2330/Virgile_didon/intro.htm" TargetMode="External"/><Relationship Id="rId5" Type="http://schemas.openxmlformats.org/officeDocument/2006/relationships/hyperlink" Target="http://pot-pourri.fltr.ucl.ac.be/itinera/Enseignement/Glor2330/Virgile_didon/intro.htm#sources" TargetMode="External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pot-pourri.fltr.ucl.ac.be/itinera/Enseignement/Glor2330/Virgile_didon/intro.htm" TargetMode="External"/><Relationship Id="rId5" Type="http://schemas.openxmlformats.org/officeDocument/2006/relationships/hyperlink" Target="http://pot-pourri.fltr.ucl.ac.be/itinera/Enseignement/Glor2330/Virgile_didon/intro.htm#vie" TargetMode="External"/><Relationship Id="rId6" Type="http://schemas.openxmlformats.org/officeDocument/2006/relationships/hyperlink" Target="http://pot-pourri.fltr.ucl.ac.be/itinera/enseignement/fltr1510/lit_lat.htm#bucoliques" TargetMode="External"/><Relationship Id="rId7" Type="http://schemas.openxmlformats.org/officeDocument/2006/relationships/hyperlink" Target="http://pot-pourri.fltr.ucl.ac.be/itinera/enseignement/fltr1510/lit_lat.htm#georgique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pot-pourri.fltr.ucl.ac.be/itinera/Enseignement/Glor2330/Virgile_didon/intro.htm" TargetMode="External"/><Relationship Id="rId5" Type="http://schemas.openxmlformats.org/officeDocument/2006/relationships/hyperlink" Target="http://pot-pourri.fltr.ucl.ac.be/itinera/Enseignement/Glor2330/Virgile_didon/intro.htm#composition" TargetMode="External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pot-pourri.fltr.ucl.ac.be/itinera/Enseignement/Glor2330/Virgile_didon/intro.htm" TargetMode="External"/><Relationship Id="rId5" Type="http://schemas.openxmlformats.org/officeDocument/2006/relationships/hyperlink" Target="http://pot-pourri.fltr.ucl.ac.be/itinera/Enseignement/Glor2330/Virgile_didon/intro.htm#composi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pot-pourri.fltr.ucl.ac.be/itinera/Enseignement/Glor2330/Virgile_didon/intro.htm" TargetMode="External"/><Relationship Id="rId5" Type="http://schemas.openxmlformats.org/officeDocument/2006/relationships/hyperlink" Target="http://pot-pourri.fltr.ucl.ac.be/itinera/Enseignement/Glor2330/Virgile_didon/intro.htm#carac" TargetMode="External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pot-pourri.fltr.ucl.ac.be/itinera/Enseignement/Glor2330/Virgile_didon/intro.htm" TargetMode="External"/><Relationship Id="rId5" Type="http://schemas.openxmlformats.org/officeDocument/2006/relationships/hyperlink" Target="http://pot-pourri.fltr.ucl.ac.be/itinera/Enseignement/Glor2330/Virgile_didon/intro.htm#habilet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928688" y="304800"/>
            <a:ext cx="7134225" cy="12255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x-none" b="1">
                <a:solidFill>
                  <a:srgbClr val="FFFF4F"/>
                </a:solidFill>
              </a:rPr>
              <a:t>Virgile</a:t>
            </a:r>
          </a:p>
          <a:p>
            <a:pPr algn="ctr"/>
            <a:endParaRPr lang="fr-FR" altLang="x-none" b="1">
              <a:solidFill>
                <a:srgbClr val="FFFF4F"/>
              </a:solidFill>
            </a:endParaRPr>
          </a:p>
          <a:p>
            <a:pPr algn="ctr"/>
            <a:r>
              <a:rPr lang="fr-FR" altLang="x-none" b="1" i="1">
                <a:solidFill>
                  <a:srgbClr val="FFFF4F"/>
                </a:solidFill>
              </a:rPr>
              <a:t>Didon et Énée</a:t>
            </a:r>
            <a:endParaRPr lang="fr-FR" altLang="x-none">
              <a:solidFill>
                <a:srgbClr val="FF2341"/>
              </a:solidFill>
              <a:latin typeface="Old English Text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1000125" y="3017838"/>
            <a:ext cx="1971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0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 i="1">
                <a:solidFill>
                  <a:schemeClr val="bg1"/>
                </a:solidFill>
              </a:rPr>
              <a:t>Énéide</a:t>
            </a:r>
          </a:p>
          <a:p>
            <a:endParaRPr lang="fr-FR" altLang="x-none" b="1">
              <a:solidFill>
                <a:schemeClr val="bg1"/>
              </a:solidFill>
            </a:endParaRPr>
          </a:p>
          <a:p>
            <a:r>
              <a:rPr lang="fr-FR" altLang="x-none" b="1" i="1">
                <a:solidFill>
                  <a:schemeClr val="bg1"/>
                </a:solidFill>
                <a:latin typeface="Times" charset="0"/>
              </a:rPr>
              <a:t>Chants I et IV</a:t>
            </a:r>
            <a:endParaRPr lang="fr-FR" altLang="x-none" b="1" i="1">
              <a:latin typeface="Times" charset="0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228600" y="5867400"/>
            <a:ext cx="20621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1400">
                <a:solidFill>
                  <a:schemeClr val="bg2"/>
                </a:solidFill>
              </a:rPr>
              <a:t>Paul-Augustin Deproost</a:t>
            </a:r>
          </a:p>
          <a:p>
            <a:r>
              <a:rPr lang="fr-FR" altLang="x-none" sz="1400">
                <a:solidFill>
                  <a:schemeClr val="bg2"/>
                </a:solidFill>
                <a:hlinkClick r:id="rId3"/>
              </a:rPr>
              <a:t>Virgile, </a:t>
            </a:r>
            <a:r>
              <a:rPr lang="fr-FR" altLang="x-none" sz="1400" i="1">
                <a:solidFill>
                  <a:schemeClr val="bg2"/>
                </a:solidFill>
                <a:hlinkClick r:id="rId3"/>
              </a:rPr>
              <a:t>Didon et Énée</a:t>
            </a:r>
            <a:endParaRPr lang="fr-FR" altLang="x-none"/>
          </a:p>
        </p:txBody>
      </p:sp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0543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C34FA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6045200"/>
            <a:ext cx="1447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3149600" y="6146800"/>
            <a:ext cx="1157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x-none" sz="1200" i="1">
                <a:solidFill>
                  <a:srgbClr val="FFFF4F"/>
                </a:solidFill>
                <a:latin typeface="Lucida Handwriting" charset="0"/>
              </a:rPr>
              <a:t>Tapisserie</a:t>
            </a:r>
          </a:p>
          <a:p>
            <a:pPr algn="ctr"/>
            <a:r>
              <a:rPr lang="fr-FR" altLang="x-none" sz="1200" i="1">
                <a:solidFill>
                  <a:srgbClr val="FFFF4F"/>
                </a:solidFill>
                <a:latin typeface="Lucida Handwriting" charset="0"/>
              </a:rPr>
              <a:t>d’Aubusson</a:t>
            </a:r>
            <a:endParaRPr lang="fr-FR" altLang="x-none" sz="1200">
              <a:solidFill>
                <a:srgbClr val="FFFF4F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2330450" y="1990725"/>
            <a:ext cx="4298950" cy="457200"/>
          </a:xfrm>
          <a:prstGeom prst="rect">
            <a:avLst/>
          </a:prstGeom>
          <a:solidFill>
            <a:srgbClr val="FF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>
                <a:solidFill>
                  <a:srgbClr val="FF1930"/>
                </a:solidFill>
                <a:hlinkClick r:id="rId4"/>
              </a:rPr>
              <a:t>INTRODUCTION GÉNÉRALE</a:t>
            </a:r>
            <a:endParaRPr lang="fr-FR" altLang="x-none"/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797050" y="3667125"/>
            <a:ext cx="27559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6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>
                <a:solidFill>
                  <a:schemeClr val="bg1"/>
                </a:solidFill>
              </a:rPr>
              <a:t>Virgile et l’</a:t>
            </a:r>
            <a:r>
              <a:rPr lang="fr-FR" altLang="x-none" b="1" i="1">
                <a:solidFill>
                  <a:schemeClr val="bg1"/>
                </a:solidFill>
              </a:rPr>
              <a:t>Énéide</a:t>
            </a:r>
          </a:p>
          <a:p>
            <a:r>
              <a:rPr lang="fr-FR" altLang="x-none" b="1">
                <a:solidFill>
                  <a:schemeClr val="bg1"/>
                </a:solidFill>
              </a:rPr>
              <a:t>	</a:t>
            </a:r>
          </a:p>
          <a:p>
            <a:r>
              <a:rPr lang="fr-FR" altLang="x-none" b="1">
                <a:solidFill>
                  <a:schemeClr val="bg1"/>
                </a:solidFill>
              </a:rPr>
              <a:t>	B. </a:t>
            </a:r>
            <a:r>
              <a:rPr lang="fr-FR" altLang="x-none" b="1" i="1">
                <a:solidFill>
                  <a:schemeClr val="bg1"/>
                </a:solidFill>
              </a:rPr>
              <a:t>L’Énéide</a:t>
            </a:r>
            <a:endParaRPr lang="fr-FR" altLang="x-none" b="1">
              <a:solidFill>
                <a:srgbClr val="FF172E"/>
              </a:solidFill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0" y="2905125"/>
            <a:ext cx="9144000" cy="457200"/>
          </a:xfrm>
          <a:prstGeom prst="rect">
            <a:avLst/>
          </a:prstGeom>
          <a:solidFill>
            <a:srgbClr val="4E2F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FF2341"/>
                </a:solidFill>
              </a:rPr>
              <a:t>2. Caractères de l’épopée virgilienne </a:t>
            </a:r>
            <a:endParaRPr lang="fr-FR" altLang="x-none" b="1">
              <a:solidFill>
                <a:srgbClr val="FF172E"/>
              </a:solidFill>
            </a:endParaRP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1352550" y="304800"/>
            <a:ext cx="6286500" cy="1228725"/>
          </a:xfrm>
          <a:prstGeom prst="rect">
            <a:avLst/>
          </a:prstGeom>
          <a:noFill/>
          <a:ln w="38100">
            <a:solidFill>
              <a:srgbClr val="FFFF4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x-none" sz="3600" b="1">
                <a:solidFill>
                  <a:srgbClr val="FFFF4F"/>
                </a:solidFill>
              </a:rPr>
              <a:t>Virgile</a:t>
            </a:r>
          </a:p>
          <a:p>
            <a:pPr algn="ctr"/>
            <a:r>
              <a:rPr lang="fr-FR" altLang="x-none" sz="3600" b="1" i="1">
                <a:solidFill>
                  <a:srgbClr val="FFFF4F"/>
                </a:solidFill>
              </a:rPr>
              <a:t>Didon et Énée</a:t>
            </a:r>
            <a:endParaRPr lang="fr-FR" altLang="x-none" sz="3600" b="1" i="1">
              <a:solidFill>
                <a:srgbClr val="FF1930"/>
              </a:solidFill>
            </a:endParaRP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6705600" y="5572125"/>
            <a:ext cx="2057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1400">
                <a:solidFill>
                  <a:srgbClr val="FFFF4F"/>
                </a:solidFill>
              </a:rPr>
              <a:t>Paul-Augustin Deproost</a:t>
            </a:r>
          </a:p>
          <a:p>
            <a:r>
              <a:rPr lang="fr-FR" altLang="x-none" sz="1400">
                <a:solidFill>
                  <a:schemeClr val="bg2"/>
                </a:solidFill>
                <a:hlinkClick r:id="rId5"/>
              </a:rPr>
              <a:t>Virgile, </a:t>
            </a:r>
            <a:r>
              <a:rPr lang="fr-FR" altLang="x-none" sz="1400" i="1">
                <a:solidFill>
                  <a:schemeClr val="bg2"/>
                </a:solidFill>
                <a:hlinkClick r:id="rId5"/>
              </a:rPr>
              <a:t>Didon et Énée</a:t>
            </a:r>
            <a:endParaRPr lang="fr-FR" altLang="x-none"/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304800" y="3657600"/>
            <a:ext cx="8382000" cy="457200"/>
          </a:xfrm>
          <a:prstGeom prst="rect">
            <a:avLst/>
          </a:prstGeom>
          <a:solidFill>
            <a:srgbClr val="FF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FF172E"/>
                </a:solidFill>
              </a:rPr>
              <a:t>	c. Le modèle homérique</a:t>
            </a: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914400" y="4352925"/>
            <a:ext cx="7772400" cy="20304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1pPr>
            <a:lvl2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2pPr>
            <a:lvl3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4pPr>
            <a:lvl5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fr-FR" altLang="x-none" sz="1800" b="1">
                <a:solidFill>
                  <a:schemeClr val="bg2"/>
                </a:solidFill>
                <a:latin typeface="Arial" charset="0"/>
              </a:rPr>
              <a:t>— le schéma narratif :	</a:t>
            </a:r>
            <a:r>
              <a:rPr lang="fr-FR" altLang="x-none" sz="1800" b="1">
                <a:solidFill>
                  <a:srgbClr val="4E2FFA"/>
                </a:solidFill>
                <a:latin typeface="Arial" charset="0"/>
              </a:rPr>
              <a:t>•</a:t>
            </a:r>
            <a:r>
              <a:rPr lang="fr-FR" altLang="x-none" sz="1800" b="1">
                <a:solidFill>
                  <a:schemeClr val="bg2"/>
                </a:solidFill>
                <a:latin typeface="Arial" charset="0"/>
              </a:rPr>
              <a:t>		</a:t>
            </a:r>
            <a:r>
              <a:rPr lang="fr-FR" altLang="x-none" sz="1800" b="1" i="1">
                <a:solidFill>
                  <a:schemeClr val="bg2"/>
                </a:solidFill>
                <a:latin typeface="Arial" charset="0"/>
              </a:rPr>
              <a:t>Iliade </a:t>
            </a:r>
            <a:endParaRPr lang="fr-FR" altLang="x-none" sz="1800" b="1" i="1">
              <a:solidFill>
                <a:srgbClr val="4E2FFA"/>
              </a:solidFill>
              <a:latin typeface="Arial" charset="0"/>
            </a:endParaRPr>
          </a:p>
          <a:p>
            <a:r>
              <a:rPr lang="fr-FR" altLang="x-none" sz="1800" b="1" i="1">
                <a:solidFill>
                  <a:schemeClr val="bg2"/>
                </a:solidFill>
                <a:latin typeface="Arial" charset="0"/>
              </a:rPr>
              <a:t>	</a:t>
            </a:r>
          </a:p>
          <a:p>
            <a:endParaRPr lang="fr-FR" altLang="x-none" b="1">
              <a:solidFill>
                <a:schemeClr val="bg2"/>
              </a:solidFill>
              <a:latin typeface="Arial" charset="0"/>
            </a:endParaRPr>
          </a:p>
          <a:p>
            <a:r>
              <a:rPr lang="fr-FR" altLang="x-none" b="1">
                <a:solidFill>
                  <a:schemeClr val="bg2"/>
                </a:solidFill>
                <a:latin typeface="Arial" charset="0"/>
              </a:rPr>
              <a:t>	</a:t>
            </a:r>
            <a:r>
              <a:rPr lang="fr-FR" altLang="x-none" sz="1800" b="1">
                <a:solidFill>
                  <a:srgbClr val="4E2FFA"/>
                </a:solidFill>
                <a:latin typeface="Arial" charset="0"/>
              </a:rPr>
              <a:t>•		</a:t>
            </a:r>
            <a:r>
              <a:rPr lang="fr-FR" altLang="x-none" sz="1800" b="1" i="1">
                <a:solidFill>
                  <a:schemeClr val="bg2"/>
                </a:solidFill>
                <a:latin typeface="Arial" charset="0"/>
              </a:rPr>
              <a:t>Iliade / Odyssée</a:t>
            </a:r>
          </a:p>
          <a:p>
            <a:endParaRPr lang="fr-FR" altLang="x-none" sz="1800" b="1" i="1">
              <a:solidFill>
                <a:schemeClr val="bg2"/>
              </a:solidFill>
              <a:latin typeface="Arial" charset="0"/>
            </a:endParaRPr>
          </a:p>
          <a:p>
            <a:endParaRPr lang="fr-FR" altLang="x-none" b="1">
              <a:solidFill>
                <a:schemeClr val="bg2"/>
              </a:solidFill>
              <a:latin typeface="Arial" charset="0"/>
            </a:endParaRPr>
          </a:p>
        </p:txBody>
      </p:sp>
      <p:cxnSp>
        <p:nvCxnSpPr>
          <p:cNvPr id="110604" name="AutoShape 12"/>
          <p:cNvCxnSpPr>
            <a:cxnSpLocks noChangeShapeType="1"/>
          </p:cNvCxnSpPr>
          <p:nvPr/>
        </p:nvCxnSpPr>
        <p:spPr bwMode="auto">
          <a:xfrm flipH="1">
            <a:off x="4857750" y="4724400"/>
            <a:ext cx="781050" cy="215900"/>
          </a:xfrm>
          <a:prstGeom prst="straightConnector1">
            <a:avLst/>
          </a:prstGeom>
          <a:noFill/>
          <a:ln w="9525">
            <a:solidFill>
              <a:srgbClr val="4E2FF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0607" name="AutoShape 15"/>
          <p:cNvCxnSpPr>
            <a:cxnSpLocks noChangeShapeType="1"/>
          </p:cNvCxnSpPr>
          <p:nvPr/>
        </p:nvCxnSpPr>
        <p:spPr bwMode="auto">
          <a:xfrm flipH="1" flipV="1">
            <a:off x="6096000" y="4724400"/>
            <a:ext cx="1028700" cy="188913"/>
          </a:xfrm>
          <a:prstGeom prst="straightConnector1">
            <a:avLst/>
          </a:prstGeom>
          <a:noFill/>
          <a:ln w="9525">
            <a:solidFill>
              <a:srgbClr val="4E2FF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3952875" y="4953000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1800" i="1"/>
              <a:t>Odyssée</a:t>
            </a:r>
            <a:endParaRPr lang="fr-FR" altLang="x-none" i="1"/>
          </a:p>
        </p:txBody>
      </p:sp>
      <p:sp>
        <p:nvSpPr>
          <p:cNvPr id="110609" name="Text Box 17"/>
          <p:cNvSpPr txBox="1">
            <a:spLocks noChangeArrowheads="1"/>
          </p:cNvSpPr>
          <p:nvPr/>
        </p:nvSpPr>
        <p:spPr bwMode="auto">
          <a:xfrm>
            <a:off x="6858000" y="495300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1800" i="1"/>
              <a:t>Énéide</a:t>
            </a:r>
            <a:endParaRPr lang="fr-FR" altLang="x-none" i="1"/>
          </a:p>
        </p:txBody>
      </p:sp>
      <p:sp>
        <p:nvSpPr>
          <p:cNvPr id="110610" name="AutoShape 18"/>
          <p:cNvSpPr>
            <a:spLocks noChangeArrowheads="1"/>
          </p:cNvSpPr>
          <p:nvPr/>
        </p:nvSpPr>
        <p:spPr bwMode="auto">
          <a:xfrm>
            <a:off x="5334000" y="5029200"/>
            <a:ext cx="1214438" cy="228600"/>
          </a:xfrm>
          <a:prstGeom prst="leftRight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10611" name="AutoShape 19"/>
          <p:cNvCxnSpPr>
            <a:cxnSpLocks noChangeShapeType="1"/>
          </p:cNvCxnSpPr>
          <p:nvPr/>
        </p:nvCxnSpPr>
        <p:spPr bwMode="auto">
          <a:xfrm flipH="1">
            <a:off x="5789613" y="5665788"/>
            <a:ext cx="1300162" cy="290512"/>
          </a:xfrm>
          <a:prstGeom prst="straightConnector1">
            <a:avLst/>
          </a:prstGeom>
          <a:noFill/>
          <a:ln w="9525">
            <a:solidFill>
              <a:srgbClr val="4E2FF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0612" name="AutoShape 20"/>
          <p:cNvCxnSpPr>
            <a:cxnSpLocks noChangeShapeType="1"/>
          </p:cNvCxnSpPr>
          <p:nvPr/>
        </p:nvCxnSpPr>
        <p:spPr bwMode="auto">
          <a:xfrm>
            <a:off x="5794375" y="5665788"/>
            <a:ext cx="1506538" cy="279400"/>
          </a:xfrm>
          <a:prstGeom prst="straightConnector1">
            <a:avLst/>
          </a:prstGeom>
          <a:noFill/>
          <a:ln w="9525">
            <a:solidFill>
              <a:srgbClr val="4E2FF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0613" name="Text Box 21"/>
          <p:cNvSpPr txBox="1">
            <a:spLocks noChangeArrowheads="1"/>
          </p:cNvSpPr>
          <p:nvPr/>
        </p:nvSpPr>
        <p:spPr bwMode="auto">
          <a:xfrm>
            <a:off x="3810000" y="5943600"/>
            <a:ext cx="194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1800" i="1"/>
              <a:t>I-VI: Énée/Ulysse</a:t>
            </a:r>
            <a:endParaRPr lang="fr-FR" altLang="x-none" i="1"/>
          </a:p>
        </p:txBody>
      </p:sp>
      <p:sp>
        <p:nvSpPr>
          <p:cNvPr id="110614" name="Text Box 22"/>
          <p:cNvSpPr txBox="1">
            <a:spLocks noChangeArrowheads="1"/>
          </p:cNvSpPr>
          <p:nvPr/>
        </p:nvSpPr>
        <p:spPr bwMode="auto">
          <a:xfrm>
            <a:off x="6318250" y="5943600"/>
            <a:ext cx="221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1800" i="1"/>
              <a:t>VII-XII: Latium/Troie</a:t>
            </a:r>
            <a:endParaRPr lang="fr-FR" altLang="x-none" i="1"/>
          </a:p>
        </p:txBody>
      </p:sp>
      <p:sp>
        <p:nvSpPr>
          <p:cNvPr id="110615" name="Oval 23"/>
          <p:cNvSpPr>
            <a:spLocks noChangeArrowheads="1"/>
          </p:cNvSpPr>
          <p:nvPr/>
        </p:nvSpPr>
        <p:spPr bwMode="auto">
          <a:xfrm>
            <a:off x="1143000" y="4343400"/>
            <a:ext cx="6705600" cy="2057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17" name="Text Box 25"/>
          <p:cNvSpPr txBox="1">
            <a:spLocks noChangeArrowheads="1"/>
          </p:cNvSpPr>
          <p:nvPr/>
        </p:nvSpPr>
        <p:spPr bwMode="auto">
          <a:xfrm>
            <a:off x="1701800" y="4775200"/>
            <a:ext cx="5638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x-none" sz="1800" b="1">
                <a:solidFill>
                  <a:srgbClr val="FF2341"/>
                </a:solidFill>
              </a:rPr>
              <a:t>Contiguïté + reprise en miroir : l’</a:t>
            </a:r>
            <a:r>
              <a:rPr lang="fr-FR" altLang="x-none" sz="1800" b="1" i="1">
                <a:solidFill>
                  <a:srgbClr val="FF2341"/>
                </a:solidFill>
              </a:rPr>
              <a:t>Énéide </a:t>
            </a:r>
            <a:r>
              <a:rPr lang="fr-FR" altLang="x-none" sz="1800" b="1">
                <a:solidFill>
                  <a:srgbClr val="FF2341"/>
                </a:solidFill>
              </a:rPr>
              <a:t>donne un sens romain à la chute de Troie ; l’épopée virgilienne et l’histoire romaine sont un retournement de l’épopée homérique et de l’histoire grecque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nimBg="1" autoUpdateAnimBg="0"/>
      <p:bldP spid="110595" grpId="0" autoUpdateAnimBg="0"/>
      <p:bldP spid="110596" grpId="0" animBg="1" autoUpdateAnimBg="0"/>
      <p:bldP spid="110597" grpId="0" animBg="1" autoUpdateAnimBg="0"/>
      <p:bldP spid="110599" grpId="0" animBg="1" autoUpdateAnimBg="0"/>
      <p:bldP spid="110600" grpId="0" animBg="1" autoUpdateAnimBg="0"/>
      <p:bldP spid="110608" grpId="0" autoUpdateAnimBg="0"/>
      <p:bldP spid="110609" grpId="0" autoUpdateAnimBg="0"/>
      <p:bldP spid="110610" grpId="0" animBg="1"/>
      <p:bldP spid="110613" grpId="0" autoUpdateAnimBg="0"/>
      <p:bldP spid="110614" grpId="0" autoUpdateAnimBg="0"/>
      <p:bldP spid="110615" grpId="0" animBg="1"/>
      <p:bldP spid="11061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2635250" y="1990725"/>
            <a:ext cx="4298950" cy="457200"/>
          </a:xfrm>
          <a:prstGeom prst="rect">
            <a:avLst/>
          </a:prstGeom>
          <a:solidFill>
            <a:srgbClr val="FF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>
                <a:solidFill>
                  <a:srgbClr val="FF1930"/>
                </a:solidFill>
                <a:hlinkClick r:id="rId4"/>
              </a:rPr>
              <a:t>INTRODUCTION GÉNÉRALE</a:t>
            </a:r>
            <a:endParaRPr lang="fr-FR" altLang="x-none"/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797050" y="3667125"/>
            <a:ext cx="27559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6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>
                <a:solidFill>
                  <a:schemeClr val="bg1"/>
                </a:solidFill>
              </a:rPr>
              <a:t>Virgile et l’</a:t>
            </a:r>
            <a:r>
              <a:rPr lang="fr-FR" altLang="x-none" b="1" i="1">
                <a:solidFill>
                  <a:schemeClr val="bg1"/>
                </a:solidFill>
              </a:rPr>
              <a:t>Énéide</a:t>
            </a:r>
          </a:p>
          <a:p>
            <a:r>
              <a:rPr lang="fr-FR" altLang="x-none" b="1">
                <a:solidFill>
                  <a:schemeClr val="bg1"/>
                </a:solidFill>
              </a:rPr>
              <a:t>	</a:t>
            </a:r>
          </a:p>
          <a:p>
            <a:r>
              <a:rPr lang="fr-FR" altLang="x-none" b="1">
                <a:solidFill>
                  <a:schemeClr val="bg1"/>
                </a:solidFill>
              </a:rPr>
              <a:t>	B. </a:t>
            </a:r>
            <a:r>
              <a:rPr lang="fr-FR" altLang="x-none" b="1" i="1">
                <a:solidFill>
                  <a:schemeClr val="bg1"/>
                </a:solidFill>
              </a:rPr>
              <a:t>L’Énéide</a:t>
            </a:r>
            <a:endParaRPr lang="fr-FR" altLang="x-none" b="1">
              <a:solidFill>
                <a:srgbClr val="FF172E"/>
              </a:solidFill>
            </a:endParaRP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0" y="2905125"/>
            <a:ext cx="9144000" cy="457200"/>
          </a:xfrm>
          <a:prstGeom prst="rect">
            <a:avLst/>
          </a:prstGeom>
          <a:solidFill>
            <a:srgbClr val="4E2F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FF2341"/>
                </a:solidFill>
              </a:rPr>
              <a:t>2. Caractères de l’épopée virgilienne </a:t>
            </a:r>
            <a:endParaRPr lang="fr-FR" altLang="x-none" b="1">
              <a:solidFill>
                <a:srgbClr val="FF172E"/>
              </a:solidFill>
            </a:endParaRP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1352550" y="304800"/>
            <a:ext cx="6286500" cy="1228725"/>
          </a:xfrm>
          <a:prstGeom prst="rect">
            <a:avLst/>
          </a:prstGeom>
          <a:noFill/>
          <a:ln w="38100">
            <a:solidFill>
              <a:srgbClr val="FFFF4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x-none" sz="3600" b="1">
                <a:solidFill>
                  <a:srgbClr val="FFFF4F"/>
                </a:solidFill>
              </a:rPr>
              <a:t>Virgile</a:t>
            </a:r>
          </a:p>
          <a:p>
            <a:pPr algn="ctr"/>
            <a:r>
              <a:rPr lang="fr-FR" altLang="x-none" sz="3600" b="1" i="1">
                <a:solidFill>
                  <a:srgbClr val="FFFF4F"/>
                </a:solidFill>
              </a:rPr>
              <a:t>Didon et Énée</a:t>
            </a:r>
            <a:endParaRPr lang="fr-FR" altLang="x-none" sz="3600" b="1" i="1">
              <a:solidFill>
                <a:srgbClr val="FF1930"/>
              </a:solidFill>
            </a:endParaRP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304800" y="3657600"/>
            <a:ext cx="8382000" cy="457200"/>
          </a:xfrm>
          <a:prstGeom prst="rect">
            <a:avLst/>
          </a:prstGeom>
          <a:solidFill>
            <a:srgbClr val="FF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FF172E"/>
                </a:solidFill>
              </a:rPr>
              <a:t>	c. Le modèle homérique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914400" y="4352925"/>
            <a:ext cx="7772400" cy="3857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1pPr>
            <a:lvl2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2pPr>
            <a:lvl3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4pPr>
            <a:lvl5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fr-FR" altLang="x-none" sz="1800" b="1">
                <a:solidFill>
                  <a:schemeClr val="bg2"/>
                </a:solidFill>
                <a:latin typeface="Arial" charset="0"/>
              </a:rPr>
              <a:t>— la conception de l’héroïsme :</a:t>
            </a:r>
            <a:endParaRPr lang="fr-FR" altLang="x-none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1636" name="Text Box 20"/>
          <p:cNvSpPr txBox="1">
            <a:spLocks noChangeArrowheads="1"/>
          </p:cNvSpPr>
          <p:nvPr/>
        </p:nvSpPr>
        <p:spPr bwMode="auto">
          <a:xfrm>
            <a:off x="2955925" y="4800600"/>
            <a:ext cx="3867150" cy="641350"/>
          </a:xfrm>
          <a:prstGeom prst="rect">
            <a:avLst/>
          </a:prstGeom>
          <a:solidFill>
            <a:srgbClr val="FF23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1524000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1pPr>
            <a:lvl2pPr>
              <a:tabLst>
                <a:tab pos="1524000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2pPr>
            <a:lvl3pPr>
              <a:tabLst>
                <a:tab pos="1524000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>
              <a:tabLst>
                <a:tab pos="1524000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4pPr>
            <a:lvl5pPr>
              <a:tabLst>
                <a:tab pos="1524000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fr-FR" altLang="x-none" sz="1800">
                <a:solidFill>
                  <a:srgbClr val="FFFF4F"/>
                </a:solidFill>
                <a:latin typeface="Arial" charset="0"/>
              </a:rPr>
              <a:t>// Homère :	— guerrier + marin ;</a:t>
            </a:r>
          </a:p>
          <a:p>
            <a:r>
              <a:rPr lang="fr-FR" altLang="x-none" sz="1800">
                <a:solidFill>
                  <a:srgbClr val="FFFF4F"/>
                </a:solidFill>
                <a:latin typeface="Arial" charset="0"/>
              </a:rPr>
              <a:t>	— dieux et hommes ;</a:t>
            </a:r>
            <a:endParaRPr lang="fr-FR" altLang="x-none">
              <a:solidFill>
                <a:srgbClr val="FFFF4F"/>
              </a:solidFill>
              <a:latin typeface="Arial" charset="0"/>
            </a:endParaRPr>
          </a:p>
        </p:txBody>
      </p:sp>
      <p:sp>
        <p:nvSpPr>
          <p:cNvPr id="111637" name="Text Box 21"/>
          <p:cNvSpPr txBox="1">
            <a:spLocks noChangeArrowheads="1"/>
          </p:cNvSpPr>
          <p:nvPr/>
        </p:nvSpPr>
        <p:spPr bwMode="auto">
          <a:xfrm>
            <a:off x="2971800" y="5526088"/>
            <a:ext cx="6089650" cy="1190625"/>
          </a:xfrm>
          <a:prstGeom prst="rect">
            <a:avLst/>
          </a:prstGeom>
          <a:solidFill>
            <a:srgbClr val="FF23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1524000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1pPr>
            <a:lvl2pPr>
              <a:tabLst>
                <a:tab pos="1524000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2pPr>
            <a:lvl3pPr>
              <a:tabLst>
                <a:tab pos="1524000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>
              <a:tabLst>
                <a:tab pos="1524000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4pPr>
            <a:lvl5pPr>
              <a:tabLst>
                <a:tab pos="1524000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fr-FR" altLang="x-none" sz="1800">
                <a:solidFill>
                  <a:srgbClr val="FFFF4F"/>
                </a:solidFill>
                <a:latin typeface="Arial" charset="0"/>
              </a:rPr>
              <a:t>&gt;&lt; Homère :	— intériorisation et lyrisme ;</a:t>
            </a:r>
          </a:p>
          <a:p>
            <a:r>
              <a:rPr lang="fr-FR" altLang="x-none" sz="1800">
                <a:solidFill>
                  <a:srgbClr val="FFFF4F"/>
                </a:solidFill>
                <a:latin typeface="Arial" charset="0"/>
              </a:rPr>
              <a:t>	— initiation ;</a:t>
            </a:r>
          </a:p>
          <a:p>
            <a:r>
              <a:rPr lang="fr-FR" altLang="x-none" sz="1800">
                <a:solidFill>
                  <a:srgbClr val="FFFF4F"/>
                </a:solidFill>
                <a:latin typeface="Arial" charset="0"/>
              </a:rPr>
              <a:t>	— guerre « vertueuse »: valeurs collectives</a:t>
            </a:r>
          </a:p>
          <a:p>
            <a:r>
              <a:rPr lang="fr-FR" altLang="x-none" sz="1800">
                <a:solidFill>
                  <a:srgbClr val="FFFF4F"/>
                </a:solidFill>
                <a:latin typeface="Arial" charset="0"/>
              </a:rPr>
              <a:t>	et </a:t>
            </a:r>
            <a:r>
              <a:rPr lang="fr-FR" altLang="x-none" sz="1800" i="1">
                <a:solidFill>
                  <a:srgbClr val="FFFF4F"/>
                </a:solidFill>
                <a:latin typeface="Arial" charset="0"/>
              </a:rPr>
              <a:t>humanitas ;</a:t>
            </a:r>
            <a:endParaRPr lang="fr-FR" altLang="x-none">
              <a:solidFill>
                <a:srgbClr val="FFFF4F"/>
              </a:solidFill>
              <a:latin typeface="Arial" charset="0"/>
            </a:endParaRPr>
          </a:p>
        </p:txBody>
      </p:sp>
      <p:sp>
        <p:nvSpPr>
          <p:cNvPr id="111638" name="Text Box 22"/>
          <p:cNvSpPr txBox="1">
            <a:spLocks noChangeArrowheads="1"/>
          </p:cNvSpPr>
          <p:nvPr/>
        </p:nvSpPr>
        <p:spPr bwMode="auto">
          <a:xfrm>
            <a:off x="304800" y="5068888"/>
            <a:ext cx="2524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>
                <a:solidFill>
                  <a:schemeClr val="bg1"/>
                </a:solidFill>
              </a:rPr>
              <a:t>Mais… le dernier</a:t>
            </a:r>
          </a:p>
          <a:p>
            <a:r>
              <a:rPr lang="fr-FR" altLang="x-none">
                <a:solidFill>
                  <a:schemeClr val="bg1"/>
                </a:solidFill>
              </a:rPr>
              <a:t>vers de l’</a:t>
            </a:r>
            <a:r>
              <a:rPr lang="fr-FR" altLang="x-none" i="1">
                <a:solidFill>
                  <a:schemeClr val="bg1"/>
                </a:solidFill>
              </a:rPr>
              <a:t>Énéide !</a:t>
            </a:r>
            <a:endParaRPr lang="fr-FR" altLang="x-none"/>
          </a:p>
        </p:txBody>
      </p:sp>
      <p:sp>
        <p:nvSpPr>
          <p:cNvPr id="111639" name="Oval 23"/>
          <p:cNvSpPr>
            <a:spLocks noChangeArrowheads="1"/>
          </p:cNvSpPr>
          <p:nvPr/>
        </p:nvSpPr>
        <p:spPr bwMode="auto">
          <a:xfrm>
            <a:off x="1143000" y="4343400"/>
            <a:ext cx="6705600" cy="2057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1640" name="Text Box 24"/>
          <p:cNvSpPr txBox="1">
            <a:spLocks noChangeArrowheads="1"/>
          </p:cNvSpPr>
          <p:nvPr/>
        </p:nvSpPr>
        <p:spPr bwMode="auto">
          <a:xfrm>
            <a:off x="1676400" y="4724400"/>
            <a:ext cx="5638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x-none" sz="1800" b="1">
                <a:solidFill>
                  <a:srgbClr val="FF2341"/>
                </a:solidFill>
              </a:rPr>
              <a:t>Le héros virgilien est un héros faillible, qui fait l’expérience de la culpabilité.</a:t>
            </a:r>
          </a:p>
          <a:p>
            <a:pPr algn="ctr"/>
            <a:r>
              <a:rPr lang="fr-FR" altLang="x-none" sz="1800" b="1">
                <a:solidFill>
                  <a:srgbClr val="FF2341"/>
                </a:solidFill>
              </a:rPr>
              <a:t>Dans l’</a:t>
            </a:r>
            <a:r>
              <a:rPr lang="fr-FR" altLang="x-none" sz="1800" b="1" i="1">
                <a:solidFill>
                  <a:srgbClr val="FF2341"/>
                </a:solidFill>
              </a:rPr>
              <a:t>Énéide, </a:t>
            </a:r>
            <a:r>
              <a:rPr lang="fr-FR" altLang="x-none" sz="1800" b="1">
                <a:solidFill>
                  <a:srgbClr val="FF2341"/>
                </a:solidFill>
              </a:rPr>
              <a:t>l’héroïsme n’est jamais acquis ;</a:t>
            </a:r>
          </a:p>
          <a:p>
            <a:pPr algn="ctr"/>
            <a:r>
              <a:rPr lang="fr-FR" altLang="x-none" sz="1800" b="1">
                <a:solidFill>
                  <a:srgbClr val="FF2341"/>
                </a:solidFill>
              </a:rPr>
              <a:t>il s’acquiert au terme d’une quête ;</a:t>
            </a:r>
          </a:p>
          <a:p>
            <a:pPr algn="ctr"/>
            <a:r>
              <a:rPr lang="fr-FR" altLang="x-none" sz="1800" b="1">
                <a:solidFill>
                  <a:srgbClr val="FF2341"/>
                </a:solidFill>
              </a:rPr>
              <a:t>il est une sagesse plus qu’un destin. </a:t>
            </a:r>
          </a:p>
        </p:txBody>
      </p:sp>
      <p:sp>
        <p:nvSpPr>
          <p:cNvPr id="111641" name="Text Box 25"/>
          <p:cNvSpPr txBox="1">
            <a:spLocks noChangeArrowheads="1"/>
          </p:cNvSpPr>
          <p:nvPr/>
        </p:nvSpPr>
        <p:spPr bwMode="auto">
          <a:xfrm>
            <a:off x="152400" y="1828800"/>
            <a:ext cx="2057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1400">
                <a:solidFill>
                  <a:srgbClr val="FFFF4F"/>
                </a:solidFill>
              </a:rPr>
              <a:t>Paul-Augustin Deproost</a:t>
            </a:r>
          </a:p>
          <a:p>
            <a:r>
              <a:rPr lang="fr-FR" altLang="x-none" sz="1400">
                <a:solidFill>
                  <a:schemeClr val="bg2"/>
                </a:solidFill>
                <a:hlinkClick r:id="rId5"/>
              </a:rPr>
              <a:t>Virgile, </a:t>
            </a:r>
            <a:r>
              <a:rPr lang="fr-FR" altLang="x-none" sz="1400" i="1">
                <a:solidFill>
                  <a:schemeClr val="bg2"/>
                </a:solidFill>
                <a:hlinkClick r:id="rId5"/>
              </a:rPr>
              <a:t>Didon et Énée</a:t>
            </a:r>
            <a:endParaRPr lang="fr-FR" altLang="x-non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11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11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 autoUpdateAnimBg="0"/>
      <p:bldP spid="111619" grpId="0" autoUpdateAnimBg="0"/>
      <p:bldP spid="111620" grpId="0" animBg="1" autoUpdateAnimBg="0"/>
      <p:bldP spid="111621" grpId="0" animBg="1" autoUpdateAnimBg="0"/>
      <p:bldP spid="111623" grpId="0" animBg="1" autoUpdateAnimBg="0"/>
      <p:bldP spid="111624" grpId="0" animBg="1" autoUpdateAnimBg="0"/>
      <p:bldP spid="111636" grpId="0" animBg="1" autoUpdateAnimBg="0"/>
      <p:bldP spid="111637" grpId="0" animBg="1" autoUpdateAnimBg="0"/>
      <p:bldP spid="111638" grpId="0" autoUpdateAnimBg="0"/>
      <p:bldP spid="111639" grpId="0" animBg="1"/>
      <p:bldP spid="11164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2635250" y="1990725"/>
            <a:ext cx="4298950" cy="457200"/>
          </a:xfrm>
          <a:prstGeom prst="rect">
            <a:avLst/>
          </a:prstGeom>
          <a:solidFill>
            <a:srgbClr val="FF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>
                <a:solidFill>
                  <a:srgbClr val="FF1930"/>
                </a:solidFill>
                <a:hlinkClick r:id="rId4"/>
              </a:rPr>
              <a:t>INTRODUCTION GÉNÉRALE</a:t>
            </a:r>
            <a:endParaRPr lang="fr-FR" altLang="x-none"/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797050" y="3667125"/>
            <a:ext cx="27559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6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>
                <a:solidFill>
                  <a:schemeClr val="bg1"/>
                </a:solidFill>
              </a:rPr>
              <a:t>Virgile et l’</a:t>
            </a:r>
            <a:r>
              <a:rPr lang="fr-FR" altLang="x-none" b="1" i="1">
                <a:solidFill>
                  <a:schemeClr val="bg1"/>
                </a:solidFill>
              </a:rPr>
              <a:t>Énéide</a:t>
            </a:r>
          </a:p>
          <a:p>
            <a:r>
              <a:rPr lang="fr-FR" altLang="x-none" b="1">
                <a:solidFill>
                  <a:schemeClr val="bg1"/>
                </a:solidFill>
              </a:rPr>
              <a:t>	</a:t>
            </a:r>
          </a:p>
          <a:p>
            <a:r>
              <a:rPr lang="fr-FR" altLang="x-none" b="1">
                <a:solidFill>
                  <a:schemeClr val="bg1"/>
                </a:solidFill>
              </a:rPr>
              <a:t>	B. </a:t>
            </a:r>
            <a:r>
              <a:rPr lang="fr-FR" altLang="x-none" b="1" i="1">
                <a:solidFill>
                  <a:schemeClr val="bg1"/>
                </a:solidFill>
              </a:rPr>
              <a:t>L’Énéide</a:t>
            </a:r>
            <a:endParaRPr lang="fr-FR" altLang="x-none" b="1">
              <a:solidFill>
                <a:srgbClr val="FF172E"/>
              </a:solidFill>
            </a:endParaRP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0" y="2905125"/>
            <a:ext cx="9144000" cy="457200"/>
          </a:xfrm>
          <a:prstGeom prst="rect">
            <a:avLst/>
          </a:prstGeom>
          <a:solidFill>
            <a:srgbClr val="4E2F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FF2341"/>
                </a:solidFill>
              </a:rPr>
              <a:t>2. Caractères de l’épopée virgilienne </a:t>
            </a:r>
            <a:endParaRPr lang="fr-FR" altLang="x-none" b="1">
              <a:solidFill>
                <a:srgbClr val="FF172E"/>
              </a:solidFill>
            </a:endParaRP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1352550" y="304800"/>
            <a:ext cx="6286500" cy="1228725"/>
          </a:xfrm>
          <a:prstGeom prst="rect">
            <a:avLst/>
          </a:prstGeom>
          <a:noFill/>
          <a:ln w="38100">
            <a:solidFill>
              <a:srgbClr val="FFFF4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x-none" sz="3600" b="1">
                <a:solidFill>
                  <a:srgbClr val="FFFF4F"/>
                </a:solidFill>
              </a:rPr>
              <a:t>Virgile</a:t>
            </a:r>
          </a:p>
          <a:p>
            <a:pPr algn="ctr"/>
            <a:r>
              <a:rPr lang="fr-FR" altLang="x-none" sz="3600" b="1" i="1">
                <a:solidFill>
                  <a:srgbClr val="FFFF4F"/>
                </a:solidFill>
              </a:rPr>
              <a:t>Didon et Énée</a:t>
            </a:r>
            <a:endParaRPr lang="fr-FR" altLang="x-none" sz="3600" b="1" i="1">
              <a:solidFill>
                <a:srgbClr val="FF1930"/>
              </a:solidFill>
            </a:endParaRP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304800" y="3657600"/>
            <a:ext cx="8382000" cy="457200"/>
          </a:xfrm>
          <a:prstGeom prst="rect">
            <a:avLst/>
          </a:prstGeom>
          <a:solidFill>
            <a:srgbClr val="FF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FF172E"/>
                </a:solidFill>
              </a:rPr>
              <a:t>	d. Esthétique alexandrine</a:t>
            </a: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2514600" y="4419600"/>
            <a:ext cx="4419600" cy="3857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1pPr>
            <a:lvl2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2pPr>
            <a:lvl3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4pPr>
            <a:lvl5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fr-FR" altLang="x-none" sz="1800" b="1">
                <a:solidFill>
                  <a:schemeClr val="bg2"/>
                </a:solidFill>
                <a:latin typeface="Arial" charset="0"/>
              </a:rPr>
              <a:t>— érudition ;</a:t>
            </a:r>
            <a:endParaRPr lang="fr-FR" altLang="x-none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2653" name="Text Box 13"/>
          <p:cNvSpPr txBox="1">
            <a:spLocks noChangeArrowheads="1"/>
          </p:cNvSpPr>
          <p:nvPr/>
        </p:nvSpPr>
        <p:spPr bwMode="auto">
          <a:xfrm>
            <a:off x="6553200" y="6019800"/>
            <a:ext cx="2057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1400">
                <a:solidFill>
                  <a:srgbClr val="FFFF4F"/>
                </a:solidFill>
              </a:rPr>
              <a:t>Paul-Augustin Deproost</a:t>
            </a:r>
          </a:p>
          <a:p>
            <a:r>
              <a:rPr lang="fr-FR" altLang="x-none" sz="1400">
                <a:solidFill>
                  <a:schemeClr val="bg2"/>
                </a:solidFill>
                <a:hlinkClick r:id="rId5"/>
              </a:rPr>
              <a:t>Virgile, </a:t>
            </a:r>
            <a:r>
              <a:rPr lang="fr-FR" altLang="x-none" sz="1400" i="1">
                <a:solidFill>
                  <a:schemeClr val="bg2"/>
                </a:solidFill>
                <a:hlinkClick r:id="rId5"/>
              </a:rPr>
              <a:t>Didon et Énée</a:t>
            </a:r>
            <a:endParaRPr lang="fr-FR" altLang="x-none"/>
          </a:p>
        </p:txBody>
      </p:sp>
      <p:sp>
        <p:nvSpPr>
          <p:cNvPr id="112654" name="Text Box 14"/>
          <p:cNvSpPr txBox="1">
            <a:spLocks noChangeArrowheads="1"/>
          </p:cNvSpPr>
          <p:nvPr/>
        </p:nvSpPr>
        <p:spPr bwMode="auto">
          <a:xfrm>
            <a:off x="2514600" y="4876800"/>
            <a:ext cx="4419600" cy="3857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1pPr>
            <a:lvl2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2pPr>
            <a:lvl3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4pPr>
            <a:lvl5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fr-FR" altLang="x-none" sz="1800" b="1">
                <a:solidFill>
                  <a:schemeClr val="bg2"/>
                </a:solidFill>
                <a:latin typeface="Arial" charset="0"/>
              </a:rPr>
              <a:t>— composition par médaillons ;</a:t>
            </a:r>
            <a:endParaRPr lang="fr-FR" altLang="x-none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2655" name="Text Box 15"/>
          <p:cNvSpPr txBox="1">
            <a:spLocks noChangeArrowheads="1"/>
          </p:cNvSpPr>
          <p:nvPr/>
        </p:nvSpPr>
        <p:spPr bwMode="auto">
          <a:xfrm>
            <a:off x="2514600" y="5329238"/>
            <a:ext cx="4419600" cy="3857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1pPr>
            <a:lvl2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2pPr>
            <a:lvl3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4pPr>
            <a:lvl5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fr-FR" altLang="x-none" sz="1800" b="1">
                <a:solidFill>
                  <a:schemeClr val="bg2"/>
                </a:solidFill>
                <a:latin typeface="Arial" charset="0"/>
              </a:rPr>
              <a:t>— mélange des genres et des tons ;</a:t>
            </a:r>
            <a:endParaRPr lang="fr-FR" altLang="x-none" b="1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nimBg="1" autoUpdateAnimBg="0"/>
      <p:bldP spid="112643" grpId="0" autoUpdateAnimBg="0"/>
      <p:bldP spid="112644" grpId="0" animBg="1" autoUpdateAnimBg="0"/>
      <p:bldP spid="112645" grpId="0" animBg="1" autoUpdateAnimBg="0"/>
      <p:bldP spid="112646" grpId="0" animBg="1" autoUpdateAnimBg="0"/>
      <p:bldP spid="112647" grpId="0" animBg="1" autoUpdateAnimBg="0"/>
      <p:bldP spid="112654" grpId="0" animBg="1" autoUpdateAnimBg="0"/>
      <p:bldP spid="11265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2635250" y="1990725"/>
            <a:ext cx="4298950" cy="457200"/>
          </a:xfrm>
          <a:prstGeom prst="rect">
            <a:avLst/>
          </a:prstGeom>
          <a:solidFill>
            <a:srgbClr val="FF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>
                <a:solidFill>
                  <a:srgbClr val="FF1930"/>
                </a:solidFill>
                <a:hlinkClick r:id="rId4"/>
              </a:rPr>
              <a:t>INTRODUCTION GÉNÉRALE</a:t>
            </a:r>
            <a:endParaRPr lang="fr-FR" altLang="x-none"/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797050" y="3667125"/>
            <a:ext cx="3978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6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>
                <a:solidFill>
                  <a:srgbClr val="4E2FFA"/>
                </a:solidFill>
              </a:rPr>
              <a:t>Virgile et l’</a:t>
            </a:r>
            <a:r>
              <a:rPr lang="fr-FR" altLang="x-none" b="1" i="1">
                <a:solidFill>
                  <a:srgbClr val="4E2FFA"/>
                </a:solidFill>
              </a:rPr>
              <a:t>Énéide</a:t>
            </a:r>
          </a:p>
          <a:p>
            <a:r>
              <a:rPr lang="fr-FR" altLang="x-none" b="1">
                <a:solidFill>
                  <a:srgbClr val="4E2FFA"/>
                </a:solidFill>
              </a:rPr>
              <a:t>	</a:t>
            </a:r>
          </a:p>
          <a:p>
            <a:r>
              <a:rPr lang="fr-FR" altLang="x-none" b="1">
                <a:solidFill>
                  <a:srgbClr val="4E2FFA"/>
                </a:solidFill>
              </a:rPr>
              <a:t>	C. Énée et Carthage</a:t>
            </a:r>
            <a:endParaRPr lang="fr-FR" altLang="x-none" b="1">
              <a:solidFill>
                <a:srgbClr val="FF172E"/>
              </a:solidFill>
            </a:endParaRP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0" y="2905125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chemeClr val="bg1"/>
                </a:solidFill>
              </a:rPr>
              <a:t>1. Données historiques et légendaires</a:t>
            </a:r>
            <a:r>
              <a:rPr lang="fr-FR" altLang="x-none" b="1">
                <a:solidFill>
                  <a:srgbClr val="FF2341"/>
                </a:solidFill>
              </a:rPr>
              <a:t> </a:t>
            </a:r>
            <a:endParaRPr lang="fr-FR" altLang="x-none" b="1">
              <a:solidFill>
                <a:srgbClr val="FF172E"/>
              </a:solidFill>
            </a:endParaRP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1352550" y="304800"/>
            <a:ext cx="6286500" cy="1228725"/>
          </a:xfrm>
          <a:prstGeom prst="rect">
            <a:avLst/>
          </a:prstGeom>
          <a:noFill/>
          <a:ln w="38100">
            <a:solidFill>
              <a:srgbClr val="4E2FF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x-none" sz="3600" b="1">
                <a:solidFill>
                  <a:srgbClr val="4E2FFA"/>
                </a:solidFill>
              </a:rPr>
              <a:t>Virgile</a:t>
            </a:r>
          </a:p>
          <a:p>
            <a:pPr algn="ctr"/>
            <a:r>
              <a:rPr lang="fr-FR" altLang="x-none" sz="3600" b="1" i="1">
                <a:solidFill>
                  <a:srgbClr val="4E2FFA"/>
                </a:solidFill>
              </a:rPr>
              <a:t>Didon et Énée</a:t>
            </a:r>
            <a:endParaRPr lang="fr-FR" altLang="x-none" sz="3600" b="1" i="1">
              <a:solidFill>
                <a:srgbClr val="FF1930"/>
              </a:solidFill>
            </a:endParaRP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990600" y="3573463"/>
            <a:ext cx="7315200" cy="66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1pPr>
            <a:lvl2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2pPr>
            <a:lvl3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4pPr>
            <a:lvl5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fr-FR" altLang="x-none" sz="1800" b="1">
                <a:solidFill>
                  <a:schemeClr val="bg2"/>
                </a:solidFill>
                <a:latin typeface="Arial" charset="0"/>
              </a:rPr>
              <a:t>— Histoire : Carthage est une colonie phénicienne fondée au IXe siècle</a:t>
            </a:r>
            <a:endParaRPr lang="fr-FR" altLang="x-none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152400" y="6172200"/>
            <a:ext cx="2057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1400">
                <a:solidFill>
                  <a:srgbClr val="FFFF4F"/>
                </a:solidFill>
              </a:rPr>
              <a:t>Paul-Augustin Deproost</a:t>
            </a:r>
          </a:p>
          <a:p>
            <a:r>
              <a:rPr lang="fr-FR" altLang="x-none" sz="1400">
                <a:solidFill>
                  <a:schemeClr val="bg2"/>
                </a:solidFill>
                <a:hlinkClick r:id="rId5"/>
              </a:rPr>
              <a:t>Virgile, </a:t>
            </a:r>
            <a:r>
              <a:rPr lang="fr-FR" altLang="x-none" sz="1400" i="1">
                <a:solidFill>
                  <a:schemeClr val="bg2"/>
                </a:solidFill>
                <a:hlinkClick r:id="rId5"/>
              </a:rPr>
              <a:t>Didon et Énée</a:t>
            </a:r>
            <a:endParaRPr lang="fr-FR" altLang="x-none"/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990600" y="4437063"/>
            <a:ext cx="7315200" cy="1209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1pPr>
            <a:lvl2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2pPr>
            <a:lvl3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4pPr>
            <a:lvl5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fr-FR" altLang="x-none" sz="1800" b="1">
                <a:solidFill>
                  <a:schemeClr val="bg2"/>
                </a:solidFill>
                <a:latin typeface="Arial" charset="0"/>
              </a:rPr>
              <a:t>— Légende : Carthage a été fondée par la sœur du roi de Tyr, Elissa ou Didon ;</a:t>
            </a:r>
            <a:r>
              <a:rPr lang="fr-FR" altLang="x-none" sz="1800">
                <a:latin typeface="Arial" charset="0"/>
              </a:rPr>
              <a:t> </a:t>
            </a:r>
            <a:r>
              <a:rPr lang="fr-FR" altLang="x-none" sz="1800" b="1">
                <a:solidFill>
                  <a:schemeClr val="bg2"/>
                </a:solidFill>
                <a:latin typeface="Arial" charset="0"/>
              </a:rPr>
              <a:t>circonstances de la fondation racontées par Vénus (</a:t>
            </a:r>
            <a:r>
              <a:rPr lang="fr-FR" altLang="x-none" sz="1800" b="1" i="1">
                <a:solidFill>
                  <a:schemeClr val="bg2"/>
                </a:solidFill>
                <a:latin typeface="Arial" charset="0"/>
              </a:rPr>
              <a:t>Aen. </a:t>
            </a:r>
            <a:r>
              <a:rPr lang="fr-FR" altLang="x-none" sz="1800" b="1">
                <a:solidFill>
                  <a:schemeClr val="bg2"/>
                </a:solidFill>
                <a:latin typeface="Arial" charset="0"/>
              </a:rPr>
              <a:t>I, 335-417) (Timée de Tauroménium, Trogue-Pompée, Justin)</a:t>
            </a:r>
          </a:p>
        </p:txBody>
      </p:sp>
      <p:pic>
        <p:nvPicPr>
          <p:cNvPr id="11367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5791200"/>
            <a:ext cx="25368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6918325" y="5970588"/>
            <a:ext cx="19177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x-none" sz="1200" i="1">
                <a:solidFill>
                  <a:srgbClr val="FFFF4F"/>
                </a:solidFill>
                <a:latin typeface="Lucida Handwriting" charset="0"/>
              </a:rPr>
              <a:t>Didon  construisant</a:t>
            </a:r>
          </a:p>
          <a:p>
            <a:pPr algn="ctr"/>
            <a:r>
              <a:rPr lang="fr-FR" altLang="x-none" sz="1200" i="1">
                <a:solidFill>
                  <a:srgbClr val="FFFF4F"/>
                </a:solidFill>
                <a:latin typeface="Lucida Handwriting" charset="0"/>
              </a:rPr>
              <a:t>Carthage</a:t>
            </a:r>
          </a:p>
          <a:p>
            <a:pPr algn="ctr"/>
            <a:r>
              <a:rPr lang="fr-FR" altLang="x-none" sz="1200" i="1">
                <a:solidFill>
                  <a:srgbClr val="FFFF4F"/>
                </a:solidFill>
                <a:latin typeface="Lucida Handwriting" charset="0"/>
              </a:rPr>
              <a:t>W. Turner</a:t>
            </a:r>
            <a:endParaRPr lang="fr-FR" altLang="x-none" sz="1200">
              <a:solidFill>
                <a:srgbClr val="FFFF4F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nimBg="1" autoUpdateAnimBg="0"/>
      <p:bldP spid="113667" grpId="0" autoUpdateAnimBg="0"/>
      <p:bldP spid="113668" grpId="0" animBg="1" autoUpdateAnimBg="0"/>
      <p:bldP spid="113669" grpId="0" animBg="1" autoUpdateAnimBg="0"/>
      <p:bldP spid="113671" grpId="0" animBg="1" autoUpdateAnimBg="0"/>
      <p:bldP spid="11367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2635250" y="1990725"/>
            <a:ext cx="4298950" cy="457200"/>
          </a:xfrm>
          <a:prstGeom prst="rect">
            <a:avLst/>
          </a:prstGeom>
          <a:solidFill>
            <a:srgbClr val="FF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>
                <a:solidFill>
                  <a:srgbClr val="FF1930"/>
                </a:solidFill>
                <a:hlinkClick r:id="rId4"/>
              </a:rPr>
              <a:t>INTRODUCTION GÉNÉRALE</a:t>
            </a:r>
            <a:endParaRPr lang="fr-FR" altLang="x-none"/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1797050" y="3667125"/>
            <a:ext cx="3978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6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>
                <a:solidFill>
                  <a:srgbClr val="4E2FFA"/>
                </a:solidFill>
              </a:rPr>
              <a:t>Virgile et l’</a:t>
            </a:r>
            <a:r>
              <a:rPr lang="fr-FR" altLang="x-none" b="1" i="1">
                <a:solidFill>
                  <a:srgbClr val="4E2FFA"/>
                </a:solidFill>
              </a:rPr>
              <a:t>Énéide</a:t>
            </a:r>
          </a:p>
          <a:p>
            <a:r>
              <a:rPr lang="fr-FR" altLang="x-none" b="1">
                <a:solidFill>
                  <a:srgbClr val="4E2FFA"/>
                </a:solidFill>
              </a:rPr>
              <a:t>	</a:t>
            </a:r>
          </a:p>
          <a:p>
            <a:r>
              <a:rPr lang="fr-FR" altLang="x-none" b="1">
                <a:solidFill>
                  <a:srgbClr val="4E2FFA"/>
                </a:solidFill>
              </a:rPr>
              <a:t>	C. Énée et Carthage</a:t>
            </a:r>
            <a:endParaRPr lang="fr-FR" altLang="x-none" b="1">
              <a:solidFill>
                <a:srgbClr val="FF172E"/>
              </a:solidFill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0" y="2905125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chemeClr val="bg1"/>
                </a:solidFill>
              </a:rPr>
              <a:t>2. Nouveauté de Virgile</a:t>
            </a:r>
            <a:r>
              <a:rPr lang="fr-FR" altLang="x-none" b="1">
                <a:solidFill>
                  <a:srgbClr val="FF2341"/>
                </a:solidFill>
              </a:rPr>
              <a:t> </a:t>
            </a:r>
            <a:endParaRPr lang="fr-FR" altLang="x-none" b="1">
              <a:solidFill>
                <a:srgbClr val="FF172E"/>
              </a:solidFill>
            </a:endParaRP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1352550" y="304800"/>
            <a:ext cx="6286500" cy="1228725"/>
          </a:xfrm>
          <a:prstGeom prst="rect">
            <a:avLst/>
          </a:prstGeom>
          <a:noFill/>
          <a:ln w="38100">
            <a:solidFill>
              <a:srgbClr val="4E2FF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x-none" sz="3600" b="1">
                <a:solidFill>
                  <a:srgbClr val="4E2FFA"/>
                </a:solidFill>
              </a:rPr>
              <a:t>Virgile</a:t>
            </a:r>
          </a:p>
          <a:p>
            <a:pPr algn="ctr"/>
            <a:r>
              <a:rPr lang="fr-FR" altLang="x-none" sz="3600" b="1" i="1">
                <a:solidFill>
                  <a:srgbClr val="4E2FFA"/>
                </a:solidFill>
              </a:rPr>
              <a:t>Didon et Énée</a:t>
            </a:r>
            <a:endParaRPr lang="fr-FR" altLang="x-none" sz="3600" b="1" i="1">
              <a:solidFill>
                <a:srgbClr val="FF1930"/>
              </a:solidFill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990600" y="3733800"/>
            <a:ext cx="7543800" cy="3857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1pPr>
            <a:lvl2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2pPr>
            <a:lvl3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4pPr>
            <a:lvl5pPr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fr-FR" altLang="x-none" sz="1800" b="1">
                <a:solidFill>
                  <a:schemeClr val="bg2"/>
                </a:solidFill>
                <a:latin typeface="Arial" charset="0"/>
              </a:rPr>
              <a:t>— L’amour de Didon pour Énée et le suicide de Didon par amour ;</a:t>
            </a:r>
            <a:endParaRPr lang="fr-FR" altLang="x-none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152400" y="6172200"/>
            <a:ext cx="2057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1400">
                <a:solidFill>
                  <a:srgbClr val="FFFF4F"/>
                </a:solidFill>
              </a:rPr>
              <a:t>Paul-Augustin Deproost</a:t>
            </a:r>
          </a:p>
          <a:p>
            <a:r>
              <a:rPr lang="fr-FR" altLang="x-none" sz="1400">
                <a:solidFill>
                  <a:schemeClr val="bg2"/>
                </a:solidFill>
                <a:hlinkClick r:id="rId5"/>
              </a:rPr>
              <a:t>Virgile, </a:t>
            </a:r>
            <a:r>
              <a:rPr lang="fr-FR" altLang="x-none" sz="1400" i="1">
                <a:solidFill>
                  <a:schemeClr val="bg2"/>
                </a:solidFill>
                <a:hlinkClick r:id="rId5"/>
              </a:rPr>
              <a:t>Didon et Énée</a:t>
            </a:r>
            <a:endParaRPr lang="fr-FR" altLang="x-none"/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990600" y="4140200"/>
            <a:ext cx="7543800" cy="14843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765175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1pPr>
            <a:lvl2pPr>
              <a:tabLst>
                <a:tab pos="765175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2pPr>
            <a:lvl3pPr>
              <a:tabLst>
                <a:tab pos="765175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>
              <a:tabLst>
                <a:tab pos="765175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4pPr>
            <a:lvl5pPr>
              <a:tabLst>
                <a:tab pos="765175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3906838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fr-FR" altLang="x-none" sz="1800" b="1">
                <a:solidFill>
                  <a:schemeClr val="bg2"/>
                </a:solidFill>
                <a:latin typeface="Arial" charset="0"/>
              </a:rPr>
              <a:t>— Raisons de cet écart par rapport aux traditions légendaires </a:t>
            </a:r>
          </a:p>
          <a:p>
            <a:r>
              <a:rPr lang="fr-FR" altLang="x-none" sz="1800" b="1">
                <a:solidFill>
                  <a:schemeClr val="bg2"/>
                </a:solidFill>
                <a:latin typeface="Arial" charset="0"/>
              </a:rPr>
              <a:t>	• </a:t>
            </a:r>
            <a:r>
              <a:rPr lang="fr-FR" altLang="x-none" sz="1800" b="1" i="1">
                <a:solidFill>
                  <a:srgbClr val="FF2341"/>
                </a:solidFill>
                <a:latin typeface="Arial" charset="0"/>
              </a:rPr>
              <a:t>littéraires : </a:t>
            </a:r>
            <a:r>
              <a:rPr lang="fr-FR" altLang="x-none" sz="1800" b="1">
                <a:solidFill>
                  <a:schemeClr val="bg2"/>
                </a:solidFill>
                <a:latin typeface="Arial" charset="0"/>
              </a:rPr>
              <a:t>réplique aux amours d’Ulysse dans l’</a:t>
            </a:r>
            <a:r>
              <a:rPr lang="fr-FR" altLang="x-none" sz="1800" b="1" i="1">
                <a:solidFill>
                  <a:schemeClr val="bg2"/>
                </a:solidFill>
                <a:latin typeface="Arial" charset="0"/>
              </a:rPr>
              <a:t>Odyssée ;</a:t>
            </a:r>
          </a:p>
          <a:p>
            <a:r>
              <a:rPr lang="fr-FR" altLang="x-none" sz="1800" b="1" i="1">
                <a:solidFill>
                  <a:srgbClr val="FF2341"/>
                </a:solidFill>
                <a:latin typeface="Arial" charset="0"/>
              </a:rPr>
              <a:t>	</a:t>
            </a:r>
            <a:r>
              <a:rPr lang="fr-FR" altLang="x-none" sz="1800" b="1">
                <a:solidFill>
                  <a:schemeClr val="bg2"/>
                </a:solidFill>
                <a:latin typeface="Arial" charset="0"/>
              </a:rPr>
              <a:t>• </a:t>
            </a:r>
            <a:r>
              <a:rPr lang="fr-FR" altLang="x-none" sz="1800" b="1" i="1">
                <a:solidFill>
                  <a:srgbClr val="FF2341"/>
                </a:solidFill>
                <a:latin typeface="Arial" charset="0"/>
              </a:rPr>
              <a:t>histoire nationale : </a:t>
            </a:r>
            <a:r>
              <a:rPr lang="fr-FR" altLang="x-none" sz="1800" b="1">
                <a:solidFill>
                  <a:schemeClr val="bg2"/>
                </a:solidFill>
                <a:latin typeface="Arial" charset="0"/>
              </a:rPr>
              <a:t>annonce des guerres puniques ;</a:t>
            </a:r>
          </a:p>
          <a:p>
            <a:r>
              <a:rPr lang="fr-FR" altLang="x-none" sz="1800" b="1">
                <a:solidFill>
                  <a:schemeClr val="bg2"/>
                </a:solidFill>
                <a:latin typeface="Arial" charset="0"/>
              </a:rPr>
              <a:t>	• </a:t>
            </a:r>
            <a:r>
              <a:rPr lang="fr-FR" altLang="x-none" sz="1800" b="1" i="1">
                <a:solidFill>
                  <a:srgbClr val="FF2341"/>
                </a:solidFill>
                <a:latin typeface="Arial" charset="0"/>
              </a:rPr>
              <a:t>actualité :</a:t>
            </a:r>
            <a:r>
              <a:rPr lang="fr-FR" altLang="x-none" sz="1800" b="1" i="1">
                <a:solidFill>
                  <a:schemeClr val="bg2"/>
                </a:solidFill>
                <a:latin typeface="Arial" charset="0"/>
              </a:rPr>
              <a:t> </a:t>
            </a:r>
            <a:r>
              <a:rPr lang="fr-FR" altLang="x-none" sz="1800" b="1">
                <a:solidFill>
                  <a:schemeClr val="bg2"/>
                </a:solidFill>
                <a:latin typeface="Arial" charset="0"/>
              </a:rPr>
              <a:t>reconstruction de Carthage au temps d’Auguste 	et réforme morale contre les séductions orientales 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nimBg="1" autoUpdateAnimBg="0"/>
      <p:bldP spid="114691" grpId="0" autoUpdateAnimBg="0"/>
      <p:bldP spid="114692" grpId="0" animBg="1" autoUpdateAnimBg="0"/>
      <p:bldP spid="114693" grpId="0" animBg="1" autoUpdateAnimBg="0"/>
      <p:bldP spid="114694" grpId="0" animBg="1" autoUpdateAnimBg="0"/>
      <p:bldP spid="11469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352550" y="142875"/>
            <a:ext cx="6286500" cy="1228725"/>
          </a:xfrm>
          <a:prstGeom prst="rect">
            <a:avLst/>
          </a:prstGeom>
          <a:solidFill>
            <a:srgbClr val="FF2341"/>
          </a:solidFill>
          <a:ln w="38100">
            <a:solidFill>
              <a:srgbClr val="FFFF4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x-none" sz="3600" b="1">
                <a:solidFill>
                  <a:srgbClr val="FFFF4F"/>
                </a:solidFill>
              </a:rPr>
              <a:t>Virgile</a:t>
            </a:r>
          </a:p>
          <a:p>
            <a:pPr algn="ctr"/>
            <a:r>
              <a:rPr lang="fr-FR" altLang="x-none" sz="3600" b="1" i="1">
                <a:solidFill>
                  <a:srgbClr val="FFFF4F"/>
                </a:solidFill>
              </a:rPr>
              <a:t>Didon et Énée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6705600" y="6264275"/>
            <a:ext cx="2057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1400">
                <a:solidFill>
                  <a:schemeClr val="bg2"/>
                </a:solidFill>
              </a:rPr>
              <a:t>Paul-Augustin Deproost</a:t>
            </a:r>
          </a:p>
          <a:p>
            <a:r>
              <a:rPr lang="fr-FR" altLang="x-none" sz="1400">
                <a:solidFill>
                  <a:schemeClr val="bg2"/>
                </a:solidFill>
                <a:hlinkClick r:id="rId4"/>
              </a:rPr>
              <a:t>Virgile, </a:t>
            </a:r>
            <a:r>
              <a:rPr lang="fr-FR" altLang="x-none" sz="1400" i="1">
                <a:solidFill>
                  <a:schemeClr val="bg2"/>
                </a:solidFill>
                <a:hlinkClick r:id="rId4"/>
              </a:rPr>
              <a:t>Didon et Énée</a:t>
            </a:r>
            <a:endParaRPr lang="fr-FR" altLang="x-none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4159250" y="2286000"/>
            <a:ext cx="4298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>
                <a:solidFill>
                  <a:srgbClr val="FF1930"/>
                </a:solidFill>
                <a:hlinkClick r:id="rId5"/>
              </a:rPr>
              <a:t>INTRODUCTION GÉNÉRALE</a:t>
            </a:r>
            <a:endParaRPr lang="fr-FR" altLang="x-none"/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1562100" y="4648200"/>
            <a:ext cx="5867400" cy="466725"/>
          </a:xfrm>
          <a:prstGeom prst="rect">
            <a:avLst/>
          </a:prstGeom>
          <a:solidFill>
            <a:srgbClr val="FFFF4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FF2341"/>
                </a:solidFill>
              </a:rPr>
              <a:t>Sept manuscrits de l’antiquité tardive</a:t>
            </a:r>
            <a:endParaRPr lang="fr-FR" altLang="x-none">
              <a:solidFill>
                <a:srgbClr val="4E2FFA"/>
              </a:solidFill>
            </a:endParaRPr>
          </a:p>
        </p:txBody>
      </p:sp>
      <p:pic>
        <p:nvPicPr>
          <p:cNvPr id="1157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5943600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3873500" y="6022975"/>
            <a:ext cx="12223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x-none" sz="1200" i="1">
                <a:solidFill>
                  <a:srgbClr val="FFFF4F"/>
                </a:solidFill>
                <a:latin typeface="Lucida Handwriting" charset="0"/>
              </a:rPr>
              <a:t>Énée</a:t>
            </a:r>
          </a:p>
          <a:p>
            <a:pPr algn="ctr"/>
            <a:r>
              <a:rPr lang="fr-FR" altLang="x-none" sz="1200" i="1">
                <a:solidFill>
                  <a:srgbClr val="FFFF4F"/>
                </a:solidFill>
                <a:latin typeface="Lucida Handwriting" charset="0"/>
              </a:rPr>
              <a:t>Martine Dol</a:t>
            </a:r>
            <a:endParaRPr lang="fr-FR" altLang="x-none" sz="1200">
              <a:solidFill>
                <a:srgbClr val="FFFF4F"/>
              </a:solidFill>
            </a:endParaRP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1797050" y="3308350"/>
            <a:ext cx="58007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6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>
                <a:solidFill>
                  <a:srgbClr val="4E2FFA"/>
                </a:solidFill>
              </a:rPr>
              <a:t>Virgile et l’</a:t>
            </a:r>
            <a:r>
              <a:rPr lang="fr-FR" altLang="x-none" b="1" i="1">
                <a:solidFill>
                  <a:srgbClr val="4E2FFA"/>
                </a:solidFill>
              </a:rPr>
              <a:t>Énéide</a:t>
            </a:r>
          </a:p>
          <a:p>
            <a:r>
              <a:rPr lang="fr-FR" altLang="x-none" b="1">
                <a:solidFill>
                  <a:srgbClr val="4E2FFA"/>
                </a:solidFill>
              </a:rPr>
              <a:t>	</a:t>
            </a:r>
          </a:p>
          <a:p>
            <a:r>
              <a:rPr lang="fr-FR" altLang="x-none" b="1">
                <a:solidFill>
                  <a:srgbClr val="4E2FFA"/>
                </a:solidFill>
              </a:rPr>
              <a:t>	D.Tradition ancienne de l’</a:t>
            </a:r>
            <a:r>
              <a:rPr lang="fr-FR" altLang="x-none" b="1" i="1">
                <a:solidFill>
                  <a:srgbClr val="4E2FFA"/>
                </a:solidFill>
              </a:rPr>
              <a:t>Énéide</a:t>
            </a:r>
          </a:p>
        </p:txBody>
      </p:sp>
      <p:pic>
        <p:nvPicPr>
          <p:cNvPr id="11572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04800"/>
            <a:ext cx="5524500" cy="341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342423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nimBg="1" autoUpdateAnimBg="0"/>
      <p:bldP spid="115716" grpId="0" animBg="1" autoUpdateAnimBg="0"/>
      <p:bldP spid="115718" grpId="0" animBg="1" autoUpdateAnimBg="0"/>
      <p:bldP spid="11572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2454275" y="3429000"/>
            <a:ext cx="408146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>
                <a:solidFill>
                  <a:srgbClr val="FF1930"/>
                </a:solidFill>
              </a:rPr>
              <a:t>• </a:t>
            </a:r>
            <a:r>
              <a:rPr lang="fr-FR" altLang="x-none" b="1">
                <a:solidFill>
                  <a:srgbClr val="FF1930"/>
                </a:solidFill>
                <a:hlinkClick r:id="rId4"/>
              </a:rPr>
              <a:t>Introduction générale</a:t>
            </a:r>
            <a:endParaRPr lang="fr-FR" altLang="x-none" b="1">
              <a:solidFill>
                <a:srgbClr val="FF1930"/>
              </a:solidFill>
            </a:endParaRPr>
          </a:p>
          <a:p>
            <a:r>
              <a:rPr lang="fr-FR" altLang="x-none" b="1">
                <a:solidFill>
                  <a:srgbClr val="FF1930"/>
                </a:solidFill>
              </a:rPr>
              <a:t>• </a:t>
            </a:r>
            <a:r>
              <a:rPr lang="fr-FR" altLang="x-none" b="1">
                <a:solidFill>
                  <a:srgbClr val="FF1930"/>
                </a:solidFill>
                <a:hlinkClick r:id="rId5"/>
              </a:rPr>
              <a:t>Orientation documentaire</a:t>
            </a:r>
            <a:endParaRPr lang="fr-FR" altLang="x-none" b="1">
              <a:solidFill>
                <a:srgbClr val="FF1930"/>
              </a:solidFill>
            </a:endParaRPr>
          </a:p>
          <a:p>
            <a:r>
              <a:rPr lang="fr-FR" altLang="x-none" b="1">
                <a:solidFill>
                  <a:srgbClr val="FF1930"/>
                </a:solidFill>
              </a:rPr>
              <a:t>• </a:t>
            </a:r>
            <a:r>
              <a:rPr lang="fr-FR" altLang="x-none" b="1">
                <a:solidFill>
                  <a:srgbClr val="FF1930"/>
                </a:solidFill>
                <a:hlinkClick r:id="rId6"/>
              </a:rPr>
              <a:t>Texte et commentaires</a:t>
            </a:r>
            <a:endParaRPr lang="fr-FR" altLang="x-none" b="1">
              <a:solidFill>
                <a:srgbClr val="FF1930"/>
              </a:solidFill>
            </a:endParaRPr>
          </a:p>
          <a:p>
            <a:r>
              <a:rPr lang="fr-FR" altLang="x-none" b="1">
                <a:solidFill>
                  <a:srgbClr val="FF1930"/>
                </a:solidFill>
              </a:rPr>
              <a:t>• </a:t>
            </a:r>
            <a:r>
              <a:rPr lang="fr-FR" altLang="x-none" b="1">
                <a:solidFill>
                  <a:srgbClr val="FF1930"/>
                </a:solidFill>
                <a:hlinkClick r:id="rId7"/>
              </a:rPr>
              <a:t>Traduction française</a:t>
            </a:r>
            <a:endParaRPr lang="fr-FR" altLang="x-none" b="1">
              <a:solidFill>
                <a:srgbClr val="FF1930"/>
              </a:solidFill>
            </a:endParaRPr>
          </a:p>
          <a:p>
            <a:r>
              <a:rPr lang="fr-FR" altLang="x-none" b="1">
                <a:solidFill>
                  <a:srgbClr val="FF1930"/>
                </a:solidFill>
              </a:rPr>
              <a:t>• </a:t>
            </a:r>
            <a:r>
              <a:rPr lang="fr-FR" altLang="x-none" b="1">
                <a:solidFill>
                  <a:srgbClr val="FF1930"/>
                </a:solidFill>
                <a:hlinkClick r:id="rId8"/>
              </a:rPr>
              <a:t>Conclusion générale</a:t>
            </a:r>
            <a:endParaRPr lang="fr-FR" altLang="x-none"/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6705600" y="5943600"/>
            <a:ext cx="2057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1400">
                <a:solidFill>
                  <a:srgbClr val="FFFF4F"/>
                </a:solidFill>
              </a:rPr>
              <a:t>Paul-Augustin Deproost</a:t>
            </a:r>
          </a:p>
          <a:p>
            <a:r>
              <a:rPr lang="fr-FR" altLang="x-none" sz="1400">
                <a:solidFill>
                  <a:schemeClr val="bg2"/>
                </a:solidFill>
                <a:hlinkClick r:id="rId9"/>
              </a:rPr>
              <a:t>Virgile, </a:t>
            </a:r>
            <a:r>
              <a:rPr lang="fr-FR" altLang="x-none" sz="1400" i="1">
                <a:solidFill>
                  <a:schemeClr val="bg2"/>
                </a:solidFill>
                <a:hlinkClick r:id="rId9"/>
              </a:rPr>
              <a:t>Didon et Énée</a:t>
            </a:r>
            <a:endParaRPr lang="fr-FR" altLang="x-none"/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2362200" y="381000"/>
            <a:ext cx="4267200" cy="19716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fr-FR" altLang="x-none" b="1">
              <a:solidFill>
                <a:srgbClr val="FFFF4F"/>
              </a:solidFill>
            </a:endParaRPr>
          </a:p>
          <a:p>
            <a:pPr algn="ctr"/>
            <a:r>
              <a:rPr lang="fr-FR" altLang="x-none" b="1">
                <a:solidFill>
                  <a:srgbClr val="FFFF4F"/>
                </a:solidFill>
              </a:rPr>
              <a:t>Virgile</a:t>
            </a:r>
          </a:p>
          <a:p>
            <a:pPr algn="ctr"/>
            <a:endParaRPr lang="fr-FR" altLang="x-none" b="1">
              <a:solidFill>
                <a:srgbClr val="FFFF4F"/>
              </a:solidFill>
            </a:endParaRPr>
          </a:p>
          <a:p>
            <a:pPr algn="ctr"/>
            <a:r>
              <a:rPr lang="fr-FR" altLang="x-none" b="1" i="1">
                <a:solidFill>
                  <a:srgbClr val="FFFF4F"/>
                </a:solidFill>
              </a:rPr>
              <a:t>Didon et Énée</a:t>
            </a:r>
          </a:p>
          <a:p>
            <a:pPr algn="ctr"/>
            <a:endParaRPr lang="fr-FR" altLang="x-none">
              <a:solidFill>
                <a:srgbClr val="FF2341"/>
              </a:solidFill>
              <a:latin typeface="Old English Text" charset="0"/>
            </a:endParaRP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352550" y="142875"/>
            <a:ext cx="6286500" cy="1228725"/>
          </a:xfrm>
          <a:prstGeom prst="rect">
            <a:avLst/>
          </a:prstGeom>
          <a:solidFill>
            <a:srgbClr val="FF2341"/>
          </a:solidFill>
          <a:ln w="38100">
            <a:solidFill>
              <a:srgbClr val="FFFF4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x-none" sz="3600" b="1">
                <a:solidFill>
                  <a:srgbClr val="FFFF4F"/>
                </a:solidFill>
              </a:rPr>
              <a:t>Virgile</a:t>
            </a:r>
          </a:p>
          <a:p>
            <a:pPr algn="ctr"/>
            <a:r>
              <a:rPr lang="fr-FR" altLang="x-none" sz="3600" b="1" i="1">
                <a:solidFill>
                  <a:srgbClr val="FFFF4F"/>
                </a:solidFill>
              </a:rPr>
              <a:t>Didon et Énée</a:t>
            </a: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6705600" y="6264275"/>
            <a:ext cx="2057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1400">
                <a:solidFill>
                  <a:schemeClr val="bg2"/>
                </a:solidFill>
              </a:rPr>
              <a:t>Paul-Augustin Deproost</a:t>
            </a:r>
          </a:p>
          <a:p>
            <a:r>
              <a:rPr lang="fr-FR" altLang="x-none" sz="1400">
                <a:solidFill>
                  <a:schemeClr val="bg2"/>
                </a:solidFill>
                <a:hlinkClick r:id="rId4"/>
              </a:rPr>
              <a:t>Virgile, </a:t>
            </a:r>
            <a:r>
              <a:rPr lang="fr-FR" altLang="x-none" sz="1400" i="1">
                <a:solidFill>
                  <a:schemeClr val="bg2"/>
                </a:solidFill>
                <a:hlinkClick r:id="rId4"/>
              </a:rPr>
              <a:t>Didon et Énée</a:t>
            </a:r>
            <a:endParaRPr lang="fr-FR" altLang="x-none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4159250" y="2971800"/>
            <a:ext cx="429895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>
                <a:solidFill>
                  <a:srgbClr val="FF1930"/>
                </a:solidFill>
                <a:hlinkClick r:id="rId5"/>
              </a:rPr>
              <a:t>INTRODUCTION GÉNÉRALE</a:t>
            </a:r>
            <a:endParaRPr lang="fr-FR" altLang="x-none"/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457200" y="4038600"/>
            <a:ext cx="1538288" cy="457200"/>
          </a:xfrm>
          <a:prstGeom prst="rect">
            <a:avLst/>
          </a:prstGeom>
          <a:solidFill>
            <a:srgbClr val="4E2F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>
                <a:solidFill>
                  <a:srgbClr val="FF172E"/>
                </a:solidFill>
              </a:rPr>
              <a:t>Liminaire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457200" y="4724400"/>
            <a:ext cx="8305800" cy="1187450"/>
          </a:xfrm>
          <a:prstGeom prst="rect">
            <a:avLst/>
          </a:prstGeom>
          <a:solidFill>
            <a:srgbClr val="4E2F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FF2341"/>
                </a:solidFill>
              </a:rPr>
              <a:t>Avec la Bible, Virgile a façonné durablement la pensée, la sensibilité poétique et la spiritualité de la culture occidentale.</a:t>
            </a:r>
            <a:endParaRPr lang="fr-FR" altLang="x-none">
              <a:solidFill>
                <a:srgbClr val="4E2FFA"/>
              </a:solidFill>
            </a:endParaRPr>
          </a:p>
        </p:txBody>
      </p:sp>
      <p:pic>
        <p:nvPicPr>
          <p:cNvPr id="1044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0"/>
            <a:ext cx="32766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3200400" y="6197600"/>
            <a:ext cx="24955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x-none" sz="1200" i="1">
                <a:solidFill>
                  <a:srgbClr val="FFFF4F"/>
                </a:solidFill>
                <a:latin typeface="Lucida Handwriting" charset="0"/>
              </a:rPr>
              <a:t>Dante et Virgile aux enfers</a:t>
            </a:r>
          </a:p>
          <a:p>
            <a:pPr algn="ctr"/>
            <a:r>
              <a:rPr lang="fr-FR" altLang="x-none" sz="1200" i="1">
                <a:solidFill>
                  <a:srgbClr val="FFFF4F"/>
                </a:solidFill>
                <a:latin typeface="Lucida Handwriting" charset="0"/>
              </a:rPr>
              <a:t>E. Delacroix</a:t>
            </a:r>
            <a:endParaRPr lang="fr-FR" altLang="x-none" sz="1200">
              <a:solidFill>
                <a:srgbClr val="FFFF4F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 autoUpdateAnimBg="0"/>
      <p:bldP spid="104455" grpId="0" animBg="1" autoUpdateAnimBg="0"/>
      <p:bldP spid="104456" grpId="0" animBg="1" autoUpdateAnimBg="0"/>
      <p:bldP spid="10445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3581400" y="2286000"/>
            <a:ext cx="4298950" cy="457200"/>
          </a:xfrm>
          <a:prstGeom prst="rect">
            <a:avLst/>
          </a:prstGeom>
          <a:solidFill>
            <a:srgbClr val="FF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>
                <a:solidFill>
                  <a:srgbClr val="FF1930"/>
                </a:solidFill>
                <a:hlinkClick r:id="rId4"/>
              </a:rPr>
              <a:t>INTRODUCTION GÉNÉRALE</a:t>
            </a:r>
            <a:endParaRPr lang="fr-FR" altLang="x-none"/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1797050" y="4038600"/>
            <a:ext cx="47371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6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>
                <a:solidFill>
                  <a:schemeClr val="bg1"/>
                </a:solidFill>
              </a:rPr>
              <a:t>Virgile et l’</a:t>
            </a:r>
            <a:r>
              <a:rPr lang="fr-FR" altLang="x-none" b="1" i="1">
                <a:solidFill>
                  <a:schemeClr val="bg1"/>
                </a:solidFill>
              </a:rPr>
              <a:t>Énéide</a:t>
            </a:r>
          </a:p>
          <a:p>
            <a:r>
              <a:rPr lang="fr-FR" altLang="x-none" b="1">
                <a:solidFill>
                  <a:schemeClr val="bg1"/>
                </a:solidFill>
              </a:rPr>
              <a:t>	</a:t>
            </a:r>
          </a:p>
          <a:p>
            <a:r>
              <a:rPr lang="fr-FR" altLang="x-none" b="1">
                <a:solidFill>
                  <a:schemeClr val="bg1"/>
                </a:solidFill>
              </a:rPr>
              <a:t>	A. Le poète et son œuvre</a:t>
            </a:r>
            <a:endParaRPr lang="fr-FR" altLang="x-none" b="1">
              <a:solidFill>
                <a:srgbClr val="FF172E"/>
              </a:solidFill>
            </a:endParaRPr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auto">
          <a:xfrm>
            <a:off x="0" y="3048000"/>
            <a:ext cx="9144000" cy="457200"/>
          </a:xfrm>
          <a:prstGeom prst="rect">
            <a:avLst/>
          </a:prstGeom>
          <a:solidFill>
            <a:srgbClr val="FF23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4E2FFA"/>
                </a:solidFill>
              </a:rPr>
              <a:t>1. Les sources biographiques</a:t>
            </a:r>
            <a:endParaRPr lang="fr-FR" altLang="x-none" b="1">
              <a:solidFill>
                <a:srgbClr val="FF172E"/>
              </a:solidFill>
            </a:endParaRPr>
          </a:p>
        </p:txBody>
      </p:sp>
      <p:sp>
        <p:nvSpPr>
          <p:cNvPr id="102419" name="Text Box 19"/>
          <p:cNvSpPr txBox="1">
            <a:spLocks noChangeArrowheads="1"/>
          </p:cNvSpPr>
          <p:nvPr/>
        </p:nvSpPr>
        <p:spPr bwMode="auto">
          <a:xfrm>
            <a:off x="304800" y="3810000"/>
            <a:ext cx="8382000" cy="1917700"/>
          </a:xfrm>
          <a:prstGeom prst="rect">
            <a:avLst/>
          </a:prstGeom>
          <a:solidFill>
            <a:srgbClr val="FFF6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FF172E"/>
                </a:solidFill>
              </a:rPr>
              <a:t>	</a:t>
            </a:r>
          </a:p>
          <a:p>
            <a:r>
              <a:rPr lang="fr-FR" altLang="x-none" b="1">
                <a:solidFill>
                  <a:srgbClr val="FF172E"/>
                </a:solidFill>
              </a:rPr>
              <a:t>	— les </a:t>
            </a:r>
            <a:r>
              <a:rPr lang="fr-FR" altLang="x-none" b="1" i="1">
                <a:solidFill>
                  <a:srgbClr val="FF172E"/>
                </a:solidFill>
              </a:rPr>
              <a:t>Vies</a:t>
            </a:r>
            <a:r>
              <a:rPr lang="fr-FR" altLang="x-none" b="1">
                <a:solidFill>
                  <a:srgbClr val="FF172E"/>
                </a:solidFill>
              </a:rPr>
              <a:t> anciennes (Donat-Suétone) ;</a:t>
            </a:r>
            <a:endParaRPr lang="fr-FR" altLang="x-none" b="1" i="1">
              <a:solidFill>
                <a:srgbClr val="FF172E"/>
              </a:solidFill>
            </a:endParaRPr>
          </a:p>
          <a:p>
            <a:r>
              <a:rPr lang="fr-FR" altLang="x-none" b="1" i="1">
                <a:solidFill>
                  <a:srgbClr val="FF172E"/>
                </a:solidFill>
              </a:rPr>
              <a:t>	— </a:t>
            </a:r>
            <a:r>
              <a:rPr lang="fr-FR" altLang="x-none" b="1">
                <a:solidFill>
                  <a:srgbClr val="FF172E"/>
                </a:solidFill>
              </a:rPr>
              <a:t>l’œuvre de Virgile, en particulier le </a:t>
            </a:r>
            <a:r>
              <a:rPr lang="fr-FR" altLang="x-none" b="1" i="1">
                <a:solidFill>
                  <a:srgbClr val="FF172E"/>
                </a:solidFill>
              </a:rPr>
              <a:t>Catalepton 	(epigr.</a:t>
            </a:r>
            <a:r>
              <a:rPr lang="fr-FR" altLang="x-none" b="1">
                <a:solidFill>
                  <a:srgbClr val="FF172E"/>
                </a:solidFill>
              </a:rPr>
              <a:t>  V et VIII)</a:t>
            </a:r>
            <a:r>
              <a:rPr lang="fr-FR" altLang="x-none" b="1" i="1">
                <a:solidFill>
                  <a:srgbClr val="FF172E"/>
                </a:solidFill>
              </a:rPr>
              <a:t> ;</a:t>
            </a:r>
          </a:p>
          <a:p>
            <a:endParaRPr lang="fr-FR" altLang="x-none" b="1">
              <a:solidFill>
                <a:srgbClr val="FF172E"/>
              </a:solidFill>
            </a:endParaRPr>
          </a:p>
        </p:txBody>
      </p:sp>
      <p:sp>
        <p:nvSpPr>
          <p:cNvPr id="102430" name="Text Box 30"/>
          <p:cNvSpPr txBox="1">
            <a:spLocks noChangeArrowheads="1"/>
          </p:cNvSpPr>
          <p:nvPr/>
        </p:nvSpPr>
        <p:spPr bwMode="auto">
          <a:xfrm>
            <a:off x="1352550" y="676275"/>
            <a:ext cx="6286500" cy="1228725"/>
          </a:xfrm>
          <a:prstGeom prst="rect">
            <a:avLst/>
          </a:prstGeom>
          <a:noFill/>
          <a:ln w="38100">
            <a:solidFill>
              <a:srgbClr val="FFFF4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x-none" sz="3600" b="1">
                <a:solidFill>
                  <a:srgbClr val="FFFF4F"/>
                </a:solidFill>
              </a:rPr>
              <a:t>Virgile</a:t>
            </a:r>
          </a:p>
          <a:p>
            <a:pPr algn="ctr"/>
            <a:r>
              <a:rPr lang="fr-FR" altLang="x-none" sz="3600" b="1" i="1">
                <a:solidFill>
                  <a:srgbClr val="FFFF4F"/>
                </a:solidFill>
              </a:rPr>
              <a:t>Didon et Énée</a:t>
            </a:r>
            <a:endParaRPr lang="fr-FR" altLang="x-none" sz="3600" b="1" i="1">
              <a:solidFill>
                <a:srgbClr val="FF1930"/>
              </a:solidFill>
            </a:endParaRPr>
          </a:p>
        </p:txBody>
      </p:sp>
      <p:sp>
        <p:nvSpPr>
          <p:cNvPr id="102432" name="Text Box 32"/>
          <p:cNvSpPr txBox="1">
            <a:spLocks noChangeArrowheads="1"/>
          </p:cNvSpPr>
          <p:nvPr/>
        </p:nvSpPr>
        <p:spPr bwMode="auto">
          <a:xfrm>
            <a:off x="6705600" y="5943600"/>
            <a:ext cx="2057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1400">
                <a:solidFill>
                  <a:srgbClr val="FFFF4F"/>
                </a:solidFill>
              </a:rPr>
              <a:t>Paul-Augustin Deproost</a:t>
            </a:r>
          </a:p>
          <a:p>
            <a:r>
              <a:rPr lang="fr-FR" altLang="x-none" sz="1400">
                <a:solidFill>
                  <a:schemeClr val="bg2"/>
                </a:solidFill>
                <a:hlinkClick r:id="rId5"/>
              </a:rPr>
              <a:t>Virgile, </a:t>
            </a:r>
            <a:r>
              <a:rPr lang="fr-FR" altLang="x-none" sz="1400" i="1">
                <a:solidFill>
                  <a:schemeClr val="bg2"/>
                </a:solidFill>
                <a:hlinkClick r:id="rId5"/>
              </a:rPr>
              <a:t>Didon et Énée</a:t>
            </a:r>
            <a:endParaRPr lang="fr-FR" altLang="x-none"/>
          </a:p>
        </p:txBody>
      </p:sp>
      <p:pic>
        <p:nvPicPr>
          <p:cNvPr id="102433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5791200"/>
            <a:ext cx="2286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4" name="Text Box 34"/>
          <p:cNvSpPr txBox="1">
            <a:spLocks noChangeArrowheads="1"/>
          </p:cNvSpPr>
          <p:nvPr/>
        </p:nvSpPr>
        <p:spPr bwMode="auto">
          <a:xfrm>
            <a:off x="-152400" y="5919788"/>
            <a:ext cx="28654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x-none" sz="1200" i="1">
                <a:solidFill>
                  <a:srgbClr val="FFFF4F"/>
                </a:solidFill>
                <a:latin typeface="Lucida Handwriting" charset="0"/>
              </a:rPr>
              <a:t>Virgile entre</a:t>
            </a:r>
          </a:p>
          <a:p>
            <a:pPr algn="ctr"/>
            <a:r>
              <a:rPr lang="fr-FR" altLang="x-none" sz="1200" i="1">
                <a:solidFill>
                  <a:srgbClr val="FFFF4F"/>
                </a:solidFill>
                <a:latin typeface="Lucida Handwriting" charset="0"/>
              </a:rPr>
              <a:t>Clio et Melpomène</a:t>
            </a:r>
          </a:p>
          <a:p>
            <a:pPr algn="ctr"/>
            <a:r>
              <a:rPr lang="fr-FR" altLang="x-none" sz="1200" i="1">
                <a:solidFill>
                  <a:srgbClr val="FFFF4F"/>
                </a:solidFill>
                <a:latin typeface="Lucida Handwriting" charset="0"/>
              </a:rPr>
              <a:t>Bardo (Tunis)</a:t>
            </a:r>
            <a:endParaRPr lang="fr-FR" altLang="x-none" sz="1200">
              <a:solidFill>
                <a:srgbClr val="FFFF4F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nimBg="1" autoUpdateAnimBg="0"/>
      <p:bldP spid="102405" grpId="0" autoUpdateAnimBg="0"/>
      <p:bldP spid="102418" grpId="0" animBg="1" autoUpdateAnimBg="0"/>
      <p:bldP spid="102419" grpId="0" animBg="1" autoUpdateAnimBg="0"/>
      <p:bldP spid="10243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2346325" y="2209800"/>
            <a:ext cx="4298950" cy="457200"/>
          </a:xfrm>
          <a:prstGeom prst="rect">
            <a:avLst/>
          </a:prstGeom>
          <a:solidFill>
            <a:srgbClr val="FF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>
                <a:solidFill>
                  <a:srgbClr val="FF1930"/>
                </a:solidFill>
                <a:hlinkClick r:id="rId4"/>
              </a:rPr>
              <a:t>INTRODUCTION GÉNÉRALE</a:t>
            </a:r>
            <a:endParaRPr lang="fr-FR" altLang="x-none"/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797050" y="4038600"/>
            <a:ext cx="4740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6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>
                <a:solidFill>
                  <a:schemeClr val="bg1"/>
                </a:solidFill>
              </a:rPr>
              <a:t>Virgile et l’</a:t>
            </a:r>
            <a:r>
              <a:rPr lang="fr-FR" altLang="x-none" b="1" i="1">
                <a:solidFill>
                  <a:schemeClr val="bg1"/>
                </a:solidFill>
              </a:rPr>
              <a:t>Énéide</a:t>
            </a:r>
          </a:p>
          <a:p>
            <a:r>
              <a:rPr lang="fr-FR" altLang="x-none" b="1">
                <a:solidFill>
                  <a:schemeClr val="bg1"/>
                </a:solidFill>
              </a:rPr>
              <a:t>	</a:t>
            </a:r>
          </a:p>
          <a:p>
            <a:r>
              <a:rPr lang="fr-FR" altLang="x-none" b="1">
                <a:solidFill>
                  <a:schemeClr val="bg1"/>
                </a:solidFill>
              </a:rPr>
              <a:t>	A. Le poète et son œuvre</a:t>
            </a:r>
            <a:endParaRPr lang="fr-FR" altLang="x-none" b="1">
              <a:solidFill>
                <a:srgbClr val="FF172E"/>
              </a:solidFill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0" y="3048000"/>
            <a:ext cx="9144000" cy="457200"/>
          </a:xfrm>
          <a:prstGeom prst="rect">
            <a:avLst/>
          </a:prstGeom>
          <a:solidFill>
            <a:srgbClr val="FF23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4E2FFA"/>
                </a:solidFill>
              </a:rPr>
              <a:t>2. La vie et les œuvres de Virgile</a:t>
            </a:r>
            <a:endParaRPr lang="fr-FR" altLang="x-none" b="1">
              <a:solidFill>
                <a:srgbClr val="FF172E"/>
              </a:solidFill>
            </a:endParaRP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304800" y="3810000"/>
            <a:ext cx="8382000" cy="822325"/>
          </a:xfrm>
          <a:prstGeom prst="rect">
            <a:avLst/>
          </a:prstGeom>
          <a:solidFill>
            <a:srgbClr val="FFF6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FF172E"/>
                </a:solidFill>
              </a:rPr>
              <a:t>	a. la naissance (Mantoue, 15 octobre 70 ACN) et 	l’enfance ;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1352550" y="676275"/>
            <a:ext cx="6286500" cy="1228725"/>
          </a:xfrm>
          <a:prstGeom prst="rect">
            <a:avLst/>
          </a:prstGeom>
          <a:noFill/>
          <a:ln w="38100">
            <a:solidFill>
              <a:srgbClr val="FFFF4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x-none" sz="3600" b="1">
                <a:solidFill>
                  <a:srgbClr val="FFFF4F"/>
                </a:solidFill>
              </a:rPr>
              <a:t>Virgile</a:t>
            </a:r>
          </a:p>
          <a:p>
            <a:pPr algn="ctr"/>
            <a:r>
              <a:rPr lang="fr-FR" altLang="x-none" sz="3600" b="1" i="1">
                <a:solidFill>
                  <a:srgbClr val="FFFF4F"/>
                </a:solidFill>
              </a:rPr>
              <a:t>Didon et Énée</a:t>
            </a:r>
            <a:endParaRPr lang="fr-FR" altLang="x-none" sz="3600" b="1" i="1">
              <a:solidFill>
                <a:srgbClr val="FF1930"/>
              </a:solidFill>
            </a:endParaRP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6705600" y="5943600"/>
            <a:ext cx="20621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1400">
                <a:solidFill>
                  <a:srgbClr val="FFFF4F"/>
                </a:solidFill>
              </a:rPr>
              <a:t>Paul-Augustin Deproost</a:t>
            </a:r>
          </a:p>
          <a:p>
            <a:r>
              <a:rPr lang="fr-FR" altLang="x-none" sz="1400">
                <a:solidFill>
                  <a:schemeClr val="bg2"/>
                </a:solidFill>
                <a:hlinkClick r:id="rId5"/>
              </a:rPr>
              <a:t>Virgile, </a:t>
            </a:r>
            <a:r>
              <a:rPr lang="fr-FR" altLang="x-none" sz="1400" i="1">
                <a:solidFill>
                  <a:schemeClr val="bg2"/>
                </a:solidFill>
                <a:hlinkClick r:id="rId5"/>
              </a:rPr>
              <a:t>Didon et Énée</a:t>
            </a:r>
            <a:endParaRPr lang="fr-FR" altLang="x-none"/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304800" y="4648200"/>
            <a:ext cx="8382000" cy="457200"/>
          </a:xfrm>
          <a:prstGeom prst="rect">
            <a:avLst/>
          </a:prstGeom>
          <a:solidFill>
            <a:srgbClr val="FFF6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FF172E"/>
                </a:solidFill>
              </a:rPr>
              <a:t>	b. la tentation philosophique et les </a:t>
            </a:r>
            <a:r>
              <a:rPr lang="fr-FR" altLang="x-none" b="1" i="1">
                <a:solidFill>
                  <a:srgbClr val="FF172E"/>
                </a:solidFill>
                <a:hlinkClick r:id="rId6"/>
              </a:rPr>
              <a:t>Bucoliques</a:t>
            </a:r>
            <a:r>
              <a:rPr lang="fr-FR" altLang="x-none" b="1" i="1">
                <a:solidFill>
                  <a:srgbClr val="FF172E"/>
                </a:solidFill>
              </a:rPr>
              <a:t> ;</a:t>
            </a:r>
            <a:endParaRPr lang="fr-FR" altLang="x-none" b="1">
              <a:solidFill>
                <a:srgbClr val="FF172E"/>
              </a:solidFill>
            </a:endParaRP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304800" y="5121275"/>
            <a:ext cx="8382000" cy="822325"/>
          </a:xfrm>
          <a:prstGeom prst="rect">
            <a:avLst/>
          </a:prstGeom>
          <a:solidFill>
            <a:srgbClr val="FFF6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FF172E"/>
                </a:solidFill>
              </a:rPr>
              <a:t>	c. la maturité au service du nouveau pouvoir 	romain (les </a:t>
            </a:r>
            <a:r>
              <a:rPr lang="fr-FR" altLang="x-none" b="1" i="1">
                <a:solidFill>
                  <a:srgbClr val="FF172E"/>
                </a:solidFill>
                <a:hlinkClick r:id="rId7"/>
              </a:rPr>
              <a:t>Géorgiques</a:t>
            </a:r>
            <a:r>
              <a:rPr lang="fr-FR" altLang="x-none" b="1">
                <a:solidFill>
                  <a:srgbClr val="FF172E"/>
                </a:solidFill>
                <a:hlinkClick r:id="rId7"/>
              </a:rPr>
              <a:t> </a:t>
            </a:r>
            <a:r>
              <a:rPr lang="fr-FR" altLang="x-none" b="1">
                <a:solidFill>
                  <a:srgbClr val="FF172E"/>
                </a:solidFill>
              </a:rPr>
              <a:t>et l’</a:t>
            </a:r>
            <a:r>
              <a:rPr lang="fr-FR" altLang="x-none" b="1" i="1">
                <a:solidFill>
                  <a:srgbClr val="FF172E"/>
                </a:solidFill>
              </a:rPr>
              <a:t>Énéide</a:t>
            </a:r>
            <a:r>
              <a:rPr lang="fr-FR" altLang="x-none" b="1">
                <a:solidFill>
                  <a:srgbClr val="FF172E"/>
                </a:solidFill>
              </a:rPr>
              <a:t>) ;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304800" y="5959475"/>
            <a:ext cx="8382000" cy="822325"/>
          </a:xfrm>
          <a:prstGeom prst="rect">
            <a:avLst/>
          </a:prstGeom>
          <a:solidFill>
            <a:srgbClr val="FFF6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FF172E"/>
                </a:solidFill>
              </a:rPr>
              <a:t>	d. la mort de Virgile : Brindisi, 21 septembre 19 	ACN 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nimBg="1" autoUpdateAnimBg="0"/>
      <p:bldP spid="105475" grpId="0" autoUpdateAnimBg="0"/>
      <p:bldP spid="105476" grpId="0" animBg="1" autoUpdateAnimBg="0"/>
      <p:bldP spid="105477" grpId="0" animBg="1" autoUpdateAnimBg="0"/>
      <p:bldP spid="105478" grpId="0" animBg="1" autoUpdateAnimBg="0"/>
      <p:bldP spid="105481" grpId="0" animBg="1" autoUpdateAnimBg="0"/>
      <p:bldP spid="105482" grpId="0" animBg="1" autoUpdateAnimBg="0"/>
      <p:bldP spid="10548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2330450" y="1914525"/>
            <a:ext cx="4298950" cy="457200"/>
          </a:xfrm>
          <a:prstGeom prst="rect">
            <a:avLst/>
          </a:prstGeom>
          <a:solidFill>
            <a:srgbClr val="FF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>
                <a:solidFill>
                  <a:srgbClr val="FF1930"/>
                </a:solidFill>
                <a:hlinkClick r:id="rId4"/>
              </a:rPr>
              <a:t>INTRODUCTION GÉNÉRALE</a:t>
            </a:r>
            <a:endParaRPr lang="fr-FR" altLang="x-none"/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1797050" y="4038600"/>
            <a:ext cx="27590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6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>
                <a:solidFill>
                  <a:schemeClr val="bg1"/>
                </a:solidFill>
              </a:rPr>
              <a:t>Virgile et l’</a:t>
            </a:r>
            <a:r>
              <a:rPr lang="fr-FR" altLang="x-none" b="1" i="1">
                <a:solidFill>
                  <a:schemeClr val="bg1"/>
                </a:solidFill>
              </a:rPr>
              <a:t>Énéide</a:t>
            </a:r>
          </a:p>
          <a:p>
            <a:r>
              <a:rPr lang="fr-FR" altLang="x-none" b="1">
                <a:solidFill>
                  <a:schemeClr val="bg1"/>
                </a:solidFill>
              </a:rPr>
              <a:t>	</a:t>
            </a:r>
          </a:p>
          <a:p>
            <a:r>
              <a:rPr lang="fr-FR" altLang="x-none" b="1">
                <a:solidFill>
                  <a:schemeClr val="bg1"/>
                </a:solidFill>
              </a:rPr>
              <a:t>	B. </a:t>
            </a:r>
            <a:r>
              <a:rPr lang="fr-FR" altLang="x-none" b="1" i="1">
                <a:solidFill>
                  <a:schemeClr val="bg1"/>
                </a:solidFill>
              </a:rPr>
              <a:t>L’Énéide</a:t>
            </a:r>
            <a:endParaRPr lang="fr-FR" altLang="x-none" b="1">
              <a:solidFill>
                <a:srgbClr val="FF172E"/>
              </a:solidFill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0" y="2828925"/>
            <a:ext cx="9144000" cy="457200"/>
          </a:xfrm>
          <a:prstGeom prst="rect">
            <a:avLst/>
          </a:prstGeom>
          <a:solidFill>
            <a:srgbClr val="4E2F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FF2341"/>
                </a:solidFill>
              </a:rPr>
              <a:t>1. La composition de l’épopée</a:t>
            </a:r>
            <a:endParaRPr lang="fr-FR" altLang="x-none" b="1">
              <a:solidFill>
                <a:srgbClr val="FF172E"/>
              </a:solidFill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352550" y="228600"/>
            <a:ext cx="6286500" cy="1228725"/>
          </a:xfrm>
          <a:prstGeom prst="rect">
            <a:avLst/>
          </a:prstGeom>
          <a:noFill/>
          <a:ln w="38100">
            <a:solidFill>
              <a:srgbClr val="FFFF4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x-none" sz="3600" b="1">
                <a:solidFill>
                  <a:srgbClr val="FFFF4F"/>
                </a:solidFill>
              </a:rPr>
              <a:t>Virgile</a:t>
            </a:r>
          </a:p>
          <a:p>
            <a:pPr algn="ctr"/>
            <a:r>
              <a:rPr lang="fr-FR" altLang="x-none" sz="3600" b="1" i="1">
                <a:solidFill>
                  <a:srgbClr val="FFFF4F"/>
                </a:solidFill>
              </a:rPr>
              <a:t>Didon et Énée</a:t>
            </a:r>
            <a:endParaRPr lang="fr-FR" altLang="x-none" sz="3600" b="1" i="1">
              <a:solidFill>
                <a:srgbClr val="FF1930"/>
              </a:solidFill>
            </a:endParaRP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6705600" y="5943600"/>
            <a:ext cx="20621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1400">
                <a:solidFill>
                  <a:srgbClr val="FFFF4F"/>
                </a:solidFill>
              </a:rPr>
              <a:t>Paul-Augustin Deproost</a:t>
            </a:r>
          </a:p>
          <a:p>
            <a:r>
              <a:rPr lang="fr-FR" altLang="x-none" sz="1400">
                <a:solidFill>
                  <a:schemeClr val="bg2"/>
                </a:solidFill>
                <a:hlinkClick r:id="rId5"/>
              </a:rPr>
              <a:t>Virgile, </a:t>
            </a:r>
            <a:r>
              <a:rPr lang="fr-FR" altLang="x-none" sz="1400" i="1">
                <a:solidFill>
                  <a:schemeClr val="bg2"/>
                </a:solidFill>
                <a:hlinkClick r:id="rId5"/>
              </a:rPr>
              <a:t>Didon et Énée</a:t>
            </a:r>
            <a:endParaRPr lang="fr-FR" altLang="x-none"/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304800" y="3362325"/>
            <a:ext cx="8382000" cy="457200"/>
          </a:xfrm>
          <a:prstGeom prst="rect">
            <a:avLst/>
          </a:prstGeom>
          <a:solidFill>
            <a:srgbClr val="FF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FF172E"/>
                </a:solidFill>
              </a:rPr>
              <a:t>	— XII chants : Énée (de Troie au Latium) ;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304800" y="3819525"/>
            <a:ext cx="8382000" cy="1187450"/>
          </a:xfrm>
          <a:prstGeom prst="rect">
            <a:avLst/>
          </a:prstGeom>
          <a:solidFill>
            <a:srgbClr val="FF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FF172E"/>
                </a:solidFill>
              </a:rPr>
              <a:t>	— Virgile adapte la légende née en marge des 	poèmes homériques pour la combiner avec la 	légende des origines de Rome ;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304800" y="4962525"/>
            <a:ext cx="8382000" cy="457200"/>
          </a:xfrm>
          <a:prstGeom prst="rect">
            <a:avLst/>
          </a:prstGeom>
          <a:solidFill>
            <a:srgbClr val="FF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FF172E"/>
                </a:solidFill>
              </a:rPr>
              <a:t>	— I-VI : « </a:t>
            </a:r>
            <a:r>
              <a:rPr lang="fr-FR" altLang="x-none" b="1" i="1">
                <a:solidFill>
                  <a:srgbClr val="FF172E"/>
                </a:solidFill>
              </a:rPr>
              <a:t>Odyssée</a:t>
            </a:r>
            <a:r>
              <a:rPr lang="fr-FR" altLang="x-none" b="1">
                <a:solidFill>
                  <a:srgbClr val="FF172E"/>
                </a:solidFill>
              </a:rPr>
              <a:t> » ; VII-XII : « </a:t>
            </a:r>
            <a:r>
              <a:rPr lang="fr-FR" altLang="x-none" b="1" i="1">
                <a:solidFill>
                  <a:srgbClr val="FF172E"/>
                </a:solidFill>
              </a:rPr>
              <a:t>Iliade » ;</a:t>
            </a:r>
            <a:endParaRPr lang="fr-FR" altLang="x-none" b="1">
              <a:solidFill>
                <a:srgbClr val="FF172E"/>
              </a:solidFill>
            </a:endParaRP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304800" y="5419725"/>
            <a:ext cx="8382000" cy="822325"/>
          </a:xfrm>
          <a:prstGeom prst="rect">
            <a:avLst/>
          </a:prstGeom>
          <a:solidFill>
            <a:srgbClr val="FF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FF172E"/>
                </a:solidFill>
              </a:rPr>
              <a:t>	— Héros romain ; idéal collectif ; fondateur de 	cité ;</a:t>
            </a:r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solidFill>
            <a:srgbClr val="FF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FF172E"/>
                </a:solidFill>
              </a:rPr>
              <a:t>	— Contenu des douze chants ; </a:t>
            </a:r>
          </a:p>
        </p:txBody>
      </p:sp>
      <p:pic>
        <p:nvPicPr>
          <p:cNvPr id="106513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751013"/>
            <a:ext cx="184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352425" y="1879600"/>
            <a:ext cx="1341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x-none" sz="1200" i="1">
                <a:solidFill>
                  <a:srgbClr val="FFFF4F"/>
                </a:solidFill>
                <a:latin typeface="Lucida Handwriting" charset="0"/>
              </a:rPr>
              <a:t>Relief d’autel</a:t>
            </a:r>
          </a:p>
          <a:p>
            <a:pPr algn="ctr"/>
            <a:r>
              <a:rPr lang="fr-FR" altLang="x-none" sz="1200" i="1">
                <a:solidFill>
                  <a:srgbClr val="FFFF4F"/>
                </a:solidFill>
                <a:latin typeface="Lucida Handwriting" charset="0"/>
              </a:rPr>
              <a:t>Carthage</a:t>
            </a:r>
            <a:endParaRPr lang="fr-FR" altLang="x-none" sz="1200">
              <a:solidFill>
                <a:srgbClr val="FFFF4F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nimBg="1" autoUpdateAnimBg="0"/>
      <p:bldP spid="106499" grpId="0" autoUpdateAnimBg="0"/>
      <p:bldP spid="106500" grpId="0" animBg="1" autoUpdateAnimBg="0"/>
      <p:bldP spid="106502" grpId="0" animBg="1" autoUpdateAnimBg="0"/>
      <p:bldP spid="106504" grpId="0" animBg="1" autoUpdateAnimBg="0"/>
      <p:bldP spid="106505" grpId="0" animBg="1" autoUpdateAnimBg="0"/>
      <p:bldP spid="106506" grpId="0" animBg="1" autoUpdateAnimBg="0"/>
      <p:bldP spid="106507" grpId="0" animBg="1" autoUpdateAnimBg="0"/>
      <p:bldP spid="10651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2330450" y="1914525"/>
            <a:ext cx="4298950" cy="457200"/>
          </a:xfrm>
          <a:prstGeom prst="rect">
            <a:avLst/>
          </a:prstGeom>
          <a:solidFill>
            <a:srgbClr val="FF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>
                <a:solidFill>
                  <a:srgbClr val="FF1930"/>
                </a:solidFill>
                <a:hlinkClick r:id="rId4"/>
              </a:rPr>
              <a:t>INTRODUCTION GÉNÉRALE</a:t>
            </a:r>
            <a:endParaRPr lang="fr-FR" altLang="x-none"/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797050" y="4038600"/>
            <a:ext cx="27590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6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>
                <a:solidFill>
                  <a:schemeClr val="bg1"/>
                </a:solidFill>
              </a:rPr>
              <a:t>Virgile et l’</a:t>
            </a:r>
            <a:r>
              <a:rPr lang="fr-FR" altLang="x-none" b="1" i="1">
                <a:solidFill>
                  <a:schemeClr val="bg1"/>
                </a:solidFill>
              </a:rPr>
              <a:t>Énéide</a:t>
            </a:r>
          </a:p>
          <a:p>
            <a:r>
              <a:rPr lang="fr-FR" altLang="x-none" b="1">
                <a:solidFill>
                  <a:schemeClr val="bg1"/>
                </a:solidFill>
              </a:rPr>
              <a:t>	</a:t>
            </a:r>
          </a:p>
          <a:p>
            <a:r>
              <a:rPr lang="fr-FR" altLang="x-none" b="1">
                <a:solidFill>
                  <a:schemeClr val="bg1"/>
                </a:solidFill>
              </a:rPr>
              <a:t>	B. </a:t>
            </a:r>
            <a:r>
              <a:rPr lang="fr-FR" altLang="x-none" b="1" i="1">
                <a:solidFill>
                  <a:schemeClr val="bg1"/>
                </a:solidFill>
              </a:rPr>
              <a:t>L’Énéide</a:t>
            </a:r>
            <a:endParaRPr lang="fr-FR" altLang="x-none" b="1">
              <a:solidFill>
                <a:srgbClr val="FF172E"/>
              </a:solidFill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0" y="2828925"/>
            <a:ext cx="9144000" cy="457200"/>
          </a:xfrm>
          <a:prstGeom prst="rect">
            <a:avLst/>
          </a:prstGeom>
          <a:solidFill>
            <a:srgbClr val="4E2F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FF2341"/>
                </a:solidFill>
              </a:rPr>
              <a:t>1. La composition de l’épopée</a:t>
            </a:r>
            <a:endParaRPr lang="fr-FR" altLang="x-none" b="1">
              <a:solidFill>
                <a:srgbClr val="FF172E"/>
              </a:solidFill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352550" y="228600"/>
            <a:ext cx="6286500" cy="1228725"/>
          </a:xfrm>
          <a:prstGeom prst="rect">
            <a:avLst/>
          </a:prstGeom>
          <a:noFill/>
          <a:ln w="38100">
            <a:solidFill>
              <a:srgbClr val="FFFF4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x-none" sz="3600" b="1">
                <a:solidFill>
                  <a:srgbClr val="FFFF4F"/>
                </a:solidFill>
              </a:rPr>
              <a:t>Virgile</a:t>
            </a:r>
          </a:p>
          <a:p>
            <a:pPr algn="ctr"/>
            <a:r>
              <a:rPr lang="fr-FR" altLang="x-none" sz="3600" b="1" i="1">
                <a:solidFill>
                  <a:srgbClr val="FFFF4F"/>
                </a:solidFill>
              </a:rPr>
              <a:t>Didon et Énée</a:t>
            </a:r>
            <a:endParaRPr lang="fr-FR" altLang="x-none" sz="3600" b="1" i="1">
              <a:solidFill>
                <a:srgbClr val="FF1930"/>
              </a:solidFill>
            </a:endParaRP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6705600" y="5943600"/>
            <a:ext cx="20621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1400">
                <a:solidFill>
                  <a:srgbClr val="FFFF4F"/>
                </a:solidFill>
              </a:rPr>
              <a:t>Paul-Augustin Deproost</a:t>
            </a:r>
          </a:p>
          <a:p>
            <a:r>
              <a:rPr lang="fr-FR" altLang="x-none" sz="1400">
                <a:solidFill>
                  <a:schemeClr val="bg2"/>
                </a:solidFill>
                <a:hlinkClick r:id="rId5"/>
              </a:rPr>
              <a:t>Virgile, </a:t>
            </a:r>
            <a:r>
              <a:rPr lang="fr-FR" altLang="x-none" sz="1400" i="1">
                <a:solidFill>
                  <a:schemeClr val="bg2"/>
                </a:solidFill>
                <a:hlinkClick r:id="rId5"/>
              </a:rPr>
              <a:t>Didon et Énée</a:t>
            </a:r>
            <a:endParaRPr lang="fr-FR" altLang="x-none"/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304800" y="3362325"/>
            <a:ext cx="8382000" cy="822325"/>
          </a:xfrm>
          <a:prstGeom prst="rect">
            <a:avLst/>
          </a:prstGeom>
          <a:solidFill>
            <a:srgbClr val="FF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4E2FFA"/>
                </a:solidFill>
              </a:rPr>
              <a:t>chant I :</a:t>
            </a:r>
            <a:r>
              <a:rPr lang="fr-FR" altLang="x-none" b="1">
                <a:solidFill>
                  <a:srgbClr val="FF172E"/>
                </a:solidFill>
              </a:rPr>
              <a:t> haine de Junon ; tempête ; « imperium sine fine dedi » ; arrivée d’Énée à Carthage ;</a:t>
            </a:r>
          </a:p>
        </p:txBody>
      </p: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304800" y="4114800"/>
            <a:ext cx="8382000" cy="457200"/>
          </a:xfrm>
          <a:prstGeom prst="rect">
            <a:avLst/>
          </a:prstGeom>
          <a:solidFill>
            <a:srgbClr val="FF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4E2FFA"/>
                </a:solidFill>
              </a:rPr>
              <a:t>chant II : </a:t>
            </a:r>
            <a:r>
              <a:rPr lang="fr-FR" altLang="x-none" b="1">
                <a:solidFill>
                  <a:srgbClr val="FF2341"/>
                </a:solidFill>
              </a:rPr>
              <a:t>Énée raconte la dernière nuit de Troie ;</a:t>
            </a:r>
            <a:endParaRPr lang="fr-FR" altLang="x-none" b="1">
              <a:solidFill>
                <a:srgbClr val="FF172E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304800" y="4495800"/>
            <a:ext cx="8382000" cy="457200"/>
          </a:xfrm>
          <a:prstGeom prst="rect">
            <a:avLst/>
          </a:prstGeom>
          <a:solidFill>
            <a:srgbClr val="FF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4E2FFA"/>
                </a:solidFill>
              </a:rPr>
              <a:t>chant III : </a:t>
            </a:r>
            <a:r>
              <a:rPr lang="fr-FR" altLang="x-none" b="1">
                <a:solidFill>
                  <a:srgbClr val="FF2341"/>
                </a:solidFill>
              </a:rPr>
              <a:t>Énée raconte ses errances méditerranéennes ;</a:t>
            </a:r>
            <a:endParaRPr lang="fr-FR" altLang="x-none" b="1">
              <a:solidFill>
                <a:srgbClr val="FF172E"/>
              </a:solidFill>
            </a:endParaRP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304800" y="4876800"/>
            <a:ext cx="8382000" cy="457200"/>
          </a:xfrm>
          <a:prstGeom prst="rect">
            <a:avLst/>
          </a:prstGeom>
          <a:solidFill>
            <a:srgbClr val="FF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4E2FFA"/>
                </a:solidFill>
              </a:rPr>
              <a:t>chant IV : </a:t>
            </a:r>
            <a:r>
              <a:rPr lang="fr-FR" altLang="x-none" b="1">
                <a:solidFill>
                  <a:srgbClr val="FF2341"/>
                </a:solidFill>
              </a:rPr>
              <a:t>Énée et Didon ;</a:t>
            </a:r>
            <a:endParaRPr lang="fr-FR" altLang="x-none" b="1">
              <a:solidFill>
                <a:srgbClr val="FF172E"/>
              </a:solidFill>
            </a:endParaRPr>
          </a:p>
        </p:txBody>
      </p: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304800" y="5257800"/>
            <a:ext cx="8382000" cy="822325"/>
          </a:xfrm>
          <a:prstGeom prst="rect">
            <a:avLst/>
          </a:prstGeom>
          <a:solidFill>
            <a:srgbClr val="FF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4E2FFA"/>
                </a:solidFill>
              </a:rPr>
              <a:t>chant V : </a:t>
            </a:r>
            <a:r>
              <a:rPr lang="fr-FR" altLang="x-none" b="1">
                <a:solidFill>
                  <a:srgbClr val="FF2341"/>
                </a:solidFill>
              </a:rPr>
              <a:t>jeux funèbres pour l’anniversaire de la mort d’Anchise ;</a:t>
            </a:r>
            <a:endParaRPr lang="fr-FR" altLang="x-none" b="1">
              <a:solidFill>
                <a:srgbClr val="FF172E"/>
              </a:solidFill>
            </a:endParaRPr>
          </a:p>
        </p:txBody>
      </p:sp>
      <p:sp>
        <p:nvSpPr>
          <p:cNvPr id="108562" name="Text Box 18"/>
          <p:cNvSpPr txBox="1">
            <a:spLocks noChangeArrowheads="1"/>
          </p:cNvSpPr>
          <p:nvPr/>
        </p:nvSpPr>
        <p:spPr bwMode="auto">
          <a:xfrm>
            <a:off x="304800" y="6035675"/>
            <a:ext cx="8382000" cy="457200"/>
          </a:xfrm>
          <a:prstGeom prst="rect">
            <a:avLst/>
          </a:prstGeom>
          <a:solidFill>
            <a:srgbClr val="FF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4E2FFA"/>
                </a:solidFill>
              </a:rPr>
              <a:t>chant VI : </a:t>
            </a:r>
            <a:r>
              <a:rPr lang="fr-FR" altLang="x-none" b="1">
                <a:solidFill>
                  <a:srgbClr val="FF2341"/>
                </a:solidFill>
              </a:rPr>
              <a:t>descente d’Énée aux enfers ;</a:t>
            </a:r>
          </a:p>
        </p:txBody>
      </p:sp>
      <p:sp>
        <p:nvSpPr>
          <p:cNvPr id="108563" name="Text Box 19"/>
          <p:cNvSpPr txBox="1">
            <a:spLocks noChangeArrowheads="1"/>
          </p:cNvSpPr>
          <p:nvPr/>
        </p:nvSpPr>
        <p:spPr bwMode="auto">
          <a:xfrm>
            <a:off x="304800" y="6400800"/>
            <a:ext cx="8382000" cy="457200"/>
          </a:xfrm>
          <a:prstGeom prst="rect">
            <a:avLst/>
          </a:prstGeom>
          <a:solidFill>
            <a:srgbClr val="FF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4E2FFA"/>
                </a:solidFill>
              </a:rPr>
              <a:t>chants VII-XII : </a:t>
            </a:r>
            <a:r>
              <a:rPr lang="fr-FR" altLang="x-none" b="1">
                <a:solidFill>
                  <a:srgbClr val="FF2341"/>
                </a:solidFill>
              </a:rPr>
              <a:t>Énée dans le Latium (Énée &gt;&lt; Turnus) 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nimBg="1" autoUpdateAnimBg="0"/>
      <p:bldP spid="108547" grpId="0" autoUpdateAnimBg="0"/>
      <p:bldP spid="108548" grpId="0" animBg="1" autoUpdateAnimBg="0"/>
      <p:bldP spid="108549" grpId="0" animBg="1" autoUpdateAnimBg="0"/>
      <p:bldP spid="108551" grpId="0" animBg="1" autoUpdateAnimBg="0"/>
      <p:bldP spid="108556" grpId="0" animBg="1" autoUpdateAnimBg="0"/>
      <p:bldP spid="108557" grpId="0" animBg="1" autoUpdateAnimBg="0"/>
      <p:bldP spid="108559" grpId="0" animBg="1" autoUpdateAnimBg="0"/>
      <p:bldP spid="108561" grpId="0" animBg="1" autoUpdateAnimBg="0"/>
      <p:bldP spid="108562" grpId="0" animBg="1" autoUpdateAnimBg="0"/>
      <p:bldP spid="10856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2346325" y="1981200"/>
            <a:ext cx="4298950" cy="457200"/>
          </a:xfrm>
          <a:prstGeom prst="rect">
            <a:avLst/>
          </a:prstGeom>
          <a:solidFill>
            <a:srgbClr val="FF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>
                <a:solidFill>
                  <a:srgbClr val="FF1930"/>
                </a:solidFill>
                <a:hlinkClick r:id="rId4"/>
              </a:rPr>
              <a:t>INTRODUCTION GÉNÉRALE</a:t>
            </a:r>
            <a:endParaRPr lang="fr-FR" altLang="x-none"/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1797050" y="3667125"/>
            <a:ext cx="27590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6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>
                <a:solidFill>
                  <a:schemeClr val="bg1"/>
                </a:solidFill>
              </a:rPr>
              <a:t>Virgile et l’</a:t>
            </a:r>
            <a:r>
              <a:rPr lang="fr-FR" altLang="x-none" b="1" i="1">
                <a:solidFill>
                  <a:schemeClr val="bg1"/>
                </a:solidFill>
              </a:rPr>
              <a:t>Énéide</a:t>
            </a:r>
          </a:p>
          <a:p>
            <a:r>
              <a:rPr lang="fr-FR" altLang="x-none" b="1">
                <a:solidFill>
                  <a:schemeClr val="bg1"/>
                </a:solidFill>
              </a:rPr>
              <a:t>	</a:t>
            </a:r>
          </a:p>
          <a:p>
            <a:r>
              <a:rPr lang="fr-FR" altLang="x-none" b="1">
                <a:solidFill>
                  <a:schemeClr val="bg1"/>
                </a:solidFill>
              </a:rPr>
              <a:t>	B. </a:t>
            </a:r>
            <a:r>
              <a:rPr lang="fr-FR" altLang="x-none" b="1" i="1">
                <a:solidFill>
                  <a:schemeClr val="bg1"/>
                </a:solidFill>
              </a:rPr>
              <a:t>L’Énéide</a:t>
            </a:r>
            <a:endParaRPr lang="fr-FR" altLang="x-none" b="1">
              <a:solidFill>
                <a:srgbClr val="FF172E"/>
              </a:solidFill>
            </a:endParaRP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0" y="2905125"/>
            <a:ext cx="9144000" cy="457200"/>
          </a:xfrm>
          <a:prstGeom prst="rect">
            <a:avLst/>
          </a:prstGeom>
          <a:solidFill>
            <a:srgbClr val="4E2F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FF2341"/>
                </a:solidFill>
              </a:rPr>
              <a:t>2. Caractères de l’épopée virgilienne </a:t>
            </a:r>
            <a:endParaRPr lang="fr-FR" altLang="x-none" b="1">
              <a:solidFill>
                <a:srgbClr val="FF172E"/>
              </a:solidFill>
            </a:endParaRP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1352550" y="304800"/>
            <a:ext cx="6286500" cy="1228725"/>
          </a:xfrm>
          <a:prstGeom prst="rect">
            <a:avLst/>
          </a:prstGeom>
          <a:noFill/>
          <a:ln w="38100">
            <a:solidFill>
              <a:srgbClr val="FFFF4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x-none" sz="3600" b="1">
                <a:solidFill>
                  <a:srgbClr val="FFFF4F"/>
                </a:solidFill>
              </a:rPr>
              <a:t>Virgile</a:t>
            </a:r>
          </a:p>
          <a:p>
            <a:pPr algn="ctr"/>
            <a:r>
              <a:rPr lang="fr-FR" altLang="x-none" sz="3600" b="1" i="1">
                <a:solidFill>
                  <a:srgbClr val="FFFF4F"/>
                </a:solidFill>
              </a:rPr>
              <a:t>Didon et Énée</a:t>
            </a:r>
            <a:endParaRPr lang="fr-FR" altLang="x-none" sz="3600" b="1" i="1">
              <a:solidFill>
                <a:srgbClr val="FF1930"/>
              </a:solidFill>
            </a:endParaRP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6705600" y="5572125"/>
            <a:ext cx="20621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1400">
                <a:solidFill>
                  <a:srgbClr val="FFFF4F"/>
                </a:solidFill>
              </a:rPr>
              <a:t>Paul-Augustin Deproost</a:t>
            </a:r>
          </a:p>
          <a:p>
            <a:r>
              <a:rPr lang="fr-FR" altLang="x-none" sz="1400">
                <a:solidFill>
                  <a:schemeClr val="bg2"/>
                </a:solidFill>
                <a:hlinkClick r:id="rId5"/>
              </a:rPr>
              <a:t>Virgile, </a:t>
            </a:r>
            <a:r>
              <a:rPr lang="fr-FR" altLang="x-none" sz="1400" i="1">
                <a:solidFill>
                  <a:schemeClr val="bg2"/>
                </a:solidFill>
                <a:hlinkClick r:id="rId5"/>
              </a:rPr>
              <a:t>Didon et Énée</a:t>
            </a:r>
            <a:endParaRPr lang="fr-FR" altLang="x-none"/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304800" y="3438525"/>
            <a:ext cx="8382000" cy="457200"/>
          </a:xfrm>
          <a:prstGeom prst="rect">
            <a:avLst/>
          </a:prstGeom>
          <a:solidFill>
            <a:srgbClr val="FF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FF172E"/>
                </a:solidFill>
              </a:rPr>
              <a:t>	a. L’éveil des ambitions épiques 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1295400" y="3971925"/>
            <a:ext cx="73914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sz="1800" b="1">
                <a:solidFill>
                  <a:schemeClr val="bg2"/>
                </a:solidFill>
              </a:rPr>
              <a:t>— </a:t>
            </a:r>
            <a:r>
              <a:rPr lang="fr-FR" altLang="x-none" sz="1800" b="1" i="1">
                <a:solidFill>
                  <a:schemeClr val="bg2"/>
                </a:solidFill>
              </a:rPr>
              <a:t>georg. </a:t>
            </a:r>
            <a:r>
              <a:rPr lang="fr-FR" altLang="x-none" sz="1800" b="1">
                <a:solidFill>
                  <a:schemeClr val="bg2"/>
                </a:solidFill>
              </a:rPr>
              <a:t>III, 46-48 : « Bientôt je me disposerai à dire les combats fulgurants de </a:t>
            </a:r>
            <a:r>
              <a:rPr lang="fr-FR" altLang="x-none" sz="1800" b="1">
                <a:solidFill>
                  <a:srgbClr val="4E2FFA"/>
                </a:solidFill>
              </a:rPr>
              <a:t>César</a:t>
            </a:r>
            <a:r>
              <a:rPr lang="fr-FR" altLang="x-none" sz="1800" b="1">
                <a:solidFill>
                  <a:schemeClr val="bg2"/>
                </a:solidFill>
              </a:rPr>
              <a:t> et à porter son nom par la renommée pendant autant d’années que César est éloigné de la première origine de </a:t>
            </a:r>
            <a:r>
              <a:rPr lang="fr-FR" altLang="x-none" sz="1800" b="1">
                <a:solidFill>
                  <a:srgbClr val="4E2FFA"/>
                </a:solidFill>
              </a:rPr>
              <a:t>Tithon</a:t>
            </a:r>
            <a:r>
              <a:rPr lang="fr-FR" altLang="x-none" sz="1800" b="1">
                <a:solidFill>
                  <a:schemeClr val="bg2"/>
                </a:solidFill>
              </a:rPr>
              <a:t> »; </a:t>
            </a:r>
            <a:r>
              <a:rPr lang="fr-FR" altLang="x-none" sz="1800" b="1">
                <a:solidFill>
                  <a:srgbClr val="FF2341"/>
                </a:solidFill>
              </a:rPr>
              <a:t>actualité politique / mythe familial</a:t>
            </a:r>
            <a:endParaRPr lang="fr-FR" altLang="x-none" b="1">
              <a:solidFill>
                <a:schemeClr val="bg2"/>
              </a:solidFill>
            </a:endParaRP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1295400" y="5191125"/>
            <a:ext cx="7391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sz="1800" b="1">
                <a:solidFill>
                  <a:schemeClr val="bg2"/>
                </a:solidFill>
              </a:rPr>
              <a:t> — Formation alexandrine ; </a:t>
            </a: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1295400" y="5586413"/>
            <a:ext cx="73914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sz="1800" b="1">
                <a:solidFill>
                  <a:schemeClr val="bg2"/>
                </a:solidFill>
              </a:rPr>
              <a:t> — Actium : épopée et histoire ;</a:t>
            </a: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1752600" y="6034088"/>
            <a:ext cx="6934200" cy="641350"/>
          </a:xfrm>
          <a:prstGeom prst="rect">
            <a:avLst/>
          </a:prstGeom>
          <a:solidFill>
            <a:srgbClr val="FF23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911350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1pPr>
            <a:lvl2pPr>
              <a:tabLst>
                <a:tab pos="1911350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2pPr>
            <a:lvl3pPr>
              <a:tabLst>
                <a:tab pos="1911350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>
              <a:tabLst>
                <a:tab pos="1911350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4pPr>
            <a:lvl5pPr>
              <a:tabLst>
                <a:tab pos="1911350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11350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11350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11350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11350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fr-FR" altLang="x-none" sz="1800" b="1">
                <a:solidFill>
                  <a:srgbClr val="FFFF4F"/>
                </a:solidFill>
                <a:latin typeface="Arial" charset="0"/>
              </a:rPr>
              <a:t>Deux obstacles :	- absence de recul ;</a:t>
            </a:r>
          </a:p>
          <a:p>
            <a:r>
              <a:rPr lang="fr-FR" altLang="x-none" sz="1800" b="1">
                <a:solidFill>
                  <a:srgbClr val="FFFF4F"/>
                </a:solidFill>
                <a:latin typeface="Arial" charset="0"/>
              </a:rPr>
              <a:t>	- Actium : une seule journée de combat ;</a:t>
            </a:r>
          </a:p>
        </p:txBody>
      </p:sp>
      <p:pic>
        <p:nvPicPr>
          <p:cNvPr id="10753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106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646113" y="1957388"/>
            <a:ext cx="763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x-none" sz="1200" i="1">
                <a:solidFill>
                  <a:srgbClr val="FFFF4F"/>
                </a:solidFill>
                <a:latin typeface="Lucida Handwriting" charset="0"/>
              </a:rPr>
              <a:t>Virgile</a:t>
            </a:r>
          </a:p>
          <a:p>
            <a:pPr algn="ctr"/>
            <a:r>
              <a:rPr lang="fr-FR" altLang="x-none" sz="1200" i="1">
                <a:solidFill>
                  <a:srgbClr val="FFFF4F"/>
                </a:solidFill>
                <a:latin typeface="Lucida Handwriting" charset="0"/>
              </a:rPr>
              <a:t>Ingres</a:t>
            </a:r>
            <a:endParaRPr lang="fr-FR" altLang="x-none" sz="1200">
              <a:solidFill>
                <a:srgbClr val="FFFF4F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 autoUpdateAnimBg="0"/>
      <p:bldP spid="107523" grpId="0" autoUpdateAnimBg="0"/>
      <p:bldP spid="107524" grpId="0" animBg="1" autoUpdateAnimBg="0"/>
      <p:bldP spid="107525" grpId="0" animBg="1" autoUpdateAnimBg="0"/>
      <p:bldP spid="107527" grpId="0" animBg="1" autoUpdateAnimBg="0"/>
      <p:bldP spid="107528" grpId="0" animBg="1" autoUpdateAnimBg="0"/>
      <p:bldP spid="107531" grpId="0" animBg="1" autoUpdateAnimBg="0"/>
      <p:bldP spid="107532" grpId="0" animBg="1" autoUpdateAnimBg="0"/>
      <p:bldP spid="10753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2787650" y="1990725"/>
            <a:ext cx="4298950" cy="457200"/>
          </a:xfrm>
          <a:prstGeom prst="rect">
            <a:avLst/>
          </a:prstGeom>
          <a:solidFill>
            <a:srgbClr val="FF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>
                <a:solidFill>
                  <a:srgbClr val="FF1930"/>
                </a:solidFill>
                <a:hlinkClick r:id="rId4"/>
              </a:rPr>
              <a:t>INTRODUCTION GÉNÉRALE</a:t>
            </a:r>
            <a:endParaRPr lang="fr-FR" altLang="x-none"/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797050" y="3667125"/>
            <a:ext cx="27559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6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b="1">
                <a:solidFill>
                  <a:schemeClr val="bg1"/>
                </a:solidFill>
              </a:rPr>
              <a:t>Virgile et l’</a:t>
            </a:r>
            <a:r>
              <a:rPr lang="fr-FR" altLang="x-none" b="1" i="1">
                <a:solidFill>
                  <a:schemeClr val="bg1"/>
                </a:solidFill>
              </a:rPr>
              <a:t>Énéide</a:t>
            </a:r>
          </a:p>
          <a:p>
            <a:r>
              <a:rPr lang="fr-FR" altLang="x-none" b="1">
                <a:solidFill>
                  <a:schemeClr val="bg1"/>
                </a:solidFill>
              </a:rPr>
              <a:t>	</a:t>
            </a:r>
          </a:p>
          <a:p>
            <a:r>
              <a:rPr lang="fr-FR" altLang="x-none" b="1">
                <a:solidFill>
                  <a:schemeClr val="bg1"/>
                </a:solidFill>
              </a:rPr>
              <a:t>	B. </a:t>
            </a:r>
            <a:r>
              <a:rPr lang="fr-FR" altLang="x-none" b="1" i="1">
                <a:solidFill>
                  <a:schemeClr val="bg1"/>
                </a:solidFill>
              </a:rPr>
              <a:t>L’Énéide</a:t>
            </a:r>
            <a:endParaRPr lang="fr-FR" altLang="x-none" b="1">
              <a:solidFill>
                <a:srgbClr val="FF172E"/>
              </a:solidFill>
            </a:endParaRP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0" y="2905125"/>
            <a:ext cx="9144000" cy="457200"/>
          </a:xfrm>
          <a:prstGeom prst="rect">
            <a:avLst/>
          </a:prstGeom>
          <a:solidFill>
            <a:srgbClr val="4E2F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FF2341"/>
                </a:solidFill>
              </a:rPr>
              <a:t>2. Caractères de l’épopée virgilienne </a:t>
            </a:r>
            <a:endParaRPr lang="fr-FR" altLang="x-none" b="1">
              <a:solidFill>
                <a:srgbClr val="FF172E"/>
              </a:solidFill>
            </a:endParaRP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352550" y="304800"/>
            <a:ext cx="6286500" cy="1228725"/>
          </a:xfrm>
          <a:prstGeom prst="rect">
            <a:avLst/>
          </a:prstGeom>
          <a:noFill/>
          <a:ln w="38100">
            <a:solidFill>
              <a:srgbClr val="FFFF4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x-none" sz="3600" b="1">
                <a:solidFill>
                  <a:srgbClr val="FFFF4F"/>
                </a:solidFill>
              </a:rPr>
              <a:t>Virgile</a:t>
            </a:r>
          </a:p>
          <a:p>
            <a:pPr algn="ctr"/>
            <a:r>
              <a:rPr lang="fr-FR" altLang="x-none" sz="3600" b="1" i="1">
                <a:solidFill>
                  <a:srgbClr val="FFFF4F"/>
                </a:solidFill>
              </a:rPr>
              <a:t>Didon et Énée</a:t>
            </a:r>
            <a:endParaRPr lang="fr-FR" altLang="x-none" sz="3600" b="1" i="1">
              <a:solidFill>
                <a:srgbClr val="FF1930"/>
              </a:solidFill>
            </a:endParaRP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304800" y="3657600"/>
            <a:ext cx="8382000" cy="457200"/>
          </a:xfrm>
          <a:prstGeom prst="rect">
            <a:avLst/>
          </a:prstGeom>
          <a:solidFill>
            <a:srgbClr val="FF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b="1">
                <a:solidFill>
                  <a:srgbClr val="FF172E"/>
                </a:solidFill>
              </a:rPr>
              <a:t>	b. Habileté du poète 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914400" y="4352925"/>
            <a:ext cx="7772400" cy="7508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x-none" sz="1800" b="1">
                <a:solidFill>
                  <a:schemeClr val="bg2"/>
                </a:solidFill>
              </a:rPr>
              <a:t>— habileté politique : Octave et l’ascendance divine de la </a:t>
            </a:r>
            <a:r>
              <a:rPr lang="fr-FR" altLang="x-none" sz="1800" b="1" i="1">
                <a:solidFill>
                  <a:schemeClr val="bg2"/>
                </a:solidFill>
              </a:rPr>
              <a:t>gens Iulia</a:t>
            </a:r>
          </a:p>
          <a:p>
            <a:endParaRPr lang="fr-FR" altLang="x-none" b="1">
              <a:solidFill>
                <a:schemeClr val="bg2"/>
              </a:solidFill>
            </a:endParaRPr>
          </a:p>
        </p:txBody>
      </p:sp>
      <p:sp>
        <p:nvSpPr>
          <p:cNvPr id="109585" name="AutoShape 17"/>
          <p:cNvSpPr>
            <a:spLocks noChangeArrowheads="1"/>
          </p:cNvSpPr>
          <p:nvPr/>
        </p:nvSpPr>
        <p:spPr bwMode="auto">
          <a:xfrm>
            <a:off x="1320800" y="4800600"/>
            <a:ext cx="976313" cy="152400"/>
          </a:xfrm>
          <a:prstGeom prst="rightArrow">
            <a:avLst>
              <a:gd name="adj1" fmla="val 50000"/>
              <a:gd name="adj2" fmla="val 1601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9586" name="Text Box 18"/>
          <p:cNvSpPr txBox="1">
            <a:spLocks noChangeArrowheads="1"/>
          </p:cNvSpPr>
          <p:nvPr/>
        </p:nvSpPr>
        <p:spPr bwMode="auto">
          <a:xfrm>
            <a:off x="2463800" y="4662488"/>
            <a:ext cx="5289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1800" b="1">
                <a:solidFill>
                  <a:srgbClr val="FF2341"/>
                </a:solidFill>
              </a:rPr>
              <a:t>le destin d’une famille devient celui d’une cité ;</a:t>
            </a:r>
          </a:p>
        </p:txBody>
      </p:sp>
      <p:sp>
        <p:nvSpPr>
          <p:cNvPr id="109587" name="Text Box 19"/>
          <p:cNvSpPr txBox="1">
            <a:spLocks noChangeArrowheads="1"/>
          </p:cNvSpPr>
          <p:nvPr/>
        </p:nvSpPr>
        <p:spPr bwMode="auto">
          <a:xfrm>
            <a:off x="914400" y="5038725"/>
            <a:ext cx="7772400" cy="1209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719513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1pPr>
            <a:lvl2pPr>
              <a:tabLst>
                <a:tab pos="3719513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2pPr>
            <a:lvl3pPr>
              <a:tabLst>
                <a:tab pos="3719513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>
              <a:tabLst>
                <a:tab pos="3719513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4pPr>
            <a:lvl5pPr>
              <a:tabLst>
                <a:tab pos="3719513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9513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9513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9513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9513" algn="l"/>
              </a:tabLst>
              <a:defRPr kumimoji="1"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fr-FR" altLang="x-none" sz="1800" b="1">
                <a:solidFill>
                  <a:schemeClr val="bg2"/>
                </a:solidFill>
                <a:latin typeface="Arial" charset="0"/>
              </a:rPr>
              <a:t>— habileté culturelle et littéraire : 	- archéologie nationale et 		recomposition du passé ;</a:t>
            </a:r>
          </a:p>
          <a:p>
            <a:r>
              <a:rPr lang="fr-FR" altLang="x-none" sz="1800" b="1">
                <a:solidFill>
                  <a:schemeClr val="bg2"/>
                </a:solidFill>
                <a:latin typeface="Arial" charset="0"/>
              </a:rPr>
              <a:t>	- le </a:t>
            </a:r>
            <a:r>
              <a:rPr lang="fr-FR" altLang="x-none" sz="1800" b="1">
                <a:solidFill>
                  <a:srgbClr val="FF2341"/>
                </a:solidFill>
                <a:latin typeface="Arial" charset="0"/>
              </a:rPr>
              <a:t>mythe</a:t>
            </a:r>
            <a:r>
              <a:rPr lang="fr-FR" altLang="x-none" sz="1800" b="1">
                <a:solidFill>
                  <a:schemeClr val="bg2"/>
                </a:solidFill>
                <a:latin typeface="Arial" charset="0"/>
              </a:rPr>
              <a:t> (Virgile) est confirmé par</a:t>
            </a:r>
          </a:p>
          <a:p>
            <a:r>
              <a:rPr lang="fr-FR" altLang="x-none" sz="1800" b="1">
                <a:solidFill>
                  <a:schemeClr val="bg2"/>
                </a:solidFill>
                <a:latin typeface="Arial" charset="0"/>
              </a:rPr>
              <a:t>	l’</a:t>
            </a:r>
            <a:r>
              <a:rPr lang="fr-FR" altLang="x-none" sz="1800" b="1">
                <a:solidFill>
                  <a:srgbClr val="FF2341"/>
                </a:solidFill>
                <a:latin typeface="Arial" charset="0"/>
              </a:rPr>
              <a:t>histoire</a:t>
            </a:r>
            <a:r>
              <a:rPr lang="fr-FR" altLang="x-none" sz="1800" b="1">
                <a:solidFill>
                  <a:schemeClr val="bg2"/>
                </a:solidFill>
                <a:latin typeface="Arial" charset="0"/>
              </a:rPr>
              <a:t> (Tite-Live) ;</a:t>
            </a:r>
            <a:endParaRPr lang="fr-FR" altLang="x-none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228600" y="1828800"/>
            <a:ext cx="20621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x-none" sz="1400">
                <a:solidFill>
                  <a:srgbClr val="FFFF4F"/>
                </a:solidFill>
              </a:rPr>
              <a:t>Paul-Augustin Deproost</a:t>
            </a:r>
          </a:p>
          <a:p>
            <a:r>
              <a:rPr lang="fr-FR" altLang="x-none" sz="1400">
                <a:solidFill>
                  <a:schemeClr val="bg2"/>
                </a:solidFill>
                <a:hlinkClick r:id="rId5"/>
              </a:rPr>
              <a:t>Virgile, </a:t>
            </a:r>
            <a:r>
              <a:rPr lang="fr-FR" altLang="x-none" sz="1400" i="1">
                <a:solidFill>
                  <a:schemeClr val="bg2"/>
                </a:solidFill>
                <a:hlinkClick r:id="rId5"/>
              </a:rPr>
              <a:t>Didon et Énée</a:t>
            </a:r>
            <a:endParaRPr lang="fr-FR" altLang="x-non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nimBg="1" autoUpdateAnimBg="0"/>
      <p:bldP spid="109571" grpId="0" autoUpdateAnimBg="0"/>
      <p:bldP spid="109572" grpId="0" animBg="1" autoUpdateAnimBg="0"/>
      <p:bldP spid="109573" grpId="0" animBg="1" autoUpdateAnimBg="0"/>
      <p:bldP spid="109575" grpId="0" animBg="1" autoUpdateAnimBg="0"/>
      <p:bldP spid="109576" grpId="0" animBg="1" autoUpdateAnimBg="0"/>
      <p:bldP spid="109585" grpId="0" animBg="1"/>
      <p:bldP spid="109586" grpId="0" autoUpdateAnimBg="0"/>
      <p:bldP spid="109587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0"/>
  <p:tag name="HOTSPOTTYPE" val="NextSlide"/>
  <p:tag name="DEFINEDINNAVIGATOR" val="False"/>
</p:tagLst>
</file>

<file path=ppt/theme/theme1.xml><?xml version="1.0" encoding="utf-8"?>
<a:theme xmlns:a="http://schemas.openxmlformats.org/drawingml/2006/main" name="Sujet général (En ligne)">
  <a:themeElements>
    <a:clrScheme name="Sujet général (En ligne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Sujet général (En ligne)">
      <a:majorFont>
        <a:latin typeface="Palatino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ujet général (En ligne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jet général (En ligne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jet général (En ligne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HD9GB:Applications:Dossier Office 98:Install. perso. Office:Microsoft Office 98:Modèles:Présentations:Sujet général (En ligne)</Template>
  <TotalTime>6554</TotalTime>
  <Words>531</Words>
  <Application>Microsoft Macintosh PowerPoint</Application>
  <PresentationFormat>Présentation à l'écran (4:3)</PresentationFormat>
  <Paragraphs>246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Times New Roman</vt:lpstr>
      <vt:lpstr>Palatino</vt:lpstr>
      <vt:lpstr>Arial</vt:lpstr>
      <vt:lpstr>Monotype Sorts</vt:lpstr>
      <vt:lpstr>Times</vt:lpstr>
      <vt:lpstr>Old English Text</vt:lpstr>
      <vt:lpstr>Lucida Handwriting</vt:lpstr>
      <vt:lpstr>Sujet général (En ligne)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UCL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Horace, Ode à Pyrrha (I, 5)</dc:title>
  <dc:creator>DEPROOST Paul-Augustin</dc:creator>
  <cp:lastModifiedBy>Paul-Augustin Deproost</cp:lastModifiedBy>
  <cp:revision>1206</cp:revision>
  <dcterms:created xsi:type="dcterms:W3CDTF">2002-01-06T14:38:49Z</dcterms:created>
  <dcterms:modified xsi:type="dcterms:W3CDTF">2019-09-09T10:10:10Z</dcterms:modified>
</cp:coreProperties>
</file>